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slides/slide11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24"/>
  </p:notesMasterIdLst>
  <p:handoutMasterIdLst>
    <p:handoutMasterId r:id="rId125"/>
  </p:handoutMasterIdLst>
  <p:sldIdLst>
    <p:sldId id="256" r:id="rId2"/>
    <p:sldId id="376" r:id="rId3"/>
    <p:sldId id="377" r:id="rId4"/>
    <p:sldId id="378" r:id="rId5"/>
    <p:sldId id="379" r:id="rId6"/>
    <p:sldId id="380" r:id="rId7"/>
    <p:sldId id="381" r:id="rId8"/>
    <p:sldId id="495" r:id="rId9"/>
    <p:sldId id="496" r:id="rId10"/>
    <p:sldId id="497" r:id="rId11"/>
    <p:sldId id="498" r:id="rId12"/>
    <p:sldId id="382" r:id="rId13"/>
    <p:sldId id="383" r:id="rId14"/>
    <p:sldId id="384" r:id="rId15"/>
    <p:sldId id="385" r:id="rId16"/>
    <p:sldId id="386" r:id="rId17"/>
    <p:sldId id="387" r:id="rId18"/>
    <p:sldId id="388" r:id="rId19"/>
    <p:sldId id="389" r:id="rId20"/>
    <p:sldId id="390" r:id="rId21"/>
    <p:sldId id="391" r:id="rId22"/>
    <p:sldId id="392" r:id="rId23"/>
    <p:sldId id="393" r:id="rId24"/>
    <p:sldId id="499" r:id="rId25"/>
    <p:sldId id="500" r:id="rId26"/>
    <p:sldId id="501" r:id="rId27"/>
    <p:sldId id="502" r:id="rId28"/>
    <p:sldId id="503" r:id="rId29"/>
    <p:sldId id="504" r:id="rId30"/>
    <p:sldId id="505" r:id="rId31"/>
    <p:sldId id="506" r:id="rId32"/>
    <p:sldId id="507" r:id="rId33"/>
    <p:sldId id="508" r:id="rId34"/>
    <p:sldId id="509" r:id="rId35"/>
    <p:sldId id="510" r:id="rId36"/>
    <p:sldId id="511" r:id="rId37"/>
    <p:sldId id="517" r:id="rId38"/>
    <p:sldId id="394" r:id="rId39"/>
    <p:sldId id="395" r:id="rId40"/>
    <p:sldId id="396" r:id="rId41"/>
    <p:sldId id="397" r:id="rId42"/>
    <p:sldId id="512" r:id="rId43"/>
    <p:sldId id="513" r:id="rId44"/>
    <p:sldId id="398" r:id="rId45"/>
    <p:sldId id="399" r:id="rId46"/>
    <p:sldId id="400" r:id="rId47"/>
    <p:sldId id="401" r:id="rId48"/>
    <p:sldId id="402" r:id="rId49"/>
    <p:sldId id="403" r:id="rId50"/>
    <p:sldId id="404" r:id="rId51"/>
    <p:sldId id="405" r:id="rId52"/>
    <p:sldId id="406" r:id="rId53"/>
    <p:sldId id="407" r:id="rId54"/>
    <p:sldId id="408" r:id="rId55"/>
    <p:sldId id="409" r:id="rId56"/>
    <p:sldId id="514" r:id="rId57"/>
    <p:sldId id="515" r:id="rId58"/>
    <p:sldId id="516"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27" r:id="rId77"/>
    <p:sldId id="428" r:id="rId78"/>
    <p:sldId id="429" r:id="rId79"/>
    <p:sldId id="430" r:id="rId80"/>
    <p:sldId id="431" r:id="rId81"/>
    <p:sldId id="432" r:id="rId82"/>
    <p:sldId id="433" r:id="rId83"/>
    <p:sldId id="434" r:id="rId84"/>
    <p:sldId id="435" r:id="rId85"/>
    <p:sldId id="436" r:id="rId86"/>
    <p:sldId id="437" r:id="rId87"/>
    <p:sldId id="438" r:id="rId88"/>
    <p:sldId id="439" r:id="rId89"/>
    <p:sldId id="440" r:id="rId90"/>
    <p:sldId id="441" r:id="rId91"/>
    <p:sldId id="442" r:id="rId92"/>
    <p:sldId id="443" r:id="rId93"/>
    <p:sldId id="444" r:id="rId94"/>
    <p:sldId id="451" r:id="rId95"/>
    <p:sldId id="452" r:id="rId96"/>
    <p:sldId id="453" r:id="rId97"/>
    <p:sldId id="518" r:id="rId98"/>
    <p:sldId id="519" r:id="rId99"/>
    <p:sldId id="454" r:id="rId100"/>
    <p:sldId id="455" r:id="rId101"/>
    <p:sldId id="456" r:id="rId102"/>
    <p:sldId id="457" r:id="rId103"/>
    <p:sldId id="470" r:id="rId104"/>
    <p:sldId id="471" r:id="rId105"/>
    <p:sldId id="472" r:id="rId106"/>
    <p:sldId id="473" r:id="rId107"/>
    <p:sldId id="474" r:id="rId108"/>
    <p:sldId id="475" r:id="rId109"/>
    <p:sldId id="476" r:id="rId110"/>
    <p:sldId id="477" r:id="rId111"/>
    <p:sldId id="478" r:id="rId112"/>
    <p:sldId id="479" r:id="rId113"/>
    <p:sldId id="484" r:id="rId114"/>
    <p:sldId id="485" r:id="rId115"/>
    <p:sldId id="486" r:id="rId116"/>
    <p:sldId id="487" r:id="rId117"/>
    <p:sldId id="488" r:id="rId118"/>
    <p:sldId id="489" r:id="rId119"/>
    <p:sldId id="521" r:id="rId120"/>
    <p:sldId id="522" r:id="rId121"/>
    <p:sldId id="494" r:id="rId122"/>
    <p:sldId id="523" r:id="rId123"/>
  </p:sldIdLst>
  <p:sldSz cx="9906000" cy="6858000" type="A4"/>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12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0000FF"/>
    <a:srgbClr val="000099"/>
    <a:srgbClr val="000066"/>
    <a:srgbClr val="FFFF66"/>
    <a:srgbClr val="66FF66"/>
    <a:srgbClr val="FF66FF"/>
    <a:srgbClr val="66FFFF"/>
    <a:srgbClr val="FF9933"/>
    <a:srgbClr val="0000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9" autoAdjust="0"/>
    <p:restoredTop sz="88520" autoAdjust="0"/>
  </p:normalViewPr>
  <p:slideViewPr>
    <p:cSldViewPr>
      <p:cViewPr varScale="1">
        <p:scale>
          <a:sx n="60" d="100"/>
          <a:sy n="60" d="100"/>
        </p:scale>
        <p:origin x="-1300" y="-7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08"/>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E4C64EE1-592A-45A9-9E8D-8A110C604C90}" type="slidenum">
              <a:rPr lang="zh-CN" altLang="en-US"/>
              <a:pPr/>
              <a:t>‹#›</a:t>
            </a:fld>
            <a:endParaRPr lang="en-US" altLang="zh-CN"/>
          </a:p>
        </p:txBody>
      </p:sp>
    </p:spTree>
    <p:extLst>
      <p:ext uri="{BB962C8B-B14F-4D97-AF65-F5344CB8AC3E}">
        <p14:creationId xmlns:p14="http://schemas.microsoft.com/office/powerpoint/2010/main" xmlns="" val="3431277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endParaRPr lang="en-US" altLang="zh-CN" smtClean="0"/>
          </a:p>
          <a:p>
            <a:pPr lvl="1"/>
            <a:r>
              <a:rPr lang="en-US" altLang="zh-CN" smtClean="0"/>
              <a:t>5656</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endParaRPr lang="en-US" altLang="zh-CN" smtClean="0"/>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8DA2099C-E03D-4BEA-80BD-EC59252D8E32}" type="slidenum">
              <a:rPr lang="zh-CN" altLang="en-US"/>
              <a:pPr/>
              <a:t>‹#›</a:t>
            </a:fld>
            <a:endParaRPr lang="en-US" altLang="zh-CN"/>
          </a:p>
        </p:txBody>
      </p:sp>
    </p:spTree>
    <p:extLst>
      <p:ext uri="{BB962C8B-B14F-4D97-AF65-F5344CB8AC3E}">
        <p14:creationId xmlns:p14="http://schemas.microsoft.com/office/powerpoint/2010/main" xmlns="" val="2159284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fontAlgn="base">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fontAlgn="base">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fontAlgn="base">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fontAlgn="base">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96C443-04BC-4639-B5F7-E14A7E3E0041}" type="slidenum">
              <a:rPr lang="zh-CN" altLang="en-US"/>
              <a:pPr/>
              <a:t>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15</a:t>
            </a:fld>
            <a:endParaRPr lang="en-US" altLang="zh-CN"/>
          </a:p>
        </p:txBody>
      </p:sp>
    </p:spTree>
    <p:extLst>
      <p:ext uri="{BB962C8B-B14F-4D97-AF65-F5344CB8AC3E}">
        <p14:creationId xmlns:p14="http://schemas.microsoft.com/office/powerpoint/2010/main" xmlns="" val="1236463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16</a:t>
            </a:fld>
            <a:endParaRPr lang="en-US" altLang="zh-CN"/>
          </a:p>
        </p:txBody>
      </p:sp>
    </p:spTree>
    <p:extLst>
      <p:ext uri="{BB962C8B-B14F-4D97-AF65-F5344CB8AC3E}">
        <p14:creationId xmlns:p14="http://schemas.microsoft.com/office/powerpoint/2010/main" xmlns="" val="2592933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17</a:t>
            </a:fld>
            <a:endParaRPr lang="en-US" altLang="zh-CN"/>
          </a:p>
        </p:txBody>
      </p:sp>
    </p:spTree>
    <p:extLst>
      <p:ext uri="{BB962C8B-B14F-4D97-AF65-F5344CB8AC3E}">
        <p14:creationId xmlns:p14="http://schemas.microsoft.com/office/powerpoint/2010/main" xmlns="" val="70256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18</a:t>
            </a:fld>
            <a:endParaRPr lang="en-US" altLang="zh-CN"/>
          </a:p>
        </p:txBody>
      </p:sp>
    </p:spTree>
    <p:extLst>
      <p:ext uri="{BB962C8B-B14F-4D97-AF65-F5344CB8AC3E}">
        <p14:creationId xmlns:p14="http://schemas.microsoft.com/office/powerpoint/2010/main" xmlns="" val="328714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19</a:t>
            </a:fld>
            <a:endParaRPr lang="en-US" altLang="zh-CN"/>
          </a:p>
        </p:txBody>
      </p:sp>
    </p:spTree>
    <p:extLst>
      <p:ext uri="{BB962C8B-B14F-4D97-AF65-F5344CB8AC3E}">
        <p14:creationId xmlns:p14="http://schemas.microsoft.com/office/powerpoint/2010/main" xmlns="" val="4126728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20</a:t>
            </a:fld>
            <a:endParaRPr lang="en-US" altLang="zh-CN"/>
          </a:p>
        </p:txBody>
      </p:sp>
    </p:spTree>
    <p:extLst>
      <p:ext uri="{BB962C8B-B14F-4D97-AF65-F5344CB8AC3E}">
        <p14:creationId xmlns:p14="http://schemas.microsoft.com/office/powerpoint/2010/main" xmlns="" val="63269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21</a:t>
            </a:fld>
            <a:endParaRPr lang="en-US" altLang="zh-CN"/>
          </a:p>
        </p:txBody>
      </p:sp>
    </p:spTree>
    <p:extLst>
      <p:ext uri="{BB962C8B-B14F-4D97-AF65-F5344CB8AC3E}">
        <p14:creationId xmlns:p14="http://schemas.microsoft.com/office/powerpoint/2010/main" xmlns="" val="1349723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7086A1-AA6B-4540-9AEA-06C3FCB8888D}" type="slidenum">
              <a:rPr lang="en-US" altLang="zh-CN"/>
              <a:pPr/>
              <a:t>22</a:t>
            </a:fld>
            <a:endParaRPr lang="en-US" altLang="zh-CN"/>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r>
              <a:rPr lang="en-US" altLang="zh-CN" dirty="0" smtClean="0"/>
              <a:t>n</a:t>
            </a:r>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23</a:t>
            </a:fld>
            <a:endParaRPr lang="en-US" altLang="zh-CN"/>
          </a:p>
        </p:txBody>
      </p:sp>
    </p:spTree>
    <p:extLst>
      <p:ext uri="{BB962C8B-B14F-4D97-AF65-F5344CB8AC3E}">
        <p14:creationId xmlns:p14="http://schemas.microsoft.com/office/powerpoint/2010/main" xmlns="" val="3600848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39</a:t>
            </a:fld>
            <a:endParaRPr lang="en-US" altLang="zh-CN"/>
          </a:p>
        </p:txBody>
      </p:sp>
    </p:spTree>
    <p:extLst>
      <p:ext uri="{BB962C8B-B14F-4D97-AF65-F5344CB8AC3E}">
        <p14:creationId xmlns:p14="http://schemas.microsoft.com/office/powerpoint/2010/main" xmlns="" val="33522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7086A1-AA6B-4540-9AEA-06C3FCB8888D}" type="slidenum">
              <a:rPr lang="en-US" altLang="zh-CN"/>
              <a:pPr/>
              <a:t>3</a:t>
            </a:fld>
            <a:endParaRPr lang="en-US" altLang="zh-CN"/>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40</a:t>
            </a:fld>
            <a:endParaRPr lang="en-US" altLang="zh-CN"/>
          </a:p>
        </p:txBody>
      </p:sp>
    </p:spTree>
    <p:extLst>
      <p:ext uri="{BB962C8B-B14F-4D97-AF65-F5344CB8AC3E}">
        <p14:creationId xmlns:p14="http://schemas.microsoft.com/office/powerpoint/2010/main" xmlns="" val="825918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41</a:t>
            </a:fld>
            <a:endParaRPr lang="en-US" altLang="zh-CN"/>
          </a:p>
        </p:txBody>
      </p:sp>
    </p:spTree>
    <p:extLst>
      <p:ext uri="{BB962C8B-B14F-4D97-AF65-F5344CB8AC3E}">
        <p14:creationId xmlns:p14="http://schemas.microsoft.com/office/powerpoint/2010/main" xmlns="" val="3799168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44</a:t>
            </a:fld>
            <a:endParaRPr lang="en-US" altLang="zh-CN"/>
          </a:p>
        </p:txBody>
      </p:sp>
    </p:spTree>
    <p:extLst>
      <p:ext uri="{BB962C8B-B14F-4D97-AF65-F5344CB8AC3E}">
        <p14:creationId xmlns:p14="http://schemas.microsoft.com/office/powerpoint/2010/main" xmlns="" val="2719908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45</a:t>
            </a:fld>
            <a:endParaRPr lang="en-US" altLang="zh-CN"/>
          </a:p>
        </p:txBody>
      </p:sp>
    </p:spTree>
    <p:extLst>
      <p:ext uri="{BB962C8B-B14F-4D97-AF65-F5344CB8AC3E}">
        <p14:creationId xmlns:p14="http://schemas.microsoft.com/office/powerpoint/2010/main" xmlns="" val="3814811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47</a:t>
            </a:fld>
            <a:endParaRPr lang="en-US" altLang="zh-CN"/>
          </a:p>
        </p:txBody>
      </p:sp>
    </p:spTree>
    <p:extLst>
      <p:ext uri="{BB962C8B-B14F-4D97-AF65-F5344CB8AC3E}">
        <p14:creationId xmlns:p14="http://schemas.microsoft.com/office/powerpoint/2010/main" xmlns="" val="100191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48</a:t>
            </a:fld>
            <a:endParaRPr lang="en-US" altLang="zh-CN"/>
          </a:p>
        </p:txBody>
      </p:sp>
    </p:spTree>
    <p:extLst>
      <p:ext uri="{BB962C8B-B14F-4D97-AF65-F5344CB8AC3E}">
        <p14:creationId xmlns:p14="http://schemas.microsoft.com/office/powerpoint/2010/main" xmlns="" val="746061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49</a:t>
            </a:fld>
            <a:endParaRPr lang="en-US" altLang="zh-CN"/>
          </a:p>
        </p:txBody>
      </p:sp>
    </p:spTree>
    <p:extLst>
      <p:ext uri="{BB962C8B-B14F-4D97-AF65-F5344CB8AC3E}">
        <p14:creationId xmlns:p14="http://schemas.microsoft.com/office/powerpoint/2010/main" xmlns="" val="2305268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50</a:t>
            </a:fld>
            <a:endParaRPr lang="en-US" altLang="zh-CN"/>
          </a:p>
        </p:txBody>
      </p:sp>
    </p:spTree>
    <p:extLst>
      <p:ext uri="{BB962C8B-B14F-4D97-AF65-F5344CB8AC3E}">
        <p14:creationId xmlns:p14="http://schemas.microsoft.com/office/powerpoint/2010/main" xmlns="" val="3808211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51</a:t>
            </a:fld>
            <a:endParaRPr lang="en-US" altLang="zh-CN"/>
          </a:p>
        </p:txBody>
      </p:sp>
    </p:spTree>
    <p:extLst>
      <p:ext uri="{BB962C8B-B14F-4D97-AF65-F5344CB8AC3E}">
        <p14:creationId xmlns:p14="http://schemas.microsoft.com/office/powerpoint/2010/main" xmlns="" val="3996995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53</a:t>
            </a:fld>
            <a:endParaRPr lang="en-US" altLang="zh-CN"/>
          </a:p>
        </p:txBody>
      </p:sp>
    </p:spTree>
    <p:extLst>
      <p:ext uri="{BB962C8B-B14F-4D97-AF65-F5344CB8AC3E}">
        <p14:creationId xmlns:p14="http://schemas.microsoft.com/office/powerpoint/2010/main" xmlns="" val="1063631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7086A1-AA6B-4540-9AEA-06C3FCB8888D}" type="slidenum">
              <a:rPr lang="en-US" altLang="zh-CN"/>
              <a:pPr/>
              <a:t>4</a:t>
            </a:fld>
            <a:endParaRPr lang="en-US" altLang="zh-CN"/>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55</a:t>
            </a:fld>
            <a:endParaRPr lang="en-US" altLang="zh-CN"/>
          </a:p>
        </p:txBody>
      </p:sp>
    </p:spTree>
    <p:extLst>
      <p:ext uri="{BB962C8B-B14F-4D97-AF65-F5344CB8AC3E}">
        <p14:creationId xmlns:p14="http://schemas.microsoft.com/office/powerpoint/2010/main" xmlns="" val="464654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62</a:t>
            </a:fld>
            <a:endParaRPr lang="en-US" altLang="zh-CN"/>
          </a:p>
        </p:txBody>
      </p:sp>
    </p:spTree>
    <p:extLst>
      <p:ext uri="{BB962C8B-B14F-4D97-AF65-F5344CB8AC3E}">
        <p14:creationId xmlns:p14="http://schemas.microsoft.com/office/powerpoint/2010/main" xmlns="" val="608433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64</a:t>
            </a:fld>
            <a:endParaRPr lang="en-US" altLang="zh-CN"/>
          </a:p>
        </p:txBody>
      </p:sp>
    </p:spTree>
    <p:extLst>
      <p:ext uri="{BB962C8B-B14F-4D97-AF65-F5344CB8AC3E}">
        <p14:creationId xmlns:p14="http://schemas.microsoft.com/office/powerpoint/2010/main" xmlns="" val="3234618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65</a:t>
            </a:fld>
            <a:endParaRPr lang="en-US" altLang="zh-CN"/>
          </a:p>
        </p:txBody>
      </p:sp>
    </p:spTree>
    <p:extLst>
      <p:ext uri="{BB962C8B-B14F-4D97-AF65-F5344CB8AC3E}">
        <p14:creationId xmlns:p14="http://schemas.microsoft.com/office/powerpoint/2010/main" xmlns="" val="2868666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66</a:t>
            </a:fld>
            <a:endParaRPr lang="en-US" altLang="zh-CN"/>
          </a:p>
        </p:txBody>
      </p:sp>
    </p:spTree>
    <p:extLst>
      <p:ext uri="{BB962C8B-B14F-4D97-AF65-F5344CB8AC3E}">
        <p14:creationId xmlns:p14="http://schemas.microsoft.com/office/powerpoint/2010/main" xmlns="" val="1359606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67</a:t>
            </a:fld>
            <a:endParaRPr lang="en-US" altLang="zh-CN"/>
          </a:p>
        </p:txBody>
      </p:sp>
    </p:spTree>
    <p:extLst>
      <p:ext uri="{BB962C8B-B14F-4D97-AF65-F5344CB8AC3E}">
        <p14:creationId xmlns:p14="http://schemas.microsoft.com/office/powerpoint/2010/main" xmlns="" val="1359606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68</a:t>
            </a:fld>
            <a:endParaRPr lang="en-US" altLang="zh-CN"/>
          </a:p>
        </p:txBody>
      </p:sp>
    </p:spTree>
    <p:extLst>
      <p:ext uri="{BB962C8B-B14F-4D97-AF65-F5344CB8AC3E}">
        <p14:creationId xmlns:p14="http://schemas.microsoft.com/office/powerpoint/2010/main" xmlns="" val="45798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69</a:t>
            </a:fld>
            <a:endParaRPr lang="en-US" altLang="zh-CN"/>
          </a:p>
        </p:txBody>
      </p:sp>
    </p:spTree>
    <p:extLst>
      <p:ext uri="{BB962C8B-B14F-4D97-AF65-F5344CB8AC3E}">
        <p14:creationId xmlns:p14="http://schemas.microsoft.com/office/powerpoint/2010/main" xmlns="" val="967891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70</a:t>
            </a:fld>
            <a:endParaRPr lang="en-US" altLang="zh-CN"/>
          </a:p>
        </p:txBody>
      </p:sp>
    </p:spTree>
    <p:extLst>
      <p:ext uri="{BB962C8B-B14F-4D97-AF65-F5344CB8AC3E}">
        <p14:creationId xmlns:p14="http://schemas.microsoft.com/office/powerpoint/2010/main" xmlns="" val="2273717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71</a:t>
            </a:fld>
            <a:endParaRPr lang="en-US" altLang="zh-CN"/>
          </a:p>
        </p:txBody>
      </p:sp>
    </p:spTree>
    <p:extLst>
      <p:ext uri="{BB962C8B-B14F-4D97-AF65-F5344CB8AC3E}">
        <p14:creationId xmlns:p14="http://schemas.microsoft.com/office/powerpoint/2010/main" xmlns="" val="2658304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7086A1-AA6B-4540-9AEA-06C3FCB8888D}" type="slidenum">
              <a:rPr lang="en-US" altLang="zh-CN"/>
              <a:pPr/>
              <a:t>5</a:t>
            </a:fld>
            <a:endParaRPr lang="en-US" altLang="zh-CN"/>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r>
              <a:rPr lang="en-US" altLang="zh-CN" dirty="0" smtClean="0"/>
              <a:t>n</a:t>
            </a:r>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72</a:t>
            </a:fld>
            <a:endParaRPr lang="en-US" altLang="zh-CN"/>
          </a:p>
        </p:txBody>
      </p:sp>
    </p:spTree>
    <p:extLst>
      <p:ext uri="{BB962C8B-B14F-4D97-AF65-F5344CB8AC3E}">
        <p14:creationId xmlns:p14="http://schemas.microsoft.com/office/powerpoint/2010/main" xmlns="" val="2056633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73</a:t>
            </a:fld>
            <a:endParaRPr lang="en-US" altLang="zh-CN"/>
          </a:p>
        </p:txBody>
      </p:sp>
    </p:spTree>
    <p:extLst>
      <p:ext uri="{BB962C8B-B14F-4D97-AF65-F5344CB8AC3E}">
        <p14:creationId xmlns:p14="http://schemas.microsoft.com/office/powerpoint/2010/main" xmlns="" val="1926304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74</a:t>
            </a:fld>
            <a:endParaRPr lang="en-US" altLang="zh-CN"/>
          </a:p>
        </p:txBody>
      </p:sp>
    </p:spTree>
    <p:extLst>
      <p:ext uri="{BB962C8B-B14F-4D97-AF65-F5344CB8AC3E}">
        <p14:creationId xmlns:p14="http://schemas.microsoft.com/office/powerpoint/2010/main" xmlns="" val="832177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75</a:t>
            </a:fld>
            <a:endParaRPr lang="en-US" altLang="zh-CN"/>
          </a:p>
        </p:txBody>
      </p:sp>
    </p:spTree>
    <p:extLst>
      <p:ext uri="{BB962C8B-B14F-4D97-AF65-F5344CB8AC3E}">
        <p14:creationId xmlns:p14="http://schemas.microsoft.com/office/powerpoint/2010/main" xmlns="" val="3146237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76</a:t>
            </a:fld>
            <a:endParaRPr lang="en-US" altLang="zh-CN"/>
          </a:p>
        </p:txBody>
      </p:sp>
    </p:spTree>
    <p:extLst>
      <p:ext uri="{BB962C8B-B14F-4D97-AF65-F5344CB8AC3E}">
        <p14:creationId xmlns:p14="http://schemas.microsoft.com/office/powerpoint/2010/main" xmlns="" val="3774016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77</a:t>
            </a:fld>
            <a:endParaRPr lang="en-US" altLang="zh-CN"/>
          </a:p>
        </p:txBody>
      </p:sp>
    </p:spTree>
    <p:extLst>
      <p:ext uri="{BB962C8B-B14F-4D97-AF65-F5344CB8AC3E}">
        <p14:creationId xmlns:p14="http://schemas.microsoft.com/office/powerpoint/2010/main" xmlns="" val="258251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78</a:t>
            </a:fld>
            <a:endParaRPr lang="en-US" altLang="zh-CN"/>
          </a:p>
        </p:txBody>
      </p:sp>
    </p:spTree>
    <p:extLst>
      <p:ext uri="{BB962C8B-B14F-4D97-AF65-F5344CB8AC3E}">
        <p14:creationId xmlns:p14="http://schemas.microsoft.com/office/powerpoint/2010/main" xmlns="" val="3823946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79</a:t>
            </a:fld>
            <a:endParaRPr lang="en-US" altLang="zh-CN"/>
          </a:p>
        </p:txBody>
      </p:sp>
    </p:spTree>
    <p:extLst>
      <p:ext uri="{BB962C8B-B14F-4D97-AF65-F5344CB8AC3E}">
        <p14:creationId xmlns:p14="http://schemas.microsoft.com/office/powerpoint/2010/main" xmlns="" val="3536457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80</a:t>
            </a:fld>
            <a:endParaRPr lang="en-US" altLang="zh-CN"/>
          </a:p>
        </p:txBody>
      </p:sp>
    </p:spTree>
    <p:extLst>
      <p:ext uri="{BB962C8B-B14F-4D97-AF65-F5344CB8AC3E}">
        <p14:creationId xmlns:p14="http://schemas.microsoft.com/office/powerpoint/2010/main" xmlns="" val="89289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81</a:t>
            </a:fld>
            <a:endParaRPr lang="en-US" altLang="zh-CN"/>
          </a:p>
        </p:txBody>
      </p:sp>
    </p:spTree>
    <p:extLst>
      <p:ext uri="{BB962C8B-B14F-4D97-AF65-F5344CB8AC3E}">
        <p14:creationId xmlns:p14="http://schemas.microsoft.com/office/powerpoint/2010/main" xmlns="" val="218088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7086A1-AA6B-4540-9AEA-06C3FCB8888D}" type="slidenum">
              <a:rPr lang="en-US" altLang="zh-CN"/>
              <a:pPr/>
              <a:t>6</a:t>
            </a:fld>
            <a:endParaRPr lang="en-US" altLang="zh-CN"/>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r>
              <a:rPr lang="en-US" altLang="zh-CN" dirty="0" smtClean="0"/>
              <a:t>n</a:t>
            </a:r>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84</a:t>
            </a:fld>
            <a:endParaRPr lang="en-US" altLang="zh-CN"/>
          </a:p>
        </p:txBody>
      </p:sp>
    </p:spTree>
    <p:extLst>
      <p:ext uri="{BB962C8B-B14F-4D97-AF65-F5344CB8AC3E}">
        <p14:creationId xmlns:p14="http://schemas.microsoft.com/office/powerpoint/2010/main" xmlns="" val="2101504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85</a:t>
            </a:fld>
            <a:endParaRPr lang="en-US" altLang="zh-CN"/>
          </a:p>
        </p:txBody>
      </p:sp>
    </p:spTree>
    <p:extLst>
      <p:ext uri="{BB962C8B-B14F-4D97-AF65-F5344CB8AC3E}">
        <p14:creationId xmlns:p14="http://schemas.microsoft.com/office/powerpoint/2010/main" xmlns="" val="1056626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86</a:t>
            </a:fld>
            <a:endParaRPr lang="en-US" altLang="zh-CN"/>
          </a:p>
        </p:txBody>
      </p:sp>
    </p:spTree>
    <p:extLst>
      <p:ext uri="{BB962C8B-B14F-4D97-AF65-F5344CB8AC3E}">
        <p14:creationId xmlns:p14="http://schemas.microsoft.com/office/powerpoint/2010/main" xmlns="" val="10566266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88</a:t>
            </a:fld>
            <a:endParaRPr lang="en-US" altLang="zh-CN"/>
          </a:p>
        </p:txBody>
      </p:sp>
    </p:spTree>
    <p:extLst>
      <p:ext uri="{BB962C8B-B14F-4D97-AF65-F5344CB8AC3E}">
        <p14:creationId xmlns:p14="http://schemas.microsoft.com/office/powerpoint/2010/main" xmlns="" val="30842987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89</a:t>
            </a:fld>
            <a:endParaRPr lang="en-US" altLang="zh-CN"/>
          </a:p>
        </p:txBody>
      </p:sp>
    </p:spTree>
    <p:extLst>
      <p:ext uri="{BB962C8B-B14F-4D97-AF65-F5344CB8AC3E}">
        <p14:creationId xmlns:p14="http://schemas.microsoft.com/office/powerpoint/2010/main" xmlns="" val="15377024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90</a:t>
            </a:fld>
            <a:endParaRPr lang="en-US" altLang="zh-CN"/>
          </a:p>
        </p:txBody>
      </p:sp>
    </p:spTree>
    <p:extLst>
      <p:ext uri="{BB962C8B-B14F-4D97-AF65-F5344CB8AC3E}">
        <p14:creationId xmlns:p14="http://schemas.microsoft.com/office/powerpoint/2010/main" xmlns="" val="2356026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91</a:t>
            </a:fld>
            <a:endParaRPr lang="en-US" altLang="zh-CN"/>
          </a:p>
        </p:txBody>
      </p:sp>
    </p:spTree>
    <p:extLst>
      <p:ext uri="{BB962C8B-B14F-4D97-AF65-F5344CB8AC3E}">
        <p14:creationId xmlns:p14="http://schemas.microsoft.com/office/powerpoint/2010/main" xmlns="" val="25709743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92</a:t>
            </a:fld>
            <a:endParaRPr lang="en-US" altLang="zh-CN"/>
          </a:p>
        </p:txBody>
      </p:sp>
    </p:spTree>
    <p:extLst>
      <p:ext uri="{BB962C8B-B14F-4D97-AF65-F5344CB8AC3E}">
        <p14:creationId xmlns:p14="http://schemas.microsoft.com/office/powerpoint/2010/main" xmlns="" val="37885347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93</a:t>
            </a:fld>
            <a:endParaRPr lang="en-US" altLang="zh-CN"/>
          </a:p>
        </p:txBody>
      </p:sp>
    </p:spTree>
    <p:extLst>
      <p:ext uri="{BB962C8B-B14F-4D97-AF65-F5344CB8AC3E}">
        <p14:creationId xmlns:p14="http://schemas.microsoft.com/office/powerpoint/2010/main" xmlns="" val="53581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95</a:t>
            </a:fld>
            <a:endParaRPr lang="en-US" altLang="zh-CN"/>
          </a:p>
        </p:txBody>
      </p:sp>
    </p:spTree>
    <p:extLst>
      <p:ext uri="{BB962C8B-B14F-4D97-AF65-F5344CB8AC3E}">
        <p14:creationId xmlns:p14="http://schemas.microsoft.com/office/powerpoint/2010/main" xmlns="" val="68341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7086A1-AA6B-4540-9AEA-06C3FCB8888D}" type="slidenum">
              <a:rPr lang="en-US" altLang="zh-CN"/>
              <a:pPr/>
              <a:t>7</a:t>
            </a:fld>
            <a:endParaRPr lang="en-US" altLang="zh-CN"/>
          </a:p>
        </p:txBody>
      </p:sp>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p:txBody>
          <a:bodyPr/>
          <a:lstStyle/>
          <a:p>
            <a:r>
              <a:rPr lang="en-US" altLang="zh-CN" dirty="0" smtClean="0"/>
              <a:t>n</a:t>
            </a:r>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96</a:t>
            </a:fld>
            <a:endParaRPr lang="en-US" altLang="zh-CN"/>
          </a:p>
        </p:txBody>
      </p:sp>
    </p:spTree>
    <p:extLst>
      <p:ext uri="{BB962C8B-B14F-4D97-AF65-F5344CB8AC3E}">
        <p14:creationId xmlns:p14="http://schemas.microsoft.com/office/powerpoint/2010/main" xmlns="" val="2077108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100</a:t>
            </a:fld>
            <a:endParaRPr lang="en-US" altLang="zh-CN"/>
          </a:p>
        </p:txBody>
      </p:sp>
    </p:spTree>
    <p:extLst>
      <p:ext uri="{BB962C8B-B14F-4D97-AF65-F5344CB8AC3E}">
        <p14:creationId xmlns:p14="http://schemas.microsoft.com/office/powerpoint/2010/main" xmlns="" val="30842987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101</a:t>
            </a:fld>
            <a:endParaRPr lang="en-US" altLang="zh-CN"/>
          </a:p>
        </p:txBody>
      </p:sp>
    </p:spTree>
    <p:extLst>
      <p:ext uri="{BB962C8B-B14F-4D97-AF65-F5344CB8AC3E}">
        <p14:creationId xmlns:p14="http://schemas.microsoft.com/office/powerpoint/2010/main" xmlns="" val="30842987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102</a:t>
            </a:fld>
            <a:endParaRPr lang="en-US" altLang="zh-CN"/>
          </a:p>
        </p:txBody>
      </p:sp>
    </p:spTree>
    <p:extLst>
      <p:ext uri="{BB962C8B-B14F-4D97-AF65-F5344CB8AC3E}">
        <p14:creationId xmlns:p14="http://schemas.microsoft.com/office/powerpoint/2010/main" xmlns="" val="41735548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103</a:t>
            </a:fld>
            <a:endParaRPr lang="en-US" altLang="zh-CN"/>
          </a:p>
        </p:txBody>
      </p:sp>
    </p:spTree>
    <p:extLst>
      <p:ext uri="{BB962C8B-B14F-4D97-AF65-F5344CB8AC3E}">
        <p14:creationId xmlns:p14="http://schemas.microsoft.com/office/powerpoint/2010/main" xmlns="" val="2707146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104</a:t>
            </a:fld>
            <a:endParaRPr lang="en-US" altLang="zh-CN"/>
          </a:p>
        </p:txBody>
      </p:sp>
    </p:spTree>
    <p:extLst>
      <p:ext uri="{BB962C8B-B14F-4D97-AF65-F5344CB8AC3E}">
        <p14:creationId xmlns:p14="http://schemas.microsoft.com/office/powerpoint/2010/main" xmlns="" val="3816920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105</a:t>
            </a:fld>
            <a:endParaRPr lang="en-US" altLang="zh-CN"/>
          </a:p>
        </p:txBody>
      </p:sp>
    </p:spTree>
    <p:extLst>
      <p:ext uri="{BB962C8B-B14F-4D97-AF65-F5344CB8AC3E}">
        <p14:creationId xmlns:p14="http://schemas.microsoft.com/office/powerpoint/2010/main" xmlns="" val="20815843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106</a:t>
            </a:fld>
            <a:endParaRPr lang="en-US" altLang="zh-CN"/>
          </a:p>
        </p:txBody>
      </p:sp>
    </p:spTree>
    <p:extLst>
      <p:ext uri="{BB962C8B-B14F-4D97-AF65-F5344CB8AC3E}">
        <p14:creationId xmlns:p14="http://schemas.microsoft.com/office/powerpoint/2010/main" xmlns="" val="26109844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107</a:t>
            </a:fld>
            <a:endParaRPr lang="en-US" altLang="zh-CN"/>
          </a:p>
        </p:txBody>
      </p:sp>
    </p:spTree>
    <p:extLst>
      <p:ext uri="{BB962C8B-B14F-4D97-AF65-F5344CB8AC3E}">
        <p14:creationId xmlns:p14="http://schemas.microsoft.com/office/powerpoint/2010/main" xmlns="" val="4132765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108</a:t>
            </a:fld>
            <a:endParaRPr lang="en-US" altLang="zh-CN"/>
          </a:p>
        </p:txBody>
      </p:sp>
    </p:spTree>
    <p:extLst>
      <p:ext uri="{BB962C8B-B14F-4D97-AF65-F5344CB8AC3E}">
        <p14:creationId xmlns:p14="http://schemas.microsoft.com/office/powerpoint/2010/main" xmlns="" val="104268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12</a:t>
            </a:fld>
            <a:endParaRPr lang="en-US" altLang="zh-CN"/>
          </a:p>
        </p:txBody>
      </p:sp>
    </p:spTree>
    <p:extLst>
      <p:ext uri="{BB962C8B-B14F-4D97-AF65-F5344CB8AC3E}">
        <p14:creationId xmlns:p14="http://schemas.microsoft.com/office/powerpoint/2010/main" xmlns="" val="19491021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109</a:t>
            </a:fld>
            <a:endParaRPr lang="en-US" altLang="zh-CN"/>
          </a:p>
        </p:txBody>
      </p:sp>
    </p:spTree>
    <p:extLst>
      <p:ext uri="{BB962C8B-B14F-4D97-AF65-F5344CB8AC3E}">
        <p14:creationId xmlns:p14="http://schemas.microsoft.com/office/powerpoint/2010/main" xmlns="" val="9324747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110</a:t>
            </a:fld>
            <a:endParaRPr lang="en-US" altLang="zh-CN"/>
          </a:p>
        </p:txBody>
      </p:sp>
    </p:spTree>
    <p:extLst>
      <p:ext uri="{BB962C8B-B14F-4D97-AF65-F5344CB8AC3E}">
        <p14:creationId xmlns:p14="http://schemas.microsoft.com/office/powerpoint/2010/main" xmlns="" val="13349372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111</a:t>
            </a:fld>
            <a:endParaRPr lang="en-US" altLang="zh-CN"/>
          </a:p>
        </p:txBody>
      </p:sp>
    </p:spTree>
    <p:extLst>
      <p:ext uri="{BB962C8B-B14F-4D97-AF65-F5344CB8AC3E}">
        <p14:creationId xmlns:p14="http://schemas.microsoft.com/office/powerpoint/2010/main" xmlns="" val="17476121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112</a:t>
            </a:fld>
            <a:endParaRPr lang="en-US" altLang="zh-CN"/>
          </a:p>
        </p:txBody>
      </p:sp>
    </p:spTree>
    <p:extLst>
      <p:ext uri="{BB962C8B-B14F-4D97-AF65-F5344CB8AC3E}">
        <p14:creationId xmlns:p14="http://schemas.microsoft.com/office/powerpoint/2010/main" xmlns="" val="1304314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114</a:t>
            </a:fld>
            <a:endParaRPr lang="en-US" altLang="zh-CN"/>
          </a:p>
        </p:txBody>
      </p:sp>
    </p:spTree>
    <p:extLst>
      <p:ext uri="{BB962C8B-B14F-4D97-AF65-F5344CB8AC3E}">
        <p14:creationId xmlns:p14="http://schemas.microsoft.com/office/powerpoint/2010/main" xmlns="" val="37876018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115</a:t>
            </a:fld>
            <a:endParaRPr lang="en-US" altLang="zh-CN"/>
          </a:p>
        </p:txBody>
      </p:sp>
    </p:spTree>
    <p:extLst>
      <p:ext uri="{BB962C8B-B14F-4D97-AF65-F5344CB8AC3E}">
        <p14:creationId xmlns:p14="http://schemas.microsoft.com/office/powerpoint/2010/main" xmlns="" val="15746472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116</a:t>
            </a:fld>
            <a:endParaRPr lang="en-US" altLang="zh-CN"/>
          </a:p>
        </p:txBody>
      </p:sp>
    </p:spTree>
    <p:extLst>
      <p:ext uri="{BB962C8B-B14F-4D97-AF65-F5344CB8AC3E}">
        <p14:creationId xmlns:p14="http://schemas.microsoft.com/office/powerpoint/2010/main" xmlns="" val="9452250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117</a:t>
            </a:fld>
            <a:endParaRPr lang="en-US" altLang="zh-CN"/>
          </a:p>
        </p:txBody>
      </p:sp>
    </p:spTree>
    <p:extLst>
      <p:ext uri="{BB962C8B-B14F-4D97-AF65-F5344CB8AC3E}">
        <p14:creationId xmlns:p14="http://schemas.microsoft.com/office/powerpoint/2010/main" xmlns="" val="19820005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118</a:t>
            </a:fld>
            <a:endParaRPr lang="en-US" altLang="zh-CN"/>
          </a:p>
        </p:txBody>
      </p:sp>
    </p:spTree>
    <p:extLst>
      <p:ext uri="{BB962C8B-B14F-4D97-AF65-F5344CB8AC3E}">
        <p14:creationId xmlns:p14="http://schemas.microsoft.com/office/powerpoint/2010/main" xmlns="" val="39577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13</a:t>
            </a:fld>
            <a:endParaRPr lang="en-US" altLang="zh-CN"/>
          </a:p>
        </p:txBody>
      </p:sp>
    </p:spTree>
    <p:extLst>
      <p:ext uri="{BB962C8B-B14F-4D97-AF65-F5344CB8AC3E}">
        <p14:creationId xmlns:p14="http://schemas.microsoft.com/office/powerpoint/2010/main" xmlns="" val="123951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14</a:t>
            </a:fld>
            <a:endParaRPr lang="en-US" altLang="zh-CN"/>
          </a:p>
        </p:txBody>
      </p:sp>
    </p:spTree>
    <p:extLst>
      <p:ext uri="{BB962C8B-B14F-4D97-AF65-F5344CB8AC3E}">
        <p14:creationId xmlns:p14="http://schemas.microsoft.com/office/powerpoint/2010/main" xmlns="" val="3575087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itchFamily="2" charset="-122"/>
                <a:ea typeface="黑体" pitchFamily="2" charset="-122"/>
              </a:defRPr>
            </a:lvl1pPr>
          </a:lstStyle>
          <a:p>
            <a:pPr lvl="0"/>
            <a:r>
              <a:rPr lang="zh-CN" altLang="en-US" noProof="0" smtClean="0"/>
              <a:t>单击此处编辑母版标题样式</a:t>
            </a:r>
            <a:endParaRPr lang="en-US" altLang="zh-CN" noProof="0" dirty="0" smtClean="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itchFamily="2" charset="2"/>
              <a:buNone/>
              <a:defRPr sz="3600" b="1">
                <a:latin typeface="黑体" pitchFamily="2" charset="-122"/>
                <a:ea typeface="黑体" pitchFamily="2" charset="-122"/>
              </a:defRPr>
            </a:lvl1pPr>
          </a:lstStyle>
          <a:p>
            <a:pPr lvl="0"/>
            <a:r>
              <a:rPr lang="zh-CN" altLang="en-US" noProof="0" smtClean="0"/>
              <a:t>单击此处编辑母版副标题样式</a:t>
            </a:r>
            <a:endParaRPr lang="en-US" altLang="zh-CN" noProof="0" dirty="0" smtClean="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pPr/>
              <a:t>‹#›</a:t>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168464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pPr/>
              <a:t>‹#›</a:t>
            </a:fld>
            <a:endParaRPr lang="en-US" altLang="zh-CN"/>
          </a:p>
        </p:txBody>
      </p:sp>
    </p:spTree>
    <p:extLst>
      <p:ext uri="{BB962C8B-B14F-4D97-AF65-F5344CB8AC3E}">
        <p14:creationId xmlns:p14="http://schemas.microsoft.com/office/powerpoint/2010/main" xmlns="" val="1291822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quarter" idx="2"/>
          </p:nvPr>
        </p:nvSpPr>
        <p:spPr>
          <a:xfrm>
            <a:off x="5029200" y="1196752"/>
            <a:ext cx="4381500" cy="23765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3"/>
          </p:nvPr>
        </p:nvSpPr>
        <p:spPr>
          <a:xfrm>
            <a:off x="5029200" y="3754339"/>
            <a:ext cx="4381500" cy="23765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pPr/>
              <a:t>‹#›</a:t>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463550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剪贴画占位符 3"/>
          <p:cNvSpPr>
            <a:spLocks noGrp="1"/>
          </p:cNvSpPr>
          <p:nvPr>
            <p:ph type="clipArt" sz="half" idx="2"/>
          </p:nvPr>
        </p:nvSpPr>
        <p:spPr>
          <a:xfrm>
            <a:off x="5029200" y="1196752"/>
            <a:ext cx="4381500" cy="4934173"/>
          </a:xfrm>
        </p:spPr>
        <p:txBody>
          <a:bodyPr/>
          <a:lstStyle/>
          <a:p>
            <a:r>
              <a:rPr lang="zh-CN" altLang="en-US" smtClean="0"/>
              <a:t>单击图标添加剪 贴画</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275089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95300" y="1196752"/>
            <a:ext cx="9066212" cy="4934173"/>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265344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pPr/>
              <a:t>‹#›</a:t>
            </a:fld>
            <a:endParaRPr lang="en-US" altLang="zh-CN"/>
          </a:p>
        </p:txBody>
      </p:sp>
    </p:spTree>
    <p:extLst>
      <p:ext uri="{BB962C8B-B14F-4D97-AF65-F5344CB8AC3E}">
        <p14:creationId xmlns:p14="http://schemas.microsoft.com/office/powerpoint/2010/main" xmlns="" val="109813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196752"/>
            <a:ext cx="4460304" cy="4934173"/>
          </a:xfrm>
        </p:spPr>
        <p:txBody>
          <a:bodyPr/>
          <a:lstStyle>
            <a:lvl1pPr>
              <a:defRPr sz="3200" b="1">
                <a:solidFill>
                  <a:schemeClr val="tx1"/>
                </a:solidFill>
                <a:latin typeface="+mn-lt"/>
                <a:ea typeface="黑体" pitchFamily="2" charset="-122"/>
              </a:defRPr>
            </a:lvl1pPr>
            <a:lvl2pPr>
              <a:buClr>
                <a:schemeClr val="accent2"/>
              </a:buCl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buClr>
                <a:srgbClr val="333399"/>
              </a:buClr>
              <a:defRPr sz="20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5101208" y="1196752"/>
            <a:ext cx="4460304" cy="4934173"/>
          </a:xfrm>
        </p:spPr>
        <p:txBody>
          <a:bodyPr/>
          <a:lstStyle>
            <a:lvl1pPr>
              <a:defRPr sz="3200" b="1">
                <a:solidFill>
                  <a:schemeClr val="tx1"/>
                </a:solidFill>
                <a:latin typeface="+mn-lt"/>
                <a:ea typeface="黑体" pitchFamily="2" charset="-122"/>
              </a:defRPr>
            </a:lvl1pPr>
            <a:lvl2pPr>
              <a:buClr>
                <a:schemeClr val="accent2"/>
              </a:buCl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buClr>
                <a:srgbClr val="333399"/>
              </a:buClr>
              <a:defRPr sz="20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3458324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495299" y="1207874"/>
            <a:ext cx="4455513" cy="639762"/>
          </a:xfrm>
        </p:spPr>
        <p:txBody>
          <a:bodyPr anchor="b"/>
          <a:lstStyle>
            <a:lvl1pPr marL="0" indent="0">
              <a:buNone/>
              <a:defRPr sz="32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299" y="1872534"/>
            <a:ext cx="4455513" cy="4292770"/>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32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104383" y="1872534"/>
            <a:ext cx="4457129" cy="4292770"/>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pPr/>
              <a:t>‹#›</a:t>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104675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pPr/>
              <a:t>‹#›</a:t>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208132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pPr/>
              <a:t>‹#›</a:t>
            </a:fld>
            <a:endParaRPr lang="en-US" altLang="zh-CN"/>
          </a:p>
        </p:txBody>
      </p:sp>
    </p:spTree>
    <p:extLst>
      <p:ext uri="{BB962C8B-B14F-4D97-AF65-F5344CB8AC3E}">
        <p14:creationId xmlns:p14="http://schemas.microsoft.com/office/powerpoint/2010/main" xmlns="" val="60705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pPr/>
              <a:t>‹#›</a:t>
            </a:fld>
            <a:endParaRPr lang="en-US" altLang="zh-CN"/>
          </a:p>
        </p:txBody>
      </p:sp>
    </p:spTree>
    <p:extLst>
      <p:ext uri="{BB962C8B-B14F-4D97-AF65-F5344CB8AC3E}">
        <p14:creationId xmlns:p14="http://schemas.microsoft.com/office/powerpoint/2010/main" xmlns="" val="198255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pPr/>
              <a:t>‹#›</a:t>
            </a:fld>
            <a:endParaRPr lang="en-US" altLang="zh-CN"/>
          </a:p>
        </p:txBody>
      </p:sp>
    </p:spTree>
    <p:extLst>
      <p:ext uri="{BB962C8B-B14F-4D97-AF65-F5344CB8AC3E}">
        <p14:creationId xmlns:p14="http://schemas.microsoft.com/office/powerpoint/2010/main" xmlns="" val="188598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endParaRPr lang="en-US" altLang="zh-CN" dirty="0" smtClean="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itchFamily="2" charset="-122"/>
              </a:defRPr>
            </a:lvl1pPr>
          </a:lstStyle>
          <a:p>
            <a:fld id="{67B052E9-C54A-4603-AE2F-EB72B006DB6C}" type="slidenum">
              <a:rPr lang="zh-CN" altLang="en-US"/>
              <a:pPr/>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itchFamily="18" charset="0"/>
              <a:ea typeface="宋体" pitchFamily="2" charset="-122"/>
            </a:endParaRPr>
          </a:p>
        </p:txBody>
      </p:sp>
      <p:pic>
        <p:nvPicPr>
          <p:cNvPr id="11" name="Picture 2" descr="computer networking 的图像结果"/>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8769424" y="188640"/>
            <a:ext cx="1124935" cy="812453"/>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iming>
    <p:tnLst>
      <p:par>
        <p:cTn id="1" dur="indefinite" restart="never" nodeType="tmRoot"/>
      </p:par>
    </p:tnLst>
  </p:timing>
  <p:txStyles>
    <p:title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oleObject" Target="../embeddings/oleObject13.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oleObject14.bin"/><Relationship Id="rId5" Type="http://schemas.openxmlformats.org/officeDocument/2006/relationships/image" Target="../media/image30.wmf"/><Relationship Id="rId4" Type="http://schemas.openxmlformats.org/officeDocument/2006/relationships/image" Target="../media/image29.w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6.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6.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9.jpeg"/><Relationship Id="rId5" Type="http://schemas.openxmlformats.org/officeDocument/2006/relationships/oleObject" Target="../embeddings/oleObject7.bin"/><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jpeg"/><Relationship Id="rId5" Type="http://schemas.openxmlformats.org/officeDocument/2006/relationships/oleObject" Target="../embeddings/oleObject8.bin"/><Relationship Id="rId4" Type="http://schemas.openxmlformats.org/officeDocument/2006/relationships/image" Target="../media/image6.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30.xml"/><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6.wmf"/><Relationship Id="rId5" Type="http://schemas.openxmlformats.org/officeDocument/2006/relationships/oleObject" Target="../embeddings/oleObject10.bin"/><Relationship Id="rId4" Type="http://schemas.openxmlformats.org/officeDocument/2006/relationships/oleObject" Target="../embeddings/oleObject9.bin"/><Relationship Id="rId9" Type="http://schemas.openxmlformats.org/officeDocument/2006/relationships/image" Target="../media/image2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baike.baidu.com/view/899.htm"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25.w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mn-lt"/>
              </a:rPr>
              <a:t>第 </a:t>
            </a:r>
            <a:r>
              <a:rPr lang="en-US" altLang="zh-CN" dirty="0" smtClean="0">
                <a:latin typeface="+mn-lt"/>
              </a:rPr>
              <a:t>7 </a:t>
            </a:r>
            <a:r>
              <a:rPr lang="zh-CN" altLang="en-US" dirty="0">
                <a:latin typeface="+mn-lt"/>
              </a:rPr>
              <a:t>章 </a:t>
            </a:r>
            <a:r>
              <a:rPr lang="zh-CN" altLang="en-US" dirty="0" smtClean="0">
                <a:latin typeface="+mn-lt"/>
              </a:rPr>
              <a:t> 网络安全</a:t>
            </a:r>
            <a:endParaRPr lang="zh-CN" altLang="en-US" dirty="0">
              <a:latin typeface="+mn-lt"/>
            </a:endParaRPr>
          </a:p>
        </p:txBody>
      </p:sp>
      <p:sp>
        <p:nvSpPr>
          <p:cNvPr id="2051" name="Rectangle 3"/>
          <p:cNvSpPr>
            <a:spLocks noGrp="1" noChangeArrowheads="1"/>
          </p:cNvSpPr>
          <p:nvPr>
            <p:ph type="subTitle" idx="1"/>
          </p:nvPr>
        </p:nvSpPr>
        <p:spPr/>
        <p:txBody>
          <a:bodyPr/>
          <a:lstStyle/>
          <a:p>
            <a:endParaRPr lang="zh-CN" altLang="en-US">
              <a:ea typeface="宋体" pitchFamily="2" charset="-122"/>
            </a:endParaRPr>
          </a:p>
        </p:txBody>
      </p:sp>
    </p:spTree>
    <p:extLst>
      <p:ext uri="{BB962C8B-B14F-4D97-AF65-F5344CB8AC3E}">
        <p14:creationId xmlns:p14="http://schemas.microsoft.com/office/powerpoint/2010/main" xmlns="" val="3423940348"/>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endParaRPr lang="zh-CN" altLang="en-US" smtClean="0"/>
          </a:p>
        </p:txBody>
      </p:sp>
      <p:sp>
        <p:nvSpPr>
          <p:cNvPr id="10243" name="内容占位符 2"/>
          <p:cNvSpPr>
            <a:spLocks noGrp="1"/>
          </p:cNvSpPr>
          <p:nvPr>
            <p:ph idx="1"/>
          </p:nvPr>
        </p:nvSpPr>
        <p:spPr/>
        <p:txBody>
          <a:bodyPr/>
          <a:lstStyle/>
          <a:p>
            <a:pPr eaLnBrk="1" hangingPunct="1">
              <a:lnSpc>
                <a:spcPct val="90000"/>
              </a:lnSpc>
              <a:buFont typeface="Wingdings" pitchFamily="2" charset="2"/>
              <a:buNone/>
            </a:pPr>
            <a:r>
              <a:rPr lang="en-US" altLang="zh-CN" smtClean="0"/>
              <a:t>(3) </a:t>
            </a:r>
            <a:r>
              <a:rPr lang="zh-CN" altLang="en-US" smtClean="0"/>
              <a:t>特洛伊木马</a:t>
            </a:r>
            <a:r>
              <a:rPr lang="en-US" altLang="zh-CN" smtClean="0"/>
              <a:t>——</a:t>
            </a:r>
            <a:r>
              <a:rPr lang="zh-CN" altLang="en-US" smtClean="0"/>
              <a:t>一种程序，它执行的功能超出所声称的功能。</a:t>
            </a:r>
            <a:endParaRPr lang="en-US" altLang="zh-CN" smtClean="0"/>
          </a:p>
          <a:p>
            <a:pPr eaLnBrk="1" hangingPunct="1">
              <a:lnSpc>
                <a:spcPct val="90000"/>
              </a:lnSpc>
              <a:buFont typeface="Wingdings" pitchFamily="2" charset="2"/>
              <a:buNone/>
            </a:pPr>
            <a:r>
              <a:rPr lang="zh-CN" altLang="en-US" smtClean="0">
                <a:solidFill>
                  <a:srgbClr val="FF0000"/>
                </a:solidFill>
              </a:rPr>
              <a:t>多用于盗号，“木马病毒”，网页、</a:t>
            </a:r>
            <a:r>
              <a:rPr lang="en-US" altLang="zh-CN" smtClean="0">
                <a:solidFill>
                  <a:srgbClr val="FF0000"/>
                </a:solidFill>
              </a:rPr>
              <a:t>U</a:t>
            </a:r>
            <a:r>
              <a:rPr lang="zh-CN" altLang="en-US" smtClean="0">
                <a:solidFill>
                  <a:srgbClr val="FF0000"/>
                </a:solidFill>
              </a:rPr>
              <a:t>盘等可传播</a:t>
            </a:r>
            <a:endParaRPr lang="en-US" altLang="zh-CN" smtClean="0"/>
          </a:p>
        </p:txBody>
      </p:sp>
    </p:spTree>
    <p:extLst>
      <p:ext uri="{BB962C8B-B14F-4D97-AF65-F5344CB8AC3E}">
        <p14:creationId xmlns:p14="http://schemas.microsoft.com/office/powerpoint/2010/main" xmlns="" val="31338444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zh-CN" dirty="0"/>
              <a:t>7.6.1  </a:t>
            </a:r>
            <a:r>
              <a:rPr lang="zh-CN" altLang="zh-CN" dirty="0"/>
              <a:t>网络层安全协议</a:t>
            </a:r>
            <a:endParaRPr lang="zh-CN" altLang="en-US" dirty="0"/>
          </a:p>
        </p:txBody>
      </p:sp>
      <p:sp>
        <p:nvSpPr>
          <p:cNvPr id="60518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dirty="0" smtClean="0"/>
              <a:t>IP</a:t>
            </a:r>
            <a:r>
              <a:rPr lang="zh-CN" altLang="en-US" dirty="0" smtClean="0"/>
              <a:t>几乎不具备任何安全性，</a:t>
            </a:r>
            <a:r>
              <a:rPr lang="zh-CN" altLang="en-US" dirty="0" smtClean="0">
                <a:solidFill>
                  <a:srgbClr val="FF0000"/>
                </a:solidFill>
              </a:rPr>
              <a:t>不能保证：</a:t>
            </a:r>
            <a:endParaRPr lang="en-US" altLang="zh-CN" dirty="0" smtClean="0">
              <a:solidFill>
                <a:srgbClr val="FF0000"/>
              </a:solidFill>
            </a:endParaRPr>
          </a:p>
          <a:p>
            <a:pPr lvl="1"/>
            <a:r>
              <a:rPr lang="zh-CN" altLang="en-US" dirty="0" smtClean="0"/>
              <a:t>数据机密性；</a:t>
            </a:r>
            <a:endParaRPr lang="en-US" altLang="zh-CN" dirty="0" smtClean="0"/>
          </a:p>
          <a:p>
            <a:pPr lvl="1"/>
            <a:r>
              <a:rPr lang="zh-CN" altLang="en-US" dirty="0" smtClean="0"/>
              <a:t>数据完整性；</a:t>
            </a:r>
            <a:endParaRPr lang="en-US" altLang="zh-CN" dirty="0" smtClean="0"/>
          </a:p>
          <a:p>
            <a:pPr lvl="1"/>
            <a:r>
              <a:rPr lang="zh-CN" altLang="en-US" dirty="0" smtClean="0"/>
              <a:t>数据来源认证</a:t>
            </a:r>
            <a:endParaRPr lang="en-US" altLang="zh-CN" dirty="0" smtClean="0"/>
          </a:p>
          <a:p>
            <a:r>
              <a:rPr lang="zh-CN" altLang="en-US" dirty="0" smtClean="0"/>
              <a:t>由于其在设计和实现上存在安全漏洞，使各种攻击有机可乘。例如：攻击者很容易构造一个包含虚假地址的 </a:t>
            </a:r>
            <a:r>
              <a:rPr lang="en-US" altLang="zh-CN" dirty="0" smtClean="0"/>
              <a:t>IP </a:t>
            </a:r>
            <a:r>
              <a:rPr lang="zh-CN" altLang="en-US" dirty="0" smtClean="0"/>
              <a:t>数据报。</a:t>
            </a:r>
            <a:endParaRPr lang="en-US" altLang="zh-CN" dirty="0" smtClean="0"/>
          </a:p>
          <a:p>
            <a:r>
              <a:rPr lang="en-US" altLang="zh-CN" dirty="0" smtClean="0"/>
              <a:t>IPsec </a:t>
            </a:r>
            <a:r>
              <a:rPr lang="zh-CN" altLang="en-US" dirty="0" smtClean="0"/>
              <a:t>提供了标准、健壮且包含广泛的机制保证</a:t>
            </a:r>
            <a:r>
              <a:rPr lang="en-US" altLang="zh-CN" dirty="0" smtClean="0"/>
              <a:t>IP </a:t>
            </a:r>
            <a:r>
              <a:rPr lang="zh-CN" altLang="en-US" dirty="0" smtClean="0"/>
              <a:t>层安全。</a:t>
            </a:r>
            <a:endParaRPr lang="en-US" altLang="zh-CN" dirty="0" smtClean="0"/>
          </a:p>
        </p:txBody>
      </p:sp>
    </p:spTree>
    <p:extLst>
      <p:ext uri="{BB962C8B-B14F-4D97-AF65-F5344CB8AC3E}">
        <p14:creationId xmlns:p14="http://schemas.microsoft.com/office/powerpoint/2010/main" xmlns="" val="26867084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zh-CN" dirty="0"/>
              <a:t>7.6.1  </a:t>
            </a:r>
            <a:r>
              <a:rPr lang="zh-CN" altLang="zh-CN" dirty="0"/>
              <a:t>网络层安全协议</a:t>
            </a:r>
            <a:endParaRPr lang="zh-CN" altLang="en-US" dirty="0"/>
          </a:p>
        </p:txBody>
      </p:sp>
      <p:sp>
        <p:nvSpPr>
          <p:cNvPr id="60518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dirty="0" smtClean="0"/>
              <a:t>IP </a:t>
            </a:r>
            <a:r>
              <a:rPr lang="zh-CN" altLang="en-US" dirty="0" smtClean="0"/>
              <a:t>安全性很差，不能保证：</a:t>
            </a:r>
            <a:endParaRPr lang="en-US" altLang="zh-CN" dirty="0" smtClean="0"/>
          </a:p>
          <a:p>
            <a:pPr lvl="1"/>
            <a:r>
              <a:rPr lang="zh-CN" altLang="en-US" dirty="0" smtClean="0"/>
              <a:t>没有为通信提供良好的数据源鉴别机制；</a:t>
            </a:r>
            <a:endParaRPr lang="en-US" altLang="zh-CN" dirty="0" smtClean="0"/>
          </a:p>
          <a:p>
            <a:pPr lvl="1"/>
            <a:r>
              <a:rPr lang="zh-CN" altLang="en-US" dirty="0"/>
              <a:t>没有</a:t>
            </a:r>
            <a:r>
              <a:rPr lang="zh-CN" altLang="en-US" dirty="0" smtClean="0"/>
              <a:t>为数据提供强大的完整性保护机制；</a:t>
            </a:r>
            <a:endParaRPr lang="en-US" altLang="zh-CN" dirty="0" smtClean="0"/>
          </a:p>
          <a:p>
            <a:pPr lvl="1"/>
            <a:r>
              <a:rPr lang="zh-CN" altLang="en-US" dirty="0"/>
              <a:t>没有为数据</a:t>
            </a:r>
            <a:r>
              <a:rPr lang="zh-CN" altLang="en-US" dirty="0" smtClean="0"/>
              <a:t>提供任何机密性保护；</a:t>
            </a:r>
            <a:endParaRPr lang="en-US" altLang="zh-CN" dirty="0" smtClean="0"/>
          </a:p>
          <a:p>
            <a:pPr lvl="1"/>
            <a:r>
              <a:rPr lang="zh-CN" altLang="en-US" dirty="0" smtClean="0"/>
              <a:t>在设计和实现上存在安全漏洞，使各种攻击有机可乘。例如：攻击者很容易构造一个包含虚假地址的</a:t>
            </a:r>
            <a:r>
              <a:rPr lang="en-US" altLang="zh-CN" dirty="0" smtClean="0"/>
              <a:t>IP</a:t>
            </a:r>
            <a:r>
              <a:rPr lang="zh-CN" altLang="en-US" dirty="0" smtClean="0"/>
              <a:t>数据报。</a:t>
            </a:r>
            <a:endParaRPr lang="en-US" altLang="zh-CN" dirty="0" smtClean="0"/>
          </a:p>
        </p:txBody>
      </p:sp>
    </p:spTree>
    <p:extLst>
      <p:ext uri="{BB962C8B-B14F-4D97-AF65-F5344CB8AC3E}">
        <p14:creationId xmlns:p14="http://schemas.microsoft.com/office/powerpoint/2010/main" xmlns="" val="285820743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r>
              <a:rPr lang="en-US" altLang="zh-CN" dirty="0"/>
              <a:t>1.  IPsec </a:t>
            </a:r>
            <a:r>
              <a:rPr lang="zh-CN" altLang="en-US" dirty="0"/>
              <a:t>协议</a:t>
            </a:r>
          </a:p>
        </p:txBody>
      </p:sp>
      <p:sp>
        <p:nvSpPr>
          <p:cNvPr id="705539" name="Rectangle 3"/>
          <p:cNvSpPr>
            <a:spLocks noGrp="1" noChangeArrowheads="1"/>
          </p:cNvSpPr>
          <p:nvPr>
            <p:ph type="body" idx="1"/>
          </p:nvPr>
        </p:nvSpPr>
        <p:spPr/>
        <p:txBody>
          <a:bodyPr/>
          <a:lstStyle/>
          <a:p>
            <a:r>
              <a:rPr lang="en-US" altLang="zh-CN" dirty="0" smtClean="0"/>
              <a:t>IPsec </a:t>
            </a:r>
            <a:r>
              <a:rPr lang="zh-CN" altLang="zh-CN" dirty="0" smtClean="0"/>
              <a:t>就是</a:t>
            </a:r>
            <a:r>
              <a:rPr lang="zh-CN" altLang="zh-CN" dirty="0"/>
              <a:t>“</a:t>
            </a:r>
            <a:r>
              <a:rPr lang="en-US" altLang="zh-CN" dirty="0"/>
              <a:t>IP</a:t>
            </a:r>
            <a:r>
              <a:rPr lang="zh-CN" altLang="zh-CN" dirty="0"/>
              <a:t>安全</a:t>
            </a:r>
            <a:r>
              <a:rPr lang="en-US" altLang="zh-CN" dirty="0"/>
              <a:t>(security)</a:t>
            </a:r>
            <a:r>
              <a:rPr lang="zh-CN" altLang="zh-CN" dirty="0"/>
              <a:t>”的缩写。</a:t>
            </a:r>
            <a:endParaRPr lang="en-US" altLang="zh-CN" dirty="0" smtClean="0"/>
          </a:p>
          <a:p>
            <a:r>
              <a:rPr lang="en-US" altLang="zh-CN" dirty="0" smtClean="0"/>
              <a:t>IPsec </a:t>
            </a:r>
            <a:r>
              <a:rPr lang="zh-CN" altLang="zh-CN" dirty="0" smtClean="0"/>
              <a:t>并不是</a:t>
            </a:r>
            <a:r>
              <a:rPr lang="zh-CN" altLang="zh-CN" dirty="0"/>
              <a:t>一个单个的协议，而是能够</a:t>
            </a:r>
            <a:r>
              <a:rPr lang="zh-CN" altLang="zh-CN" dirty="0" smtClean="0"/>
              <a:t>在</a:t>
            </a:r>
            <a:r>
              <a:rPr lang="en-US" altLang="zh-CN" dirty="0" smtClean="0"/>
              <a:t> IP </a:t>
            </a:r>
            <a:r>
              <a:rPr lang="zh-CN" altLang="zh-CN" dirty="0" smtClean="0"/>
              <a:t>层</a:t>
            </a:r>
            <a:r>
              <a:rPr lang="zh-CN" altLang="zh-CN" dirty="0"/>
              <a:t>提供互联网通信安全的</a:t>
            </a:r>
            <a:r>
              <a:rPr lang="zh-CN" altLang="zh-CN" dirty="0">
                <a:solidFill>
                  <a:srgbClr val="FF0000"/>
                </a:solidFill>
              </a:rPr>
              <a:t>协议</a:t>
            </a:r>
            <a:r>
              <a:rPr lang="zh-CN" altLang="zh-CN" dirty="0" smtClean="0">
                <a:solidFill>
                  <a:srgbClr val="FF0000"/>
                </a:solidFill>
              </a:rPr>
              <a:t>族</a:t>
            </a:r>
            <a:r>
              <a:rPr lang="zh-CN" altLang="en-US" dirty="0" smtClean="0">
                <a:solidFill>
                  <a:srgbClr val="FF0000"/>
                </a:solidFill>
              </a:rPr>
              <a:t>。</a:t>
            </a:r>
            <a:endParaRPr lang="en-US" altLang="zh-CN" dirty="0" smtClean="0">
              <a:solidFill>
                <a:srgbClr val="FF0000"/>
              </a:solidFill>
            </a:endParaRPr>
          </a:p>
          <a:p>
            <a:r>
              <a:rPr lang="en-US" altLang="zh-CN" dirty="0" smtClean="0"/>
              <a:t>IPsec </a:t>
            </a:r>
            <a:r>
              <a:rPr lang="zh-CN" altLang="zh-CN" dirty="0" smtClean="0"/>
              <a:t>是</a:t>
            </a:r>
            <a:r>
              <a:rPr lang="zh-CN" altLang="zh-CN" dirty="0"/>
              <a:t>个框架，它允许通信双方选择合适的算法和参数（例如，密钥长度）</a:t>
            </a:r>
            <a:r>
              <a:rPr lang="zh-CN" altLang="zh-CN" dirty="0" smtClean="0"/>
              <a:t>。</a:t>
            </a:r>
            <a:endParaRPr lang="en-US" altLang="zh-CN" dirty="0" smtClean="0"/>
          </a:p>
          <a:p>
            <a:r>
              <a:rPr lang="zh-CN" altLang="zh-CN" dirty="0"/>
              <a:t>为保证互操作性，</a:t>
            </a:r>
            <a:r>
              <a:rPr lang="en-US" altLang="zh-CN" dirty="0" smtClean="0"/>
              <a:t>IPsec </a:t>
            </a:r>
            <a:r>
              <a:rPr lang="zh-CN" altLang="zh-CN" dirty="0" smtClean="0"/>
              <a:t>还</a:t>
            </a:r>
            <a:r>
              <a:rPr lang="zh-CN" altLang="zh-CN" dirty="0"/>
              <a:t>包含了</a:t>
            </a:r>
            <a:r>
              <a:rPr lang="zh-CN" altLang="zh-CN" dirty="0" smtClean="0"/>
              <a:t>所有</a:t>
            </a:r>
            <a:r>
              <a:rPr lang="en-US" altLang="zh-CN" dirty="0" smtClean="0"/>
              <a:t> IPsec </a:t>
            </a:r>
            <a:r>
              <a:rPr lang="zh-CN" altLang="zh-CN" dirty="0" smtClean="0"/>
              <a:t>的</a:t>
            </a:r>
            <a:r>
              <a:rPr lang="zh-CN" altLang="zh-CN" dirty="0"/>
              <a:t>实现都必须有的一套加密算法。</a:t>
            </a:r>
            <a:endParaRPr lang="zh-CN" altLang="en-US" dirty="0"/>
          </a:p>
          <a:p>
            <a:pPr>
              <a:buFont typeface="Wingdings" pitchFamily="2" charset="2"/>
              <a:buNone/>
            </a:pPr>
            <a:endParaRPr lang="zh-CN" altLang="en-US" dirty="0"/>
          </a:p>
          <a:p>
            <a:pPr>
              <a:buFont typeface="Wingdings" pitchFamily="2" charset="2"/>
              <a:buNone/>
            </a:pPr>
            <a:endParaRPr lang="en-US" altLang="zh-CN" dirty="0"/>
          </a:p>
        </p:txBody>
      </p:sp>
    </p:spTree>
    <p:extLst>
      <p:ext uri="{BB962C8B-B14F-4D97-AF65-F5344CB8AC3E}">
        <p14:creationId xmlns:p14="http://schemas.microsoft.com/office/powerpoint/2010/main" xmlns="" val="254775960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en-US" altLang="zh-CN" dirty="0"/>
              <a:t>7.6.2  </a:t>
            </a:r>
            <a:r>
              <a:rPr lang="zh-CN" altLang="en-US" dirty="0"/>
              <a:t>运输层安全协议</a:t>
            </a:r>
            <a:endParaRPr lang="zh-CN" altLang="en-US" sz="4000" dirty="0"/>
          </a:p>
        </p:txBody>
      </p:sp>
      <p:sp>
        <p:nvSpPr>
          <p:cNvPr id="714756" name="Rectangle 4"/>
          <p:cNvSpPr>
            <a:spLocks noGrp="1" noChangeArrowheads="1"/>
          </p:cNvSpPr>
          <p:nvPr>
            <p:ph idx="1"/>
          </p:nvPr>
        </p:nvSpPr>
        <p:spPr>
          <a:noFill/>
          <a:ln/>
        </p:spPr>
        <p:txBody>
          <a:bodyPr/>
          <a:lstStyle/>
          <a:p>
            <a:pPr>
              <a:buFont typeface="Wingdings" pitchFamily="2" charset="2"/>
              <a:buNone/>
            </a:pPr>
            <a:r>
              <a:rPr lang="en-US" altLang="zh-CN" dirty="0" smtClean="0"/>
              <a:t>	</a:t>
            </a:r>
            <a:r>
              <a:rPr lang="zh-CN" altLang="en-US" dirty="0" smtClean="0"/>
              <a:t>现在</a:t>
            </a:r>
            <a:r>
              <a:rPr lang="zh-CN" altLang="en-US" dirty="0"/>
              <a:t>广泛使用的有以下两个协议： </a:t>
            </a:r>
          </a:p>
          <a:p>
            <a:r>
              <a:rPr lang="zh-CN" altLang="en-US" dirty="0">
                <a:solidFill>
                  <a:srgbClr val="FF0000"/>
                </a:solidFill>
              </a:rPr>
              <a:t>安全套接字层 </a:t>
            </a:r>
            <a:r>
              <a:rPr lang="en-US" altLang="zh-CN" dirty="0">
                <a:solidFill>
                  <a:srgbClr val="FF0000"/>
                </a:solidFill>
              </a:rPr>
              <a:t>SSL </a:t>
            </a:r>
            <a:r>
              <a:rPr lang="en-US" altLang="zh-CN" dirty="0"/>
              <a:t>(Secure Socket Layer) </a:t>
            </a:r>
          </a:p>
          <a:p>
            <a:r>
              <a:rPr lang="zh-CN" altLang="en-US" dirty="0">
                <a:solidFill>
                  <a:srgbClr val="FF0000"/>
                </a:solidFill>
              </a:rPr>
              <a:t>运输层安全 </a:t>
            </a:r>
            <a:r>
              <a:rPr lang="en-US" altLang="zh-CN" dirty="0">
                <a:solidFill>
                  <a:srgbClr val="FF0000"/>
                </a:solidFill>
              </a:rPr>
              <a:t>TLS </a:t>
            </a:r>
            <a:r>
              <a:rPr lang="en-US" altLang="zh-CN" dirty="0"/>
              <a:t>(Transport Layer Security) </a:t>
            </a:r>
            <a:r>
              <a:rPr lang="zh-CN" altLang="en-US" dirty="0"/>
              <a:t>。 </a:t>
            </a:r>
          </a:p>
        </p:txBody>
      </p:sp>
    </p:spTree>
    <p:extLst>
      <p:ext uri="{BB962C8B-B14F-4D97-AF65-F5344CB8AC3E}">
        <p14:creationId xmlns:p14="http://schemas.microsoft.com/office/powerpoint/2010/main" xmlns="" val="1688638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475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47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rrowheads="1"/>
          </p:cNvSpPr>
          <p:nvPr>
            <p:ph type="title"/>
          </p:nvPr>
        </p:nvSpPr>
        <p:spPr/>
        <p:txBody>
          <a:bodyPr/>
          <a:lstStyle/>
          <a:p>
            <a:pPr algn="ctr"/>
            <a:r>
              <a:rPr lang="en-US" altLang="zh-CN" dirty="0" smtClean="0"/>
              <a:t>SSL </a:t>
            </a:r>
            <a:r>
              <a:rPr lang="zh-CN" altLang="en-US" dirty="0" smtClean="0"/>
              <a:t>和 </a:t>
            </a:r>
            <a:r>
              <a:rPr lang="en-US" altLang="zh-CN" dirty="0" smtClean="0"/>
              <a:t>TLS</a:t>
            </a:r>
            <a:endParaRPr lang="zh-CN" altLang="en-US" dirty="0"/>
          </a:p>
        </p:txBody>
      </p:sp>
      <p:sp>
        <p:nvSpPr>
          <p:cNvPr id="230403" name="Rectangle 3"/>
          <p:cNvSpPr>
            <a:spLocks noGrp="1" noChangeArrowheads="1"/>
          </p:cNvSpPr>
          <p:nvPr>
            <p:ph type="body" idx="1"/>
          </p:nvPr>
        </p:nvSpPr>
        <p:spPr/>
        <p:txBody>
          <a:bodyPr/>
          <a:lstStyle/>
          <a:p>
            <a:r>
              <a:rPr lang="zh-CN" altLang="en-US" sz="2800" dirty="0">
                <a:solidFill>
                  <a:srgbClr val="FF0000"/>
                </a:solidFill>
              </a:rPr>
              <a:t>安全套接</a:t>
            </a:r>
            <a:r>
              <a:rPr lang="zh-CN" altLang="en-US" sz="2800" dirty="0" smtClean="0">
                <a:solidFill>
                  <a:srgbClr val="FF0000"/>
                </a:solidFill>
              </a:rPr>
              <a:t>层 </a:t>
            </a:r>
            <a:r>
              <a:rPr lang="en-US" altLang="zh-CN" sz="2800" dirty="0" smtClean="0">
                <a:solidFill>
                  <a:srgbClr val="FF0000"/>
                </a:solidFill>
              </a:rPr>
              <a:t>SSL </a:t>
            </a:r>
            <a:r>
              <a:rPr lang="zh-CN" altLang="en-US" sz="2800" dirty="0" smtClean="0"/>
              <a:t>由</a:t>
            </a:r>
            <a:r>
              <a:rPr lang="en-US" altLang="zh-CN" sz="2800" dirty="0" smtClean="0"/>
              <a:t>Netscape</a:t>
            </a:r>
            <a:r>
              <a:rPr lang="zh-CN" altLang="en-US" sz="2800" dirty="0" smtClean="0"/>
              <a:t>于</a:t>
            </a:r>
            <a:r>
              <a:rPr lang="en-US" altLang="zh-CN" sz="2800" dirty="0" smtClean="0"/>
              <a:t>1994</a:t>
            </a:r>
            <a:r>
              <a:rPr lang="zh-CN" altLang="en-US" sz="2800" dirty="0" smtClean="0"/>
              <a:t>年开发，</a:t>
            </a:r>
            <a:r>
              <a:rPr lang="zh-CN" altLang="zh-CN" sz="2800" dirty="0"/>
              <a:t>广泛应用于基于万维网的各种网络应用（但不限于万维网应用）</a:t>
            </a:r>
            <a:r>
              <a:rPr lang="zh-CN" altLang="zh-CN" sz="2800" dirty="0" smtClean="0"/>
              <a:t>。</a:t>
            </a:r>
            <a:endParaRPr lang="en-US" altLang="zh-CN" sz="2800" dirty="0" smtClean="0"/>
          </a:p>
          <a:p>
            <a:r>
              <a:rPr lang="en-US" altLang="zh-CN" sz="2800" dirty="0" smtClean="0"/>
              <a:t>SSL </a:t>
            </a:r>
            <a:r>
              <a:rPr lang="zh-CN" altLang="zh-CN" sz="2800" dirty="0" smtClean="0"/>
              <a:t>作用</a:t>
            </a:r>
            <a:r>
              <a:rPr lang="zh-CN" altLang="zh-CN" sz="2800" dirty="0"/>
              <a:t>在端系统应用层</a:t>
            </a:r>
            <a:r>
              <a:rPr lang="zh-CN" altLang="zh-CN" sz="2800" dirty="0" smtClean="0"/>
              <a:t>的</a:t>
            </a:r>
            <a:r>
              <a:rPr lang="en-US" altLang="zh-CN" sz="2800" dirty="0" smtClean="0"/>
              <a:t> HTTP </a:t>
            </a:r>
            <a:r>
              <a:rPr lang="zh-CN" altLang="zh-CN" sz="2800" dirty="0" smtClean="0"/>
              <a:t>和</a:t>
            </a:r>
            <a:r>
              <a:rPr lang="zh-CN" altLang="zh-CN" sz="2800" dirty="0"/>
              <a:t>运输层之间，</a:t>
            </a:r>
            <a:r>
              <a:rPr lang="zh-CN" altLang="zh-CN" sz="2800" dirty="0" smtClean="0"/>
              <a:t>在</a:t>
            </a:r>
            <a:r>
              <a:rPr lang="en-US" altLang="zh-CN" sz="2800" dirty="0" smtClean="0"/>
              <a:t> TCP </a:t>
            </a:r>
            <a:r>
              <a:rPr lang="zh-CN" altLang="zh-CN" sz="2800" dirty="0" smtClean="0"/>
              <a:t>之上</a:t>
            </a:r>
            <a:r>
              <a:rPr lang="zh-CN" altLang="zh-CN" sz="2800" dirty="0"/>
              <a:t>建立起一个安全通道，为</a:t>
            </a:r>
            <a:r>
              <a:rPr lang="zh-CN" altLang="zh-CN" sz="2800" dirty="0" smtClean="0"/>
              <a:t>通过</a:t>
            </a:r>
            <a:r>
              <a:rPr lang="en-US" altLang="zh-CN" sz="2800" dirty="0" smtClean="0"/>
              <a:t> TCP </a:t>
            </a:r>
            <a:r>
              <a:rPr lang="zh-CN" altLang="zh-CN" sz="2800" dirty="0" smtClean="0"/>
              <a:t>传输</a:t>
            </a:r>
            <a:r>
              <a:rPr lang="zh-CN" altLang="zh-CN" sz="2800" dirty="0"/>
              <a:t>的应用层数据提供安全保障。</a:t>
            </a:r>
            <a:endParaRPr lang="en-US" altLang="zh-CN" sz="2800" dirty="0" smtClean="0"/>
          </a:p>
          <a:p>
            <a:r>
              <a:rPr lang="en-US" altLang="zh-CN" sz="2800" dirty="0" smtClean="0"/>
              <a:t>1996</a:t>
            </a:r>
            <a:r>
              <a:rPr lang="zh-CN" altLang="en-US" sz="2800" dirty="0"/>
              <a:t>年</a:t>
            </a:r>
            <a:r>
              <a:rPr lang="zh-CN" altLang="en-US" sz="2800" dirty="0" smtClean="0"/>
              <a:t>发布 </a:t>
            </a:r>
            <a:r>
              <a:rPr lang="en-US" altLang="zh-CN" sz="2800" dirty="0" smtClean="0"/>
              <a:t>SSL </a:t>
            </a:r>
            <a:r>
              <a:rPr lang="en-US" altLang="zh-CN" sz="2800" dirty="0"/>
              <a:t>3.0</a:t>
            </a:r>
            <a:r>
              <a:rPr lang="zh-CN" altLang="en-US" sz="2800" dirty="0"/>
              <a:t>，</a:t>
            </a:r>
            <a:r>
              <a:rPr lang="zh-CN" altLang="en-US" sz="2800" dirty="0" smtClean="0"/>
              <a:t>成为 </a:t>
            </a:r>
            <a:r>
              <a:rPr lang="en-US" altLang="zh-CN" sz="2800" dirty="0" smtClean="0"/>
              <a:t>Web </a:t>
            </a:r>
            <a:r>
              <a:rPr lang="zh-CN" altLang="en-US" sz="2800" dirty="0" smtClean="0"/>
              <a:t>安全</a:t>
            </a:r>
            <a:r>
              <a:rPr lang="zh-CN" altLang="en-US" sz="2800" dirty="0"/>
              <a:t>的事实</a:t>
            </a:r>
            <a:r>
              <a:rPr lang="zh-CN" altLang="en-US" sz="2800" dirty="0" smtClean="0"/>
              <a:t>标准。</a:t>
            </a:r>
            <a:endParaRPr lang="zh-CN" altLang="en-US" sz="2800" dirty="0"/>
          </a:p>
          <a:p>
            <a:r>
              <a:rPr lang="en-US" altLang="zh-CN" sz="2800" dirty="0"/>
              <a:t>1999</a:t>
            </a:r>
            <a:r>
              <a:rPr lang="zh-CN" altLang="en-US" sz="2800" dirty="0"/>
              <a:t>年，</a:t>
            </a:r>
            <a:r>
              <a:rPr lang="en-US" altLang="zh-CN" sz="2800" dirty="0" smtClean="0"/>
              <a:t>IETF </a:t>
            </a:r>
            <a:r>
              <a:rPr lang="zh-CN" altLang="en-US" sz="2800" dirty="0" smtClean="0"/>
              <a:t>在 </a:t>
            </a:r>
            <a:r>
              <a:rPr lang="en-US" altLang="zh-CN" sz="2800" dirty="0" smtClean="0"/>
              <a:t>SSL 3.0 </a:t>
            </a:r>
            <a:r>
              <a:rPr lang="zh-CN" altLang="en-US" sz="2800" dirty="0" smtClean="0"/>
              <a:t>基础上推出了</a:t>
            </a:r>
            <a:r>
              <a:rPr lang="zh-CN" altLang="en-US" sz="2800" dirty="0">
                <a:solidFill>
                  <a:srgbClr val="FF0000"/>
                </a:solidFill>
              </a:rPr>
              <a:t>传输层</a:t>
            </a:r>
            <a:r>
              <a:rPr lang="zh-CN" altLang="en-US" sz="2800" dirty="0" smtClean="0">
                <a:solidFill>
                  <a:srgbClr val="FF0000"/>
                </a:solidFill>
              </a:rPr>
              <a:t>安全标准 </a:t>
            </a:r>
            <a:r>
              <a:rPr lang="en-US" altLang="zh-CN" sz="2800" dirty="0" smtClean="0">
                <a:solidFill>
                  <a:srgbClr val="FF0000"/>
                </a:solidFill>
              </a:rPr>
              <a:t>TLS</a:t>
            </a:r>
            <a:r>
              <a:rPr lang="zh-CN" altLang="en-US" sz="2800" dirty="0" smtClean="0">
                <a:solidFill>
                  <a:srgbClr val="FF0000"/>
                </a:solidFill>
              </a:rPr>
              <a:t>，</a:t>
            </a:r>
            <a:r>
              <a:rPr lang="zh-CN" altLang="zh-CN" sz="2800" dirty="0"/>
              <a:t>为所有</a:t>
            </a:r>
            <a:r>
              <a:rPr lang="zh-CN" altLang="zh-CN" sz="2800" dirty="0" smtClean="0"/>
              <a:t>基于</a:t>
            </a:r>
            <a:r>
              <a:rPr lang="en-US" altLang="zh-CN" sz="2800" dirty="0" smtClean="0"/>
              <a:t> TCP </a:t>
            </a:r>
            <a:r>
              <a:rPr lang="zh-CN" altLang="zh-CN" sz="2800" dirty="0" smtClean="0"/>
              <a:t>的</a:t>
            </a:r>
            <a:r>
              <a:rPr lang="zh-CN" altLang="zh-CN" sz="2800" dirty="0"/>
              <a:t>网络应用提供安全数据传输服务。</a:t>
            </a:r>
            <a:endParaRPr lang="en-US" altLang="zh-CN" sz="2800" dirty="0"/>
          </a:p>
        </p:txBody>
      </p:sp>
    </p:spTree>
    <p:extLst>
      <p:ext uri="{BB962C8B-B14F-4D97-AF65-F5344CB8AC3E}">
        <p14:creationId xmlns:p14="http://schemas.microsoft.com/office/powerpoint/2010/main" xmlns="" val="2924954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pPr algn="ctr"/>
            <a:r>
              <a:rPr lang="en-US" altLang="zh-CN" dirty="0" smtClean="0"/>
              <a:t>SSL / TLS </a:t>
            </a:r>
            <a:r>
              <a:rPr lang="zh-CN" altLang="en-US" dirty="0"/>
              <a:t>的位置 </a:t>
            </a:r>
          </a:p>
        </p:txBody>
      </p:sp>
      <p:sp>
        <p:nvSpPr>
          <p:cNvPr id="716809" name="Text Box 9"/>
          <p:cNvSpPr txBox="1">
            <a:spLocks noChangeArrowheads="1"/>
          </p:cNvSpPr>
          <p:nvPr/>
        </p:nvSpPr>
        <p:spPr bwMode="auto">
          <a:xfrm>
            <a:off x="776536" y="4941168"/>
            <a:ext cx="8928992" cy="1200329"/>
          </a:xfrm>
          <a:prstGeom prst="rect">
            <a:avLst/>
          </a:prstGeom>
          <a:solidFill>
            <a:srgbClr val="FFFF66"/>
          </a:solidFill>
          <a:ln w="9525">
            <a:solidFill>
              <a:srgbClr val="333399"/>
            </a:solidFill>
            <a:miter lim="800000"/>
            <a:headEnd/>
            <a:tailEnd/>
          </a:ln>
          <a:effectLst/>
          <a:extLst/>
        </p:spPr>
        <p:txBody>
          <a:bodyPr wrap="square">
            <a:spAutoFit/>
          </a:bodyPr>
          <a:lstStyle/>
          <a:p>
            <a:pPr algn="just"/>
            <a:r>
              <a:rPr lang="zh-CN" altLang="en-US" sz="2400" b="1" dirty="0">
                <a:solidFill>
                  <a:srgbClr val="000066"/>
                </a:solidFill>
                <a:latin typeface="+mn-lt"/>
                <a:ea typeface="黑体" pitchFamily="2" charset="-122"/>
              </a:rPr>
              <a:t>在发送方，</a:t>
            </a:r>
            <a:r>
              <a:rPr lang="en-US" altLang="zh-CN" sz="2400" b="1" dirty="0">
                <a:solidFill>
                  <a:srgbClr val="000066"/>
                </a:solidFill>
                <a:latin typeface="+mn-lt"/>
                <a:ea typeface="黑体" pitchFamily="2" charset="-122"/>
              </a:rPr>
              <a:t>SSL </a:t>
            </a:r>
            <a:r>
              <a:rPr lang="zh-CN" altLang="en-US" sz="2400" b="1" dirty="0">
                <a:solidFill>
                  <a:srgbClr val="000066"/>
                </a:solidFill>
                <a:latin typeface="+mn-lt"/>
                <a:ea typeface="黑体" pitchFamily="2" charset="-122"/>
              </a:rPr>
              <a:t>接收应用层的</a:t>
            </a:r>
            <a:r>
              <a:rPr lang="zh-CN" altLang="en-US" sz="2400" b="1" dirty="0" smtClean="0">
                <a:solidFill>
                  <a:srgbClr val="000066"/>
                </a:solidFill>
                <a:latin typeface="+mn-lt"/>
                <a:ea typeface="黑体" pitchFamily="2" charset="-122"/>
              </a:rPr>
              <a:t>数据，</a:t>
            </a:r>
            <a:r>
              <a:rPr lang="zh-CN" altLang="en-US" sz="2400" b="1" dirty="0">
                <a:solidFill>
                  <a:srgbClr val="000066"/>
                </a:solidFill>
                <a:latin typeface="+mn-lt"/>
                <a:ea typeface="黑体" pitchFamily="2" charset="-122"/>
              </a:rPr>
              <a:t>对数据进行加密，然后把加了密的数据送往 </a:t>
            </a:r>
            <a:r>
              <a:rPr lang="en-US" altLang="zh-CN" sz="2400" b="1" dirty="0">
                <a:solidFill>
                  <a:srgbClr val="000066"/>
                </a:solidFill>
                <a:latin typeface="+mn-lt"/>
                <a:ea typeface="黑体" pitchFamily="2" charset="-122"/>
              </a:rPr>
              <a:t>TCP </a:t>
            </a:r>
            <a:r>
              <a:rPr lang="zh-CN" altLang="en-US" sz="2400" b="1" dirty="0">
                <a:solidFill>
                  <a:srgbClr val="000066"/>
                </a:solidFill>
                <a:latin typeface="+mn-lt"/>
                <a:ea typeface="黑体" pitchFamily="2" charset="-122"/>
              </a:rPr>
              <a:t>套接字</a:t>
            </a:r>
            <a:r>
              <a:rPr lang="zh-CN" altLang="en-US" sz="2400" b="1" dirty="0" smtClean="0">
                <a:solidFill>
                  <a:srgbClr val="000066"/>
                </a:solidFill>
                <a:latin typeface="+mn-lt"/>
                <a:ea typeface="黑体" pitchFamily="2" charset="-122"/>
              </a:rPr>
              <a:t>。在</a:t>
            </a:r>
            <a:r>
              <a:rPr lang="zh-CN" altLang="en-US" sz="2400" b="1" dirty="0">
                <a:solidFill>
                  <a:srgbClr val="000066"/>
                </a:solidFill>
                <a:latin typeface="+mn-lt"/>
                <a:ea typeface="黑体" pitchFamily="2" charset="-122"/>
              </a:rPr>
              <a:t>接收方，</a:t>
            </a:r>
            <a:r>
              <a:rPr lang="en-US" altLang="zh-CN" sz="2400" b="1" dirty="0">
                <a:solidFill>
                  <a:srgbClr val="000066"/>
                </a:solidFill>
                <a:latin typeface="+mn-lt"/>
                <a:ea typeface="黑体" pitchFamily="2" charset="-122"/>
              </a:rPr>
              <a:t>SSL </a:t>
            </a:r>
            <a:r>
              <a:rPr lang="zh-CN" altLang="en-US" sz="2400" b="1" dirty="0">
                <a:solidFill>
                  <a:srgbClr val="000066"/>
                </a:solidFill>
                <a:latin typeface="+mn-lt"/>
                <a:ea typeface="黑体" pitchFamily="2" charset="-122"/>
              </a:rPr>
              <a:t>从 </a:t>
            </a:r>
            <a:r>
              <a:rPr lang="en-US" altLang="zh-CN" sz="2400" b="1" dirty="0">
                <a:solidFill>
                  <a:srgbClr val="000066"/>
                </a:solidFill>
                <a:latin typeface="+mn-lt"/>
                <a:ea typeface="黑体" pitchFamily="2" charset="-122"/>
              </a:rPr>
              <a:t>TCP </a:t>
            </a:r>
            <a:r>
              <a:rPr lang="zh-CN" altLang="en-US" sz="2400" b="1" dirty="0">
                <a:solidFill>
                  <a:srgbClr val="000066"/>
                </a:solidFill>
                <a:latin typeface="+mn-lt"/>
                <a:ea typeface="黑体" pitchFamily="2" charset="-122"/>
              </a:rPr>
              <a:t>套接字读取数据，解密后把数据交给应用层。 </a:t>
            </a:r>
          </a:p>
        </p:txBody>
      </p:sp>
      <p:sp>
        <p:nvSpPr>
          <p:cNvPr id="716810" name="Freeform 10"/>
          <p:cNvSpPr>
            <a:spLocks/>
          </p:cNvSpPr>
          <p:nvPr/>
        </p:nvSpPr>
        <p:spPr bwMode="auto">
          <a:xfrm>
            <a:off x="2228850" y="3706142"/>
            <a:ext cx="4879050" cy="503238"/>
          </a:xfrm>
          <a:custGeom>
            <a:avLst/>
            <a:gdLst>
              <a:gd name="T0" fmla="*/ 0 w 2903"/>
              <a:gd name="T1" fmla="*/ 0 h 317"/>
              <a:gd name="T2" fmla="*/ 0 w 2903"/>
              <a:gd name="T3" fmla="*/ 317 h 317"/>
              <a:gd name="T4" fmla="*/ 2903 w 2903"/>
              <a:gd name="T5" fmla="*/ 317 h 317"/>
              <a:gd name="T6" fmla="*/ 2903 w 2903"/>
              <a:gd name="T7" fmla="*/ 0 h 317"/>
            </a:gdLst>
            <a:ahLst/>
            <a:cxnLst>
              <a:cxn ang="0">
                <a:pos x="T0" y="T1"/>
              </a:cxn>
              <a:cxn ang="0">
                <a:pos x="T2" y="T3"/>
              </a:cxn>
              <a:cxn ang="0">
                <a:pos x="T4" y="T5"/>
              </a:cxn>
              <a:cxn ang="0">
                <a:pos x="T6" y="T7"/>
              </a:cxn>
            </a:cxnLst>
            <a:rect l="0" t="0" r="r" b="b"/>
            <a:pathLst>
              <a:path w="2903" h="317">
                <a:moveTo>
                  <a:pt x="0" y="0"/>
                </a:moveTo>
                <a:lnTo>
                  <a:pt x="0" y="317"/>
                </a:lnTo>
                <a:lnTo>
                  <a:pt x="2903" y="317"/>
                </a:lnTo>
                <a:lnTo>
                  <a:pt x="2903"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graphicFrame>
        <p:nvGraphicFramePr>
          <p:cNvPr id="716811" name="Object 11"/>
          <p:cNvGraphicFramePr>
            <a:graphicFrameLocks noChangeAspect="1"/>
          </p:cNvGraphicFramePr>
          <p:nvPr>
            <p:extLst>
              <p:ext uri="{D42A27DB-BD31-4B8C-83A1-F6EECF244321}">
                <p14:modId xmlns:p14="http://schemas.microsoft.com/office/powerpoint/2010/main" xmlns="" val="237941403"/>
              </p:ext>
            </p:extLst>
          </p:nvPr>
        </p:nvGraphicFramePr>
        <p:xfrm>
          <a:off x="3716470" y="3683917"/>
          <a:ext cx="2393951" cy="1138238"/>
        </p:xfrm>
        <a:graphic>
          <a:graphicData uri="http://schemas.openxmlformats.org/presentationml/2006/ole">
            <p:oleObj spid="_x0000_s22534" name="VISIO" r:id="rId4" imgW="1687068" imgH="964692" progId="">
              <p:embed/>
            </p:oleObj>
          </a:graphicData>
        </a:graphic>
      </p:graphicFrame>
      <p:sp>
        <p:nvSpPr>
          <p:cNvPr id="716812" name="Rectangle 12"/>
          <p:cNvSpPr>
            <a:spLocks noChangeArrowheads="1"/>
          </p:cNvSpPr>
          <p:nvPr/>
        </p:nvSpPr>
        <p:spPr bwMode="auto">
          <a:xfrm>
            <a:off x="4185973" y="4041105"/>
            <a:ext cx="13001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nchorCtr="1"/>
          <a:lstStyle/>
          <a:p>
            <a:pPr algn="l" eaLnBrk="0" hangingPunct="0"/>
            <a:r>
              <a:rPr kumimoji="1" lang="zh-CN" altLang="en-US" sz="2400" b="1" dirty="0" smtClean="0">
                <a:solidFill>
                  <a:srgbClr val="000099"/>
                </a:solidFill>
                <a:latin typeface="+mn-lt"/>
                <a:ea typeface="黑体" pitchFamily="2" charset="-122"/>
              </a:rPr>
              <a:t>互联网</a:t>
            </a:r>
            <a:endParaRPr kumimoji="1" lang="zh-CN" altLang="en-US" sz="2400" b="1" dirty="0">
              <a:solidFill>
                <a:srgbClr val="000099"/>
              </a:solidFill>
              <a:latin typeface="+mn-lt"/>
              <a:ea typeface="黑体" pitchFamily="2" charset="-122"/>
            </a:endParaRPr>
          </a:p>
        </p:txBody>
      </p:sp>
      <p:sp>
        <p:nvSpPr>
          <p:cNvPr id="716814" name="Rectangle 14"/>
          <p:cNvSpPr>
            <a:spLocks noChangeArrowheads="1"/>
          </p:cNvSpPr>
          <p:nvPr/>
        </p:nvSpPr>
        <p:spPr bwMode="auto">
          <a:xfrm>
            <a:off x="1324239" y="1340768"/>
            <a:ext cx="2402550" cy="2365375"/>
          </a:xfrm>
          <a:prstGeom prst="rect">
            <a:avLst/>
          </a:prstGeom>
          <a:solidFill>
            <a:schemeClr val="bg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en-US" sz="2000" b="1">
              <a:solidFill>
                <a:srgbClr val="000099"/>
              </a:solidFill>
              <a:latin typeface="+mn-lt"/>
              <a:ea typeface="黑体" pitchFamily="2" charset="-122"/>
            </a:endParaRPr>
          </a:p>
        </p:txBody>
      </p:sp>
      <p:sp>
        <p:nvSpPr>
          <p:cNvPr id="716815" name="Rectangle 15"/>
          <p:cNvSpPr>
            <a:spLocks noChangeArrowheads="1"/>
          </p:cNvSpPr>
          <p:nvPr/>
        </p:nvSpPr>
        <p:spPr bwMode="auto">
          <a:xfrm>
            <a:off x="1341437" y="2599656"/>
            <a:ext cx="2375033" cy="1087437"/>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nvGrpSpPr>
          <p:cNvPr id="716816" name="Group 16"/>
          <p:cNvGrpSpPr>
            <a:grpSpLocks/>
          </p:cNvGrpSpPr>
          <p:nvPr/>
        </p:nvGrpSpPr>
        <p:grpSpPr bwMode="auto">
          <a:xfrm>
            <a:off x="2215092" y="2612355"/>
            <a:ext cx="473330" cy="459757"/>
            <a:chOff x="1539" y="933"/>
            <a:chExt cx="323" cy="348"/>
          </a:xfrm>
        </p:grpSpPr>
        <p:sp>
          <p:nvSpPr>
            <p:cNvPr id="716817" name="Rectangle 17"/>
            <p:cNvSpPr>
              <a:spLocks noChangeArrowheads="1"/>
            </p:cNvSpPr>
            <p:nvPr/>
          </p:nvSpPr>
          <p:spPr bwMode="auto">
            <a:xfrm>
              <a:off x="1578" y="990"/>
              <a:ext cx="234" cy="198"/>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716818" name="Rectangle 18"/>
            <p:cNvSpPr>
              <a:spLocks noChangeArrowheads="1"/>
            </p:cNvSpPr>
            <p:nvPr/>
          </p:nvSpPr>
          <p:spPr bwMode="auto">
            <a:xfrm>
              <a:off x="1539" y="933"/>
              <a:ext cx="323" cy="348"/>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mn-lt"/>
                  <a:ea typeface="黑体" pitchFamily="2" charset="-122"/>
                </a:rPr>
                <a:t>IP</a:t>
              </a:r>
            </a:p>
          </p:txBody>
        </p:sp>
      </p:grpSp>
      <p:grpSp>
        <p:nvGrpSpPr>
          <p:cNvPr id="716819" name="Group 19"/>
          <p:cNvGrpSpPr>
            <a:grpSpLocks/>
          </p:cNvGrpSpPr>
          <p:nvPr/>
        </p:nvGrpSpPr>
        <p:grpSpPr bwMode="auto">
          <a:xfrm>
            <a:off x="1618325" y="1362992"/>
            <a:ext cx="2145192" cy="397650"/>
            <a:chOff x="1395" y="350"/>
            <a:chExt cx="1471" cy="302"/>
          </a:xfrm>
        </p:grpSpPr>
        <p:sp>
          <p:nvSpPr>
            <p:cNvPr id="716820" name="Rectangle 20"/>
            <p:cNvSpPr>
              <a:spLocks noChangeArrowheads="1"/>
            </p:cNvSpPr>
            <p:nvPr/>
          </p:nvSpPr>
          <p:spPr bwMode="auto">
            <a:xfrm>
              <a:off x="1446" y="366"/>
              <a:ext cx="498" cy="192"/>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16821" name="Rectangle 21"/>
            <p:cNvSpPr>
              <a:spLocks noChangeArrowheads="1"/>
            </p:cNvSpPr>
            <p:nvPr/>
          </p:nvSpPr>
          <p:spPr bwMode="auto">
            <a:xfrm>
              <a:off x="1395" y="350"/>
              <a:ext cx="1471" cy="302"/>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2000" b="1" dirty="0">
                  <a:solidFill>
                    <a:srgbClr val="000099"/>
                  </a:solidFill>
                  <a:latin typeface="+mn-lt"/>
                  <a:ea typeface="黑体" pitchFamily="2" charset="-122"/>
                </a:rPr>
                <a:t>应用层（</a:t>
              </a:r>
              <a:r>
                <a:rPr kumimoji="1" lang="en-US" altLang="zh-CN" sz="2000" b="1" dirty="0">
                  <a:solidFill>
                    <a:srgbClr val="000099"/>
                  </a:solidFill>
                  <a:latin typeface="+mn-lt"/>
                  <a:ea typeface="黑体" pitchFamily="2" charset="-122"/>
                </a:rPr>
                <a:t>HTTP</a:t>
              </a:r>
              <a:r>
                <a:rPr kumimoji="1" lang="zh-CN" altLang="en-US" sz="2000" b="1" dirty="0">
                  <a:solidFill>
                    <a:srgbClr val="000099"/>
                  </a:solidFill>
                  <a:latin typeface="+mn-lt"/>
                  <a:ea typeface="黑体" pitchFamily="2" charset="-122"/>
                </a:rPr>
                <a:t>）</a:t>
              </a:r>
            </a:p>
          </p:txBody>
        </p:sp>
      </p:grpSp>
      <p:sp>
        <p:nvSpPr>
          <p:cNvPr id="716822" name="Rectangle 22"/>
          <p:cNvSpPr>
            <a:spLocks noChangeArrowheads="1"/>
          </p:cNvSpPr>
          <p:nvPr/>
        </p:nvSpPr>
        <p:spPr bwMode="auto">
          <a:xfrm>
            <a:off x="1673358" y="3155280"/>
            <a:ext cx="1841896"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400" b="1">
                <a:solidFill>
                  <a:srgbClr val="000099"/>
                </a:solidFill>
                <a:latin typeface="+mn-lt"/>
                <a:ea typeface="黑体" pitchFamily="2" charset="-122"/>
              </a:rPr>
              <a:t>网络接口层</a:t>
            </a:r>
          </a:p>
        </p:txBody>
      </p:sp>
      <p:sp>
        <p:nvSpPr>
          <p:cNvPr id="716823" name="Line 23"/>
          <p:cNvSpPr>
            <a:spLocks noChangeShapeType="1"/>
          </p:cNvSpPr>
          <p:nvPr/>
        </p:nvSpPr>
        <p:spPr bwMode="auto">
          <a:xfrm>
            <a:off x="1322520" y="2988592"/>
            <a:ext cx="2414588"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716824" name="Rectangle 24"/>
          <p:cNvSpPr>
            <a:spLocks noChangeArrowheads="1"/>
          </p:cNvSpPr>
          <p:nvPr/>
        </p:nvSpPr>
        <p:spPr bwMode="auto">
          <a:xfrm>
            <a:off x="1319081" y="1721767"/>
            <a:ext cx="2407708" cy="400050"/>
          </a:xfrm>
          <a:prstGeom prst="rect">
            <a:avLst/>
          </a:prstGeom>
          <a:solidFill>
            <a:srgbClr val="66FFFF"/>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716825" name="Rectangle 25"/>
          <p:cNvSpPr>
            <a:spLocks noChangeArrowheads="1"/>
          </p:cNvSpPr>
          <p:nvPr/>
        </p:nvSpPr>
        <p:spPr bwMode="auto">
          <a:xfrm>
            <a:off x="2092987" y="2202780"/>
            <a:ext cx="798296"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mn-lt"/>
                <a:ea typeface="黑体" pitchFamily="2" charset="-122"/>
              </a:rPr>
              <a:t>TCP</a:t>
            </a:r>
          </a:p>
        </p:txBody>
      </p:sp>
      <p:sp>
        <p:nvSpPr>
          <p:cNvPr id="716826" name="Line 26"/>
          <p:cNvSpPr>
            <a:spLocks noChangeShapeType="1"/>
          </p:cNvSpPr>
          <p:nvPr/>
        </p:nvSpPr>
        <p:spPr bwMode="auto">
          <a:xfrm>
            <a:off x="1322520" y="2553617"/>
            <a:ext cx="239910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716827" name="Rectangle 27"/>
          <p:cNvSpPr>
            <a:spLocks noChangeArrowheads="1"/>
          </p:cNvSpPr>
          <p:nvPr/>
        </p:nvSpPr>
        <p:spPr bwMode="auto">
          <a:xfrm>
            <a:off x="1972602" y="1740817"/>
            <a:ext cx="144591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mn-lt"/>
                <a:ea typeface="黑体" pitchFamily="2" charset="-122"/>
              </a:rPr>
              <a:t>SSL/TLS</a:t>
            </a:r>
          </a:p>
        </p:txBody>
      </p:sp>
      <p:sp>
        <p:nvSpPr>
          <p:cNvPr id="716828" name="Line 28"/>
          <p:cNvSpPr>
            <a:spLocks noChangeShapeType="1"/>
          </p:cNvSpPr>
          <p:nvPr/>
        </p:nvSpPr>
        <p:spPr bwMode="auto">
          <a:xfrm>
            <a:off x="1322520" y="2124992"/>
            <a:ext cx="239910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716830" name="Rectangle 30"/>
          <p:cNvSpPr>
            <a:spLocks noChangeArrowheads="1"/>
          </p:cNvSpPr>
          <p:nvPr/>
        </p:nvSpPr>
        <p:spPr bwMode="auto">
          <a:xfrm>
            <a:off x="5816335" y="1340768"/>
            <a:ext cx="2402550" cy="2365375"/>
          </a:xfrm>
          <a:prstGeom prst="rect">
            <a:avLst/>
          </a:prstGeom>
          <a:solidFill>
            <a:schemeClr val="bg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en-US" sz="2000" b="1">
              <a:solidFill>
                <a:srgbClr val="000099"/>
              </a:solidFill>
              <a:latin typeface="+mn-lt"/>
              <a:ea typeface="黑体" pitchFamily="2" charset="-122"/>
            </a:endParaRPr>
          </a:p>
        </p:txBody>
      </p:sp>
      <p:sp>
        <p:nvSpPr>
          <p:cNvPr id="716831" name="Rectangle 31"/>
          <p:cNvSpPr>
            <a:spLocks noChangeArrowheads="1"/>
          </p:cNvSpPr>
          <p:nvPr/>
        </p:nvSpPr>
        <p:spPr bwMode="auto">
          <a:xfrm>
            <a:off x="5833533" y="2599656"/>
            <a:ext cx="2375033" cy="1087437"/>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nvGrpSpPr>
          <p:cNvPr id="716832" name="Group 32"/>
          <p:cNvGrpSpPr>
            <a:grpSpLocks/>
          </p:cNvGrpSpPr>
          <p:nvPr/>
        </p:nvGrpSpPr>
        <p:grpSpPr bwMode="auto">
          <a:xfrm>
            <a:off x="6707188" y="2612355"/>
            <a:ext cx="473330" cy="459757"/>
            <a:chOff x="1539" y="933"/>
            <a:chExt cx="323" cy="348"/>
          </a:xfrm>
        </p:grpSpPr>
        <p:sp>
          <p:nvSpPr>
            <p:cNvPr id="716833" name="Rectangle 33"/>
            <p:cNvSpPr>
              <a:spLocks noChangeArrowheads="1"/>
            </p:cNvSpPr>
            <p:nvPr/>
          </p:nvSpPr>
          <p:spPr bwMode="auto">
            <a:xfrm>
              <a:off x="1578" y="990"/>
              <a:ext cx="234" cy="198"/>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716834" name="Rectangle 34"/>
            <p:cNvSpPr>
              <a:spLocks noChangeArrowheads="1"/>
            </p:cNvSpPr>
            <p:nvPr/>
          </p:nvSpPr>
          <p:spPr bwMode="auto">
            <a:xfrm>
              <a:off x="1539" y="933"/>
              <a:ext cx="323" cy="348"/>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mn-lt"/>
                  <a:ea typeface="黑体" pitchFamily="2" charset="-122"/>
                </a:rPr>
                <a:t>IP</a:t>
              </a:r>
            </a:p>
          </p:txBody>
        </p:sp>
      </p:grpSp>
      <p:grpSp>
        <p:nvGrpSpPr>
          <p:cNvPr id="716835" name="Group 35"/>
          <p:cNvGrpSpPr>
            <a:grpSpLocks/>
          </p:cNvGrpSpPr>
          <p:nvPr/>
        </p:nvGrpSpPr>
        <p:grpSpPr bwMode="auto">
          <a:xfrm>
            <a:off x="6110421" y="1362992"/>
            <a:ext cx="2145192" cy="397650"/>
            <a:chOff x="1395" y="350"/>
            <a:chExt cx="1471" cy="302"/>
          </a:xfrm>
        </p:grpSpPr>
        <p:sp>
          <p:nvSpPr>
            <p:cNvPr id="716836" name="Rectangle 36"/>
            <p:cNvSpPr>
              <a:spLocks noChangeArrowheads="1"/>
            </p:cNvSpPr>
            <p:nvPr/>
          </p:nvSpPr>
          <p:spPr bwMode="auto">
            <a:xfrm>
              <a:off x="1446" y="366"/>
              <a:ext cx="498" cy="192"/>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16837" name="Rectangle 37"/>
            <p:cNvSpPr>
              <a:spLocks noChangeArrowheads="1"/>
            </p:cNvSpPr>
            <p:nvPr/>
          </p:nvSpPr>
          <p:spPr bwMode="auto">
            <a:xfrm>
              <a:off x="1395" y="350"/>
              <a:ext cx="1471" cy="302"/>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2000" b="1">
                  <a:solidFill>
                    <a:srgbClr val="000099"/>
                  </a:solidFill>
                  <a:latin typeface="+mn-lt"/>
                  <a:ea typeface="黑体" pitchFamily="2" charset="-122"/>
                </a:rPr>
                <a:t>应用层（</a:t>
              </a:r>
              <a:r>
                <a:rPr kumimoji="1" lang="en-US" altLang="zh-CN" sz="2000" b="1">
                  <a:solidFill>
                    <a:srgbClr val="000099"/>
                  </a:solidFill>
                  <a:latin typeface="+mn-lt"/>
                  <a:ea typeface="黑体" pitchFamily="2" charset="-122"/>
                </a:rPr>
                <a:t>HTTP</a:t>
              </a:r>
              <a:r>
                <a:rPr kumimoji="1" lang="zh-CN" altLang="en-US" sz="2000" b="1">
                  <a:solidFill>
                    <a:srgbClr val="000099"/>
                  </a:solidFill>
                  <a:latin typeface="+mn-lt"/>
                  <a:ea typeface="黑体" pitchFamily="2" charset="-122"/>
                </a:rPr>
                <a:t>）</a:t>
              </a:r>
            </a:p>
          </p:txBody>
        </p:sp>
      </p:grpSp>
      <p:sp>
        <p:nvSpPr>
          <p:cNvPr id="716838" name="Rectangle 38"/>
          <p:cNvSpPr>
            <a:spLocks noChangeArrowheads="1"/>
          </p:cNvSpPr>
          <p:nvPr/>
        </p:nvSpPr>
        <p:spPr bwMode="auto">
          <a:xfrm>
            <a:off x="6165454" y="3155280"/>
            <a:ext cx="1841896"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400" b="1">
                <a:solidFill>
                  <a:srgbClr val="000099"/>
                </a:solidFill>
                <a:latin typeface="+mn-lt"/>
                <a:ea typeface="黑体" pitchFamily="2" charset="-122"/>
              </a:rPr>
              <a:t>网络接口层</a:t>
            </a:r>
          </a:p>
        </p:txBody>
      </p:sp>
      <p:sp>
        <p:nvSpPr>
          <p:cNvPr id="716839" name="Line 39"/>
          <p:cNvSpPr>
            <a:spLocks noChangeShapeType="1"/>
          </p:cNvSpPr>
          <p:nvPr/>
        </p:nvSpPr>
        <p:spPr bwMode="auto">
          <a:xfrm>
            <a:off x="5814616" y="2988592"/>
            <a:ext cx="2414588"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716840" name="Rectangle 40"/>
          <p:cNvSpPr>
            <a:spLocks noChangeArrowheads="1"/>
          </p:cNvSpPr>
          <p:nvPr/>
        </p:nvSpPr>
        <p:spPr bwMode="auto">
          <a:xfrm>
            <a:off x="5811177" y="1721767"/>
            <a:ext cx="2407708" cy="400050"/>
          </a:xfrm>
          <a:prstGeom prst="rect">
            <a:avLst/>
          </a:prstGeom>
          <a:solidFill>
            <a:srgbClr val="66FFFF"/>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716841" name="Rectangle 41"/>
          <p:cNvSpPr>
            <a:spLocks noChangeArrowheads="1"/>
          </p:cNvSpPr>
          <p:nvPr/>
        </p:nvSpPr>
        <p:spPr bwMode="auto">
          <a:xfrm>
            <a:off x="6585083" y="2202780"/>
            <a:ext cx="798296"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mn-lt"/>
                <a:ea typeface="黑体" pitchFamily="2" charset="-122"/>
              </a:rPr>
              <a:t>TCP</a:t>
            </a:r>
          </a:p>
        </p:txBody>
      </p:sp>
      <p:sp>
        <p:nvSpPr>
          <p:cNvPr id="716842" name="Line 42"/>
          <p:cNvSpPr>
            <a:spLocks noChangeShapeType="1"/>
          </p:cNvSpPr>
          <p:nvPr/>
        </p:nvSpPr>
        <p:spPr bwMode="auto">
          <a:xfrm>
            <a:off x="5814616" y="2553617"/>
            <a:ext cx="239910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716843" name="Rectangle 43"/>
          <p:cNvSpPr>
            <a:spLocks noChangeArrowheads="1"/>
          </p:cNvSpPr>
          <p:nvPr/>
        </p:nvSpPr>
        <p:spPr bwMode="auto">
          <a:xfrm>
            <a:off x="6464697" y="1740817"/>
            <a:ext cx="144591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mn-lt"/>
                <a:ea typeface="黑体" pitchFamily="2" charset="-122"/>
              </a:rPr>
              <a:t>SSL/TLS</a:t>
            </a:r>
          </a:p>
        </p:txBody>
      </p:sp>
      <p:sp>
        <p:nvSpPr>
          <p:cNvPr id="716844" name="Line 44"/>
          <p:cNvSpPr>
            <a:spLocks noChangeShapeType="1"/>
          </p:cNvSpPr>
          <p:nvPr/>
        </p:nvSpPr>
        <p:spPr bwMode="auto">
          <a:xfrm>
            <a:off x="5814616" y="2124992"/>
            <a:ext cx="239910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Tree>
    <p:extLst>
      <p:ext uri="{BB962C8B-B14F-4D97-AF65-F5344CB8AC3E}">
        <p14:creationId xmlns:p14="http://schemas.microsoft.com/office/powerpoint/2010/main" xmlns="" val="38645834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rrowheads="1"/>
          </p:cNvSpPr>
          <p:nvPr>
            <p:ph type="title"/>
          </p:nvPr>
        </p:nvSpPr>
        <p:spPr/>
        <p:txBody>
          <a:bodyPr/>
          <a:lstStyle/>
          <a:p>
            <a:pPr algn="ctr"/>
            <a:r>
              <a:rPr lang="en-US" altLang="zh-CN" dirty="0" smtClean="0"/>
              <a:t>SSL </a:t>
            </a:r>
            <a:r>
              <a:rPr lang="zh-CN" altLang="en-US" dirty="0" smtClean="0"/>
              <a:t>和 </a:t>
            </a:r>
            <a:r>
              <a:rPr lang="en-US" altLang="zh-CN" dirty="0" smtClean="0"/>
              <a:t>TLS</a:t>
            </a:r>
            <a:endParaRPr lang="zh-CN" altLang="en-US" dirty="0"/>
          </a:p>
        </p:txBody>
      </p:sp>
      <p:sp>
        <p:nvSpPr>
          <p:cNvPr id="231427" name="Rectangle 3"/>
          <p:cNvSpPr>
            <a:spLocks noGrp="1" noChangeArrowheads="1"/>
          </p:cNvSpPr>
          <p:nvPr>
            <p:ph type="body" idx="1"/>
          </p:nvPr>
        </p:nvSpPr>
        <p:spPr/>
        <p:txBody>
          <a:bodyPr/>
          <a:lstStyle/>
          <a:p>
            <a:r>
              <a:rPr lang="en-US" altLang="zh-CN" dirty="0" smtClean="0"/>
              <a:t>SSL / TLS</a:t>
            </a:r>
            <a:r>
              <a:rPr lang="zh-CN" altLang="en-US" dirty="0"/>
              <a:t>建立在可靠</a:t>
            </a:r>
            <a:r>
              <a:rPr lang="zh-CN" altLang="en-US" dirty="0" smtClean="0"/>
              <a:t>的 </a:t>
            </a:r>
            <a:r>
              <a:rPr lang="en-US" altLang="zh-CN" dirty="0" smtClean="0"/>
              <a:t>TCP </a:t>
            </a:r>
            <a:r>
              <a:rPr lang="zh-CN" altLang="en-US" dirty="0" smtClean="0"/>
              <a:t>之上</a:t>
            </a:r>
            <a:r>
              <a:rPr lang="zh-CN" altLang="en-US" dirty="0"/>
              <a:t>，与应用层协议独立无关。</a:t>
            </a:r>
            <a:endParaRPr lang="en-US" altLang="zh-CN" dirty="0"/>
          </a:p>
          <a:p>
            <a:r>
              <a:rPr lang="en-US" altLang="zh-CN" dirty="0" smtClean="0"/>
              <a:t>SSL / TLS </a:t>
            </a:r>
            <a:r>
              <a:rPr lang="zh-CN" altLang="en-US" dirty="0"/>
              <a:t>已被所有常用的浏览器和万维网服务器所</a:t>
            </a:r>
            <a:r>
              <a:rPr lang="zh-CN" altLang="en-US" dirty="0" smtClean="0"/>
              <a:t>支持。</a:t>
            </a:r>
            <a:endParaRPr lang="en-US" altLang="zh-CN" dirty="0" smtClean="0"/>
          </a:p>
          <a:p>
            <a:r>
              <a:rPr lang="en-US" altLang="zh-CN" dirty="0" smtClean="0">
                <a:solidFill>
                  <a:srgbClr val="FF0000"/>
                </a:solidFill>
              </a:rPr>
              <a:t>SSL / TLS</a:t>
            </a:r>
            <a:r>
              <a:rPr lang="zh-CN" altLang="en-US" dirty="0" smtClean="0">
                <a:solidFill>
                  <a:srgbClr val="FF0000"/>
                </a:solidFill>
              </a:rPr>
              <a:t>基本目标：</a:t>
            </a:r>
            <a:r>
              <a:rPr lang="zh-CN" altLang="en-US" dirty="0" smtClean="0"/>
              <a:t>实现</a:t>
            </a:r>
            <a:r>
              <a:rPr lang="zh-CN" altLang="en-US" dirty="0"/>
              <a:t>两个应用实体之间的安全可靠</a:t>
            </a:r>
            <a:r>
              <a:rPr lang="zh-CN" altLang="en-US" dirty="0" smtClean="0"/>
              <a:t>通信。</a:t>
            </a:r>
            <a:endParaRPr lang="zh-CN" altLang="en-US" dirty="0"/>
          </a:p>
        </p:txBody>
      </p:sp>
    </p:spTree>
    <p:extLst>
      <p:ext uri="{BB962C8B-B14F-4D97-AF65-F5344CB8AC3E}">
        <p14:creationId xmlns:p14="http://schemas.microsoft.com/office/powerpoint/2010/main" xmlns="" val="426867634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rrowheads="1"/>
          </p:cNvSpPr>
          <p:nvPr>
            <p:ph type="title"/>
          </p:nvPr>
        </p:nvSpPr>
        <p:spPr/>
        <p:txBody>
          <a:bodyPr/>
          <a:lstStyle/>
          <a:p>
            <a:pPr algn="ctr"/>
            <a:r>
              <a:rPr lang="en-US" altLang="zh-CN" dirty="0" smtClean="0"/>
              <a:t>SSL </a:t>
            </a:r>
            <a:r>
              <a:rPr lang="zh-CN" altLang="en-US" dirty="0" smtClean="0"/>
              <a:t>和 </a:t>
            </a:r>
            <a:r>
              <a:rPr lang="en-US" altLang="zh-CN" dirty="0" smtClean="0"/>
              <a:t>TLS</a:t>
            </a:r>
            <a:endParaRPr lang="zh-CN" altLang="en-US" dirty="0"/>
          </a:p>
        </p:txBody>
      </p:sp>
      <p:sp>
        <p:nvSpPr>
          <p:cNvPr id="231427" name="Rectangle 3"/>
          <p:cNvSpPr>
            <a:spLocks noGrp="1" noChangeArrowheads="1"/>
          </p:cNvSpPr>
          <p:nvPr>
            <p:ph type="body" idx="1"/>
          </p:nvPr>
        </p:nvSpPr>
        <p:spPr/>
        <p:txBody>
          <a:bodyPr/>
          <a:lstStyle/>
          <a:p>
            <a:r>
              <a:rPr lang="zh-CN" altLang="zh-CN" dirty="0" smtClean="0"/>
              <a:t>应用层使用</a:t>
            </a:r>
            <a:r>
              <a:rPr lang="en-US" altLang="zh-CN" dirty="0" smtClean="0"/>
              <a:t> SSL </a:t>
            </a:r>
            <a:r>
              <a:rPr lang="zh-CN" altLang="zh-CN" dirty="0" smtClean="0"/>
              <a:t>最多</a:t>
            </a:r>
            <a:r>
              <a:rPr lang="zh-CN" altLang="zh-CN" dirty="0"/>
              <a:t>的</a:t>
            </a:r>
            <a:r>
              <a:rPr lang="zh-CN" altLang="zh-CN" dirty="0" smtClean="0"/>
              <a:t>就是</a:t>
            </a:r>
            <a:r>
              <a:rPr lang="en-US" altLang="zh-CN" dirty="0" smtClean="0"/>
              <a:t> </a:t>
            </a:r>
            <a:r>
              <a:rPr lang="en-US" altLang="zh-CN" dirty="0" smtClean="0">
                <a:solidFill>
                  <a:srgbClr val="FF0000"/>
                </a:solidFill>
              </a:rPr>
              <a:t>HTTP</a:t>
            </a:r>
            <a:r>
              <a:rPr lang="zh-CN" altLang="zh-CN" dirty="0">
                <a:solidFill>
                  <a:srgbClr val="FF0000"/>
                </a:solidFill>
              </a:rPr>
              <a:t>，</a:t>
            </a:r>
            <a:r>
              <a:rPr lang="zh-CN" altLang="zh-CN" dirty="0" smtClean="0"/>
              <a:t>但</a:t>
            </a:r>
            <a:r>
              <a:rPr lang="en-US" altLang="zh-CN" dirty="0" smtClean="0"/>
              <a:t> SSL </a:t>
            </a:r>
            <a:r>
              <a:rPr lang="zh-CN" altLang="zh-CN" dirty="0" smtClean="0"/>
              <a:t>并非</a:t>
            </a:r>
            <a:r>
              <a:rPr lang="zh-CN" altLang="zh-CN" dirty="0"/>
              <a:t>仅</a:t>
            </a:r>
            <a:r>
              <a:rPr lang="zh-CN" altLang="zh-CN" dirty="0" smtClean="0"/>
              <a:t>用于</a:t>
            </a:r>
            <a:r>
              <a:rPr lang="en-US" altLang="zh-CN" dirty="0" smtClean="0"/>
              <a:t> HTTP</a:t>
            </a:r>
            <a:r>
              <a:rPr lang="zh-CN" altLang="zh-CN" dirty="0"/>
              <a:t>，而是可用于任何应用层的协议</a:t>
            </a:r>
            <a:r>
              <a:rPr lang="zh-CN" altLang="zh-CN" dirty="0" smtClean="0"/>
              <a:t>。</a:t>
            </a:r>
            <a:endParaRPr lang="en-US" altLang="zh-CN" dirty="0" smtClean="0"/>
          </a:p>
          <a:p>
            <a:r>
              <a:rPr lang="zh-CN" altLang="zh-CN" dirty="0" smtClean="0"/>
              <a:t>应用程序</a:t>
            </a:r>
            <a:r>
              <a:rPr lang="en-US" altLang="zh-CN" dirty="0" smtClean="0"/>
              <a:t> HTTP </a:t>
            </a:r>
            <a:r>
              <a:rPr lang="zh-CN" altLang="zh-CN" dirty="0" smtClean="0"/>
              <a:t>调用</a:t>
            </a:r>
            <a:r>
              <a:rPr lang="en-US" altLang="zh-CN" dirty="0" smtClean="0"/>
              <a:t> SSL </a:t>
            </a:r>
            <a:r>
              <a:rPr lang="zh-CN" altLang="zh-CN" dirty="0" smtClean="0"/>
              <a:t>对</a:t>
            </a:r>
            <a:r>
              <a:rPr lang="zh-CN" altLang="zh-CN" dirty="0"/>
              <a:t>整个网页进行</a:t>
            </a:r>
            <a:r>
              <a:rPr lang="zh-CN" altLang="zh-CN" dirty="0" smtClean="0"/>
              <a:t>加密</a:t>
            </a:r>
            <a:r>
              <a:rPr lang="zh-CN" altLang="en-US" dirty="0" smtClean="0"/>
              <a:t>时，</a:t>
            </a:r>
            <a:r>
              <a:rPr lang="zh-CN" altLang="zh-CN" dirty="0" smtClean="0"/>
              <a:t>网页</a:t>
            </a:r>
            <a:r>
              <a:rPr lang="zh-CN" altLang="zh-CN" dirty="0"/>
              <a:t>上会提示用户，在网址栏原来</a:t>
            </a:r>
            <a:r>
              <a:rPr lang="zh-CN" altLang="zh-CN" dirty="0" smtClean="0"/>
              <a:t>显示</a:t>
            </a:r>
            <a:r>
              <a:rPr lang="en-US" altLang="zh-CN" dirty="0" smtClean="0"/>
              <a:t> http </a:t>
            </a:r>
            <a:r>
              <a:rPr lang="zh-CN" altLang="zh-CN" dirty="0" smtClean="0"/>
              <a:t>的</a:t>
            </a:r>
            <a:r>
              <a:rPr lang="zh-CN" altLang="zh-CN" dirty="0"/>
              <a:t>地方，现在变成</a:t>
            </a:r>
            <a:r>
              <a:rPr lang="zh-CN" altLang="zh-CN" dirty="0" smtClean="0"/>
              <a:t>了</a:t>
            </a:r>
            <a:r>
              <a:rPr lang="en-US" altLang="zh-CN" dirty="0" smtClean="0"/>
              <a:t> </a:t>
            </a:r>
            <a:r>
              <a:rPr lang="en-US" altLang="zh-CN" dirty="0" smtClean="0">
                <a:solidFill>
                  <a:srgbClr val="FF0000"/>
                </a:solidFill>
              </a:rPr>
              <a:t>https</a:t>
            </a:r>
            <a:r>
              <a:rPr lang="zh-CN" altLang="zh-CN" dirty="0" smtClean="0">
                <a:solidFill>
                  <a:srgbClr val="FF0000"/>
                </a:solidFill>
              </a:rPr>
              <a:t>。</a:t>
            </a:r>
            <a:r>
              <a:rPr lang="zh-CN" altLang="zh-CN" dirty="0" smtClean="0"/>
              <a:t>在</a:t>
            </a:r>
            <a:r>
              <a:rPr lang="en-US" altLang="zh-CN" dirty="0" smtClean="0"/>
              <a:t> http </a:t>
            </a:r>
            <a:r>
              <a:rPr lang="zh-CN" altLang="zh-CN" dirty="0" smtClean="0"/>
              <a:t>后面</a:t>
            </a:r>
            <a:r>
              <a:rPr lang="zh-CN" altLang="zh-CN" dirty="0"/>
              <a:t>加上的</a:t>
            </a:r>
            <a:r>
              <a:rPr lang="en-US" altLang="zh-CN" dirty="0"/>
              <a:t>s</a:t>
            </a:r>
            <a:r>
              <a:rPr lang="zh-CN" altLang="zh-CN" dirty="0" smtClean="0"/>
              <a:t>代表</a:t>
            </a:r>
            <a:r>
              <a:rPr lang="en-US" altLang="zh-CN" dirty="0" smtClean="0"/>
              <a:t> security</a:t>
            </a:r>
            <a:r>
              <a:rPr lang="zh-CN" altLang="zh-CN" dirty="0"/>
              <a:t>，表明现在使用的是提供安全服务</a:t>
            </a:r>
            <a:r>
              <a:rPr lang="zh-CN" altLang="zh-CN" dirty="0" smtClean="0"/>
              <a:t>的</a:t>
            </a:r>
            <a:r>
              <a:rPr lang="en-US" altLang="zh-CN" dirty="0" smtClean="0"/>
              <a:t> HTTP </a:t>
            </a:r>
            <a:r>
              <a:rPr lang="zh-CN" altLang="zh-CN" dirty="0" smtClean="0"/>
              <a:t>协议</a:t>
            </a:r>
            <a:r>
              <a:rPr lang="zh-CN" altLang="zh-CN" dirty="0"/>
              <a:t>（</a:t>
            </a:r>
            <a:r>
              <a:rPr lang="en-US" altLang="zh-CN" dirty="0" smtClean="0"/>
              <a:t>TCP </a:t>
            </a:r>
            <a:r>
              <a:rPr lang="zh-CN" altLang="zh-CN" dirty="0" smtClean="0"/>
              <a:t>的</a:t>
            </a:r>
            <a:r>
              <a:rPr lang="en-US" altLang="zh-CN" dirty="0" smtClean="0"/>
              <a:t> HTTPS </a:t>
            </a:r>
            <a:r>
              <a:rPr lang="zh-CN" altLang="zh-CN" dirty="0" smtClean="0"/>
              <a:t>端口</a:t>
            </a:r>
            <a:r>
              <a:rPr lang="zh-CN" altLang="zh-CN" dirty="0"/>
              <a:t>号</a:t>
            </a:r>
            <a:r>
              <a:rPr lang="zh-CN" altLang="zh-CN" dirty="0" smtClean="0"/>
              <a:t>是</a:t>
            </a:r>
            <a:r>
              <a:rPr lang="en-US" altLang="zh-CN" dirty="0" smtClean="0"/>
              <a:t> 443</a:t>
            </a:r>
            <a:r>
              <a:rPr lang="zh-CN" altLang="zh-CN" dirty="0"/>
              <a:t>，而不是平时使用的端口</a:t>
            </a:r>
            <a:r>
              <a:rPr lang="zh-CN" altLang="zh-CN" dirty="0" smtClean="0"/>
              <a:t>号</a:t>
            </a:r>
            <a:r>
              <a:rPr lang="en-US" altLang="zh-CN" dirty="0" smtClean="0"/>
              <a:t> 80</a:t>
            </a:r>
            <a:r>
              <a:rPr lang="zh-CN" altLang="zh-CN" dirty="0" smtClean="0"/>
              <a:t>）</a:t>
            </a:r>
            <a:r>
              <a:rPr lang="zh-CN" altLang="en-US" dirty="0" smtClean="0"/>
              <a:t>。</a:t>
            </a:r>
            <a:endParaRPr lang="zh-CN" altLang="en-US" dirty="0"/>
          </a:p>
        </p:txBody>
      </p:sp>
    </p:spTree>
    <p:extLst>
      <p:ext uri="{BB962C8B-B14F-4D97-AF65-F5344CB8AC3E}">
        <p14:creationId xmlns:p14="http://schemas.microsoft.com/office/powerpoint/2010/main" xmlns="" val="25756600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SSL </a:t>
            </a:r>
            <a:r>
              <a:rPr lang="zh-CN" altLang="zh-CN" dirty="0" smtClean="0"/>
              <a:t>提供</a:t>
            </a:r>
            <a:r>
              <a:rPr lang="zh-CN" altLang="zh-CN" dirty="0"/>
              <a:t>的安全服务</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rPr>
              <a:t>(1)	</a:t>
            </a:r>
            <a:r>
              <a:rPr lang="en-US" altLang="zh-CN" dirty="0" smtClean="0">
                <a:solidFill>
                  <a:srgbClr val="FF0000"/>
                </a:solidFill>
              </a:rPr>
              <a:t>SSL </a:t>
            </a:r>
            <a:r>
              <a:rPr lang="zh-CN" altLang="zh-CN" dirty="0" smtClean="0">
                <a:solidFill>
                  <a:srgbClr val="FF0000"/>
                </a:solidFill>
              </a:rPr>
              <a:t>服务器</a:t>
            </a:r>
            <a:r>
              <a:rPr lang="zh-CN" altLang="zh-CN" dirty="0">
                <a:solidFill>
                  <a:srgbClr val="FF0000"/>
                </a:solidFill>
              </a:rPr>
              <a:t>鉴别，</a:t>
            </a:r>
            <a:r>
              <a:rPr lang="zh-CN" altLang="zh-CN" dirty="0"/>
              <a:t>允许用户证实服务器的身份。</a:t>
            </a:r>
            <a:r>
              <a:rPr lang="zh-CN" altLang="zh-CN" dirty="0" smtClean="0"/>
              <a:t>支持</a:t>
            </a:r>
            <a:r>
              <a:rPr lang="en-US" altLang="zh-CN" dirty="0" smtClean="0"/>
              <a:t> SSL </a:t>
            </a:r>
            <a:r>
              <a:rPr lang="zh-CN" altLang="zh-CN" dirty="0" smtClean="0"/>
              <a:t>的</a:t>
            </a:r>
            <a:r>
              <a:rPr lang="zh-CN" altLang="zh-CN" dirty="0"/>
              <a:t>客户端通过验证来自服务器的证书，来鉴别服务器的真实身份并获得服务器的公钥。</a:t>
            </a:r>
          </a:p>
          <a:p>
            <a:r>
              <a:rPr lang="en-US" altLang="zh-CN" dirty="0">
                <a:solidFill>
                  <a:srgbClr val="FF0000"/>
                </a:solidFill>
              </a:rPr>
              <a:t>(2)	</a:t>
            </a:r>
            <a:r>
              <a:rPr lang="en-US" altLang="zh-CN" dirty="0" smtClean="0">
                <a:solidFill>
                  <a:srgbClr val="FF0000"/>
                </a:solidFill>
              </a:rPr>
              <a:t>SSL </a:t>
            </a:r>
            <a:r>
              <a:rPr lang="zh-CN" altLang="zh-CN" dirty="0" smtClean="0">
                <a:solidFill>
                  <a:srgbClr val="FF0000"/>
                </a:solidFill>
              </a:rPr>
              <a:t>客户</a:t>
            </a:r>
            <a:r>
              <a:rPr lang="zh-CN" altLang="zh-CN" dirty="0">
                <a:solidFill>
                  <a:srgbClr val="FF0000"/>
                </a:solidFill>
              </a:rPr>
              <a:t>鉴别</a:t>
            </a:r>
            <a:r>
              <a:rPr lang="zh-CN" altLang="zh-CN" dirty="0"/>
              <a:t>，</a:t>
            </a:r>
            <a:r>
              <a:rPr lang="en-US" altLang="zh-CN" dirty="0" smtClean="0"/>
              <a:t>SSL </a:t>
            </a:r>
            <a:r>
              <a:rPr lang="zh-CN" altLang="zh-CN" dirty="0" smtClean="0"/>
              <a:t>的</a:t>
            </a:r>
            <a:r>
              <a:rPr lang="zh-CN" altLang="zh-CN" dirty="0"/>
              <a:t>可选安全服务，允许服务器证实客户的身份。</a:t>
            </a:r>
          </a:p>
          <a:p>
            <a:r>
              <a:rPr lang="en-US" altLang="zh-CN" dirty="0">
                <a:solidFill>
                  <a:srgbClr val="FF0000"/>
                </a:solidFill>
              </a:rPr>
              <a:t>(3)	</a:t>
            </a:r>
            <a:r>
              <a:rPr lang="zh-CN" altLang="zh-CN" dirty="0">
                <a:solidFill>
                  <a:srgbClr val="FF0000"/>
                </a:solidFill>
              </a:rPr>
              <a:t>加密</a:t>
            </a:r>
            <a:r>
              <a:rPr lang="zh-CN" altLang="zh-CN" dirty="0" smtClean="0">
                <a:solidFill>
                  <a:srgbClr val="FF0000"/>
                </a:solidFill>
              </a:rPr>
              <a:t>的</a:t>
            </a:r>
            <a:r>
              <a:rPr lang="en-US" altLang="zh-CN" dirty="0" smtClean="0">
                <a:solidFill>
                  <a:srgbClr val="FF0000"/>
                </a:solidFill>
              </a:rPr>
              <a:t> SSL </a:t>
            </a:r>
            <a:r>
              <a:rPr lang="zh-CN" altLang="zh-CN" dirty="0" smtClean="0">
                <a:solidFill>
                  <a:srgbClr val="FF0000"/>
                </a:solidFill>
              </a:rPr>
              <a:t>会话</a:t>
            </a:r>
            <a:r>
              <a:rPr lang="zh-CN" altLang="zh-CN" dirty="0">
                <a:solidFill>
                  <a:srgbClr val="FF0000"/>
                </a:solidFill>
              </a:rPr>
              <a:t>，</a:t>
            </a:r>
            <a:r>
              <a:rPr lang="zh-CN" altLang="zh-CN" dirty="0"/>
              <a:t>对客户和服务器间发送的所有报文进行加密，并检测报文是否被篡改。</a:t>
            </a:r>
          </a:p>
          <a:p>
            <a:endParaRPr lang="zh-CN" altLang="en-US" dirty="0"/>
          </a:p>
        </p:txBody>
      </p:sp>
    </p:spTree>
    <p:extLst>
      <p:ext uri="{BB962C8B-B14F-4D97-AF65-F5344CB8AC3E}">
        <p14:creationId xmlns:p14="http://schemas.microsoft.com/office/powerpoint/2010/main" xmlns="" val="39082105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20" name="Rectangle 4"/>
          <p:cNvSpPr>
            <a:spLocks noGrp="1" noChangeArrowheads="1"/>
          </p:cNvSpPr>
          <p:nvPr>
            <p:ph type="title"/>
          </p:nvPr>
        </p:nvSpPr>
        <p:spPr/>
        <p:txBody>
          <a:bodyPr/>
          <a:lstStyle/>
          <a:p>
            <a:pPr algn="ctr"/>
            <a:r>
              <a:rPr lang="en-US" altLang="zh-CN" dirty="0" smtClean="0"/>
              <a:t>SSL </a:t>
            </a:r>
            <a:r>
              <a:rPr lang="zh-CN" altLang="en-US" dirty="0" smtClean="0"/>
              <a:t>安全</a:t>
            </a:r>
            <a:r>
              <a:rPr lang="zh-CN" altLang="en-US" dirty="0"/>
              <a:t>会话建立</a:t>
            </a:r>
            <a:r>
              <a:rPr lang="zh-CN" altLang="en-US" dirty="0" smtClean="0"/>
              <a:t>过程</a:t>
            </a:r>
            <a:endParaRPr lang="zh-CN" altLang="en-US" dirty="0"/>
          </a:p>
        </p:txBody>
      </p:sp>
      <p:sp>
        <p:nvSpPr>
          <p:cNvPr id="61" name="Line 582"/>
          <p:cNvSpPr>
            <a:spLocks noChangeShapeType="1"/>
          </p:cNvSpPr>
          <p:nvPr/>
        </p:nvSpPr>
        <p:spPr bwMode="auto">
          <a:xfrm flipV="1">
            <a:off x="3420643" y="2886953"/>
            <a:ext cx="3870483" cy="0"/>
          </a:xfrm>
          <a:prstGeom prst="line">
            <a:avLst/>
          </a:prstGeom>
          <a:noFill/>
          <a:ln w="38100">
            <a:solidFill>
              <a:srgbClr val="000099"/>
            </a:solidFill>
            <a:round/>
            <a:headEnd type="triangle" w="med" len="lg"/>
            <a:tailEnd type="none" w="med" len="lg"/>
          </a:ln>
          <a:extLst>
            <a:ext uri="{909E8E84-426E-40DD-AFC4-6F175D3DCCD1}">
              <a14:hiddenFill xmlns:a14="http://schemas.microsoft.com/office/drawing/2010/main" xmlns="">
                <a:noFill/>
              </a14:hiddenFill>
            </a:ext>
          </a:extLst>
        </p:spPr>
        <p:txBody>
          <a:bodyPr wrap="none" anchor="ctr"/>
          <a:lstStyle/>
          <a:p>
            <a:endParaRPr lang="zh-CN" altLang="en-US" sz="2400" b="1">
              <a:latin typeface="+mn-lt"/>
              <a:ea typeface="黑体" pitchFamily="2" charset="-122"/>
            </a:endParaRPr>
          </a:p>
        </p:txBody>
      </p:sp>
      <p:sp>
        <p:nvSpPr>
          <p:cNvPr id="62" name="Text Box 456"/>
          <p:cNvSpPr txBox="1">
            <a:spLocks noChangeArrowheads="1"/>
          </p:cNvSpPr>
          <p:nvPr/>
        </p:nvSpPr>
        <p:spPr bwMode="auto">
          <a:xfrm>
            <a:off x="2000672" y="1527695"/>
            <a:ext cx="120590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dirty="0">
                <a:solidFill>
                  <a:srgbClr val="C00000"/>
                </a:solidFill>
                <a:latin typeface="+mn-lt"/>
                <a:ea typeface="黑体" pitchFamily="2" charset="-122"/>
              </a:rPr>
              <a:t>浏览器 </a:t>
            </a:r>
            <a:r>
              <a:rPr kumimoji="1" lang="en-US" altLang="zh-CN" sz="2000" b="1" dirty="0">
                <a:solidFill>
                  <a:srgbClr val="C00000"/>
                </a:solidFill>
                <a:latin typeface="+mn-lt"/>
                <a:ea typeface="黑体" pitchFamily="2" charset="-122"/>
              </a:rPr>
              <a:t>A</a:t>
            </a:r>
          </a:p>
        </p:txBody>
      </p:sp>
      <p:sp>
        <p:nvSpPr>
          <p:cNvPr id="63" name="Text Box 484"/>
          <p:cNvSpPr txBox="1">
            <a:spLocks noChangeArrowheads="1"/>
          </p:cNvSpPr>
          <p:nvPr/>
        </p:nvSpPr>
        <p:spPr bwMode="auto">
          <a:xfrm>
            <a:off x="7533937" y="1566632"/>
            <a:ext cx="121539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dirty="0">
                <a:solidFill>
                  <a:srgbClr val="C00000"/>
                </a:solidFill>
                <a:latin typeface="+mn-lt"/>
                <a:ea typeface="黑体" pitchFamily="2" charset="-122"/>
              </a:rPr>
              <a:t>服务器 </a:t>
            </a:r>
            <a:r>
              <a:rPr kumimoji="1" lang="en-US" altLang="zh-CN" sz="2000" b="1" dirty="0">
                <a:solidFill>
                  <a:srgbClr val="C00000"/>
                </a:solidFill>
                <a:latin typeface="+mn-lt"/>
                <a:ea typeface="黑体" pitchFamily="2" charset="-122"/>
              </a:rPr>
              <a:t>B</a:t>
            </a:r>
          </a:p>
        </p:txBody>
      </p:sp>
      <p:sp>
        <p:nvSpPr>
          <p:cNvPr id="64" name="Line 515"/>
          <p:cNvSpPr>
            <a:spLocks noChangeShapeType="1"/>
          </p:cNvSpPr>
          <p:nvPr/>
        </p:nvSpPr>
        <p:spPr bwMode="auto">
          <a:xfrm flipV="1">
            <a:off x="3409771" y="2341834"/>
            <a:ext cx="3870483" cy="0"/>
          </a:xfrm>
          <a:prstGeom prst="line">
            <a:avLst/>
          </a:prstGeom>
          <a:noFill/>
          <a:ln w="38100">
            <a:solidFill>
              <a:srgbClr val="000099"/>
            </a:solidFill>
            <a:round/>
            <a:headEnd type="none" w="sm" len="med"/>
            <a:tailEnd type="triangle" w="med" len="lg"/>
          </a:ln>
          <a:extLst>
            <a:ext uri="{909E8E84-426E-40DD-AFC4-6F175D3DCCD1}">
              <a14:hiddenFill xmlns:a14="http://schemas.microsoft.com/office/drawing/2010/main" xmlns="">
                <a:noFill/>
              </a14:hiddenFill>
            </a:ext>
          </a:extLst>
        </p:spPr>
        <p:txBody>
          <a:bodyPr wrap="none" anchor="ctr"/>
          <a:lstStyle/>
          <a:p>
            <a:endParaRPr lang="zh-CN" altLang="en-US" sz="2400" b="1">
              <a:latin typeface="+mn-lt"/>
              <a:ea typeface="黑体" pitchFamily="2" charset="-122"/>
            </a:endParaRPr>
          </a:p>
        </p:txBody>
      </p:sp>
      <p:sp>
        <p:nvSpPr>
          <p:cNvPr id="65" name="Rectangle 516"/>
          <p:cNvSpPr>
            <a:spLocks noChangeArrowheads="1"/>
          </p:cNvSpPr>
          <p:nvPr/>
        </p:nvSpPr>
        <p:spPr bwMode="auto">
          <a:xfrm>
            <a:off x="4227704" y="2150628"/>
            <a:ext cx="2238241" cy="40011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defRPr/>
            </a:pPr>
            <a:r>
              <a:rPr kumimoji="1" lang="en-US" altLang="zh-CN" sz="2000" b="1" dirty="0">
                <a:solidFill>
                  <a:srgbClr val="000099"/>
                </a:solidFill>
                <a:latin typeface="+mn-lt"/>
                <a:ea typeface="黑体" pitchFamily="2" charset="-122"/>
              </a:rPr>
              <a:t>A </a:t>
            </a:r>
            <a:r>
              <a:rPr kumimoji="1" lang="zh-CN" altLang="en-US" sz="2000" b="1">
                <a:solidFill>
                  <a:srgbClr val="000099"/>
                </a:solidFill>
                <a:latin typeface="+mn-lt"/>
                <a:ea typeface="黑体" pitchFamily="2" charset="-122"/>
              </a:rPr>
              <a:t>支持的加密算法</a:t>
            </a:r>
            <a:endParaRPr kumimoji="1" lang="zh-CN" altLang="en-US" sz="2000" b="1" baseline="-25000">
              <a:solidFill>
                <a:srgbClr val="000099"/>
              </a:solidFill>
              <a:latin typeface="+mn-lt"/>
              <a:ea typeface="黑体" pitchFamily="2" charset="-122"/>
            </a:endParaRPr>
          </a:p>
        </p:txBody>
      </p:sp>
      <p:pic>
        <p:nvPicPr>
          <p:cNvPr id="66" name="Picture 55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6970397" y="1382566"/>
            <a:ext cx="574412" cy="833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67" name="Group 551"/>
          <p:cNvGrpSpPr>
            <a:grpSpLocks/>
          </p:cNvGrpSpPr>
          <p:nvPr/>
        </p:nvGrpSpPr>
        <p:grpSpPr bwMode="auto">
          <a:xfrm>
            <a:off x="3172395" y="1476369"/>
            <a:ext cx="608840" cy="536269"/>
            <a:chOff x="717" y="1446"/>
            <a:chExt cx="274" cy="237"/>
          </a:xfrm>
        </p:grpSpPr>
        <p:sp>
          <p:nvSpPr>
            <p:cNvPr id="68" name="Arc 552"/>
            <p:cNvSpPr>
              <a:spLocks/>
            </p:cNvSpPr>
            <p:nvPr/>
          </p:nvSpPr>
          <p:spPr bwMode="auto">
            <a:xfrm>
              <a:off x="930" y="1618"/>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 name="T9" fmla="*/ 0 w 38273"/>
                <a:gd name="T10" fmla="*/ 0 h 35142"/>
                <a:gd name="T11" fmla="*/ 38273 w 38273"/>
                <a:gd name="T12" fmla="*/ 35142 h 35142"/>
              </a:gdLst>
              <a:ahLst/>
              <a:cxnLst>
                <a:cxn ang="T6">
                  <a:pos x="T0" y="T1"/>
                </a:cxn>
                <a:cxn ang="T7">
                  <a:pos x="T2" y="T3"/>
                </a:cxn>
                <a:cxn ang="T8">
                  <a:pos x="T4" y="T5"/>
                </a:cxn>
              </a:cxnLst>
              <a:rect l="T9" t="T10" r="T11" b="T12"/>
              <a:pathLst>
                <a:path w="38273" h="35142" fill="none" extrusionOk="0">
                  <a:moveTo>
                    <a:pt x="-1" y="7867"/>
                  </a:moveTo>
                  <a:cubicBezTo>
                    <a:pt x="4103" y="2886"/>
                    <a:pt x="10218" y="-1"/>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1"/>
                    <a:pt x="16673" y="0"/>
                  </a:cubicBezTo>
                  <a:cubicBezTo>
                    <a:pt x="28602" y="0"/>
                    <a:pt x="38273" y="9670"/>
                    <a:pt x="38273" y="21600"/>
                  </a:cubicBezTo>
                  <a:cubicBezTo>
                    <a:pt x="38273" y="26526"/>
                    <a:pt x="36589" y="31304"/>
                    <a:pt x="33500" y="35141"/>
                  </a:cubicBezTo>
                  <a:lnTo>
                    <a:pt x="16673" y="21600"/>
                  </a:lnTo>
                  <a:close/>
                </a:path>
              </a:pathLst>
            </a:custGeom>
            <a:noFill/>
            <a:ln w="4763">
              <a:solidFill>
                <a:srgbClr val="494936"/>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latin typeface="+mn-lt"/>
                <a:ea typeface="黑体" pitchFamily="2" charset="-122"/>
              </a:endParaRPr>
            </a:p>
          </p:txBody>
        </p:sp>
        <p:sp>
          <p:nvSpPr>
            <p:cNvPr id="69" name="Arc 553"/>
            <p:cNvSpPr>
              <a:spLocks/>
            </p:cNvSpPr>
            <p:nvPr/>
          </p:nvSpPr>
          <p:spPr bwMode="auto">
            <a:xfrm>
              <a:off x="929" y="1618"/>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 name="T9" fmla="*/ 0 w 38146"/>
                <a:gd name="T10" fmla="*/ 0 h 34928"/>
                <a:gd name="T11" fmla="*/ 38146 w 38146"/>
                <a:gd name="T12" fmla="*/ 34928 h 34928"/>
              </a:gdLst>
              <a:ahLst/>
              <a:cxnLst>
                <a:cxn ang="T6">
                  <a:pos x="T0" y="T1"/>
                </a:cxn>
                <a:cxn ang="T7">
                  <a:pos x="T2" y="T3"/>
                </a:cxn>
                <a:cxn ang="T8">
                  <a:pos x="T4" y="T5"/>
                </a:cxn>
              </a:cxnLst>
              <a:rect l="T9" t="T10" r="T11" b="T12"/>
              <a:pathLst>
                <a:path w="38146" h="34928" fill="none" extrusionOk="0">
                  <a:moveTo>
                    <a:pt x="0" y="7715"/>
                  </a:moveTo>
                  <a:cubicBezTo>
                    <a:pt x="4104" y="2824"/>
                    <a:pt x="10161" y="-1"/>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1"/>
                    <a:pt x="16546" y="0"/>
                  </a:cubicBezTo>
                  <a:cubicBezTo>
                    <a:pt x="28475" y="0"/>
                    <a:pt x="38146" y="9670"/>
                    <a:pt x="38146" y="21600"/>
                  </a:cubicBezTo>
                  <a:cubicBezTo>
                    <a:pt x="38146" y="26432"/>
                    <a:pt x="36525" y="31125"/>
                    <a:pt x="33543" y="34927"/>
                  </a:cubicBezTo>
                  <a:lnTo>
                    <a:pt x="16546" y="21600"/>
                  </a:lnTo>
                  <a:close/>
                </a:path>
              </a:pathLst>
            </a:custGeom>
            <a:noFill/>
            <a:ln w="4763">
              <a:solidFill>
                <a:srgbClr val="DBDBCE"/>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latin typeface="+mn-lt"/>
                <a:ea typeface="黑体" pitchFamily="2" charset="-122"/>
              </a:endParaRPr>
            </a:p>
          </p:txBody>
        </p:sp>
        <p:sp>
          <p:nvSpPr>
            <p:cNvPr id="70" name="Freeform 554"/>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2400" b="1">
                <a:latin typeface="+mn-lt"/>
                <a:ea typeface="黑体" pitchFamily="2" charset="-122"/>
              </a:endParaRPr>
            </a:p>
          </p:txBody>
        </p:sp>
        <p:sp>
          <p:nvSpPr>
            <p:cNvPr id="71" name="Freeform 555"/>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endParaRPr lang="zh-CN" altLang="en-US" sz="2400" b="1">
                <a:latin typeface="+mn-lt"/>
                <a:ea typeface="黑体" pitchFamily="2" charset="-122"/>
              </a:endParaRPr>
            </a:p>
          </p:txBody>
        </p:sp>
        <p:sp>
          <p:nvSpPr>
            <p:cNvPr id="72" name="Rectangle 556"/>
            <p:cNvSpPr>
              <a:spLocks noChangeArrowheads="1"/>
            </p:cNvSpPr>
            <p:nvPr/>
          </p:nvSpPr>
          <p:spPr bwMode="auto">
            <a:xfrm>
              <a:off x="751" y="1617"/>
              <a:ext cx="180" cy="31"/>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400" b="1">
                <a:latin typeface="+mn-lt"/>
                <a:ea typeface="黑体" pitchFamily="2" charset="-122"/>
              </a:endParaRPr>
            </a:p>
          </p:txBody>
        </p:sp>
        <p:sp>
          <p:nvSpPr>
            <p:cNvPr id="73" name="Rectangle 557"/>
            <p:cNvSpPr>
              <a:spLocks noChangeArrowheads="1"/>
            </p:cNvSpPr>
            <p:nvPr/>
          </p:nvSpPr>
          <p:spPr bwMode="auto">
            <a:xfrm>
              <a:off x="752" y="1618"/>
              <a:ext cx="178" cy="29"/>
            </a:xfrm>
            <a:prstGeom prst="rect">
              <a:avLst/>
            </a:prstGeom>
            <a:solidFill>
              <a:srgbClr val="B7B79D"/>
            </a:solidFill>
            <a:ln w="4763">
              <a:solidFill>
                <a:srgbClr val="494936"/>
              </a:solidFill>
              <a:miter lim="800000"/>
              <a:headEnd/>
              <a:tailEnd/>
            </a:ln>
          </p:spPr>
          <p:txBody>
            <a:bodyPr/>
            <a:lstStyle/>
            <a:p>
              <a:endParaRPr lang="zh-CN" altLang="en-US" sz="2400" b="1">
                <a:latin typeface="+mn-lt"/>
                <a:ea typeface="黑体" pitchFamily="2" charset="-122"/>
              </a:endParaRPr>
            </a:p>
          </p:txBody>
        </p:sp>
        <p:sp>
          <p:nvSpPr>
            <p:cNvPr id="74" name="Freeform 558"/>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2400" b="1">
                <a:latin typeface="+mn-lt"/>
                <a:ea typeface="黑体" pitchFamily="2" charset="-122"/>
              </a:endParaRPr>
            </a:p>
          </p:txBody>
        </p:sp>
        <p:sp>
          <p:nvSpPr>
            <p:cNvPr id="75" name="Freeform 559"/>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endParaRPr lang="zh-CN" altLang="en-US" sz="2400" b="1">
                <a:latin typeface="+mn-lt"/>
                <a:ea typeface="黑体" pitchFamily="2" charset="-122"/>
              </a:endParaRPr>
            </a:p>
          </p:txBody>
        </p:sp>
        <p:sp>
          <p:nvSpPr>
            <p:cNvPr id="76" name="Freeform 560"/>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2400" b="1">
                <a:latin typeface="+mn-lt"/>
                <a:ea typeface="黑体" pitchFamily="2" charset="-122"/>
              </a:endParaRPr>
            </a:p>
          </p:txBody>
        </p:sp>
        <p:sp>
          <p:nvSpPr>
            <p:cNvPr id="77" name="Freeform 561"/>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endParaRPr lang="zh-CN" altLang="en-US" sz="2400" b="1">
                <a:latin typeface="+mn-lt"/>
                <a:ea typeface="黑体" pitchFamily="2" charset="-122"/>
              </a:endParaRPr>
            </a:p>
          </p:txBody>
        </p:sp>
        <p:sp>
          <p:nvSpPr>
            <p:cNvPr id="78" name="Freeform 562"/>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2400" b="1">
                <a:latin typeface="+mn-lt"/>
                <a:ea typeface="黑体" pitchFamily="2" charset="-122"/>
              </a:endParaRPr>
            </a:p>
          </p:txBody>
        </p:sp>
        <p:sp>
          <p:nvSpPr>
            <p:cNvPr id="79" name="Freeform 563"/>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endParaRPr lang="zh-CN" altLang="en-US" sz="2400" b="1">
                <a:latin typeface="+mn-lt"/>
                <a:ea typeface="黑体" pitchFamily="2" charset="-122"/>
              </a:endParaRPr>
            </a:p>
          </p:txBody>
        </p:sp>
        <p:sp>
          <p:nvSpPr>
            <p:cNvPr id="80" name="Rectangle 564"/>
            <p:cNvSpPr>
              <a:spLocks noChangeArrowheads="1"/>
            </p:cNvSpPr>
            <p:nvPr/>
          </p:nvSpPr>
          <p:spPr bwMode="auto">
            <a:xfrm>
              <a:off x="752" y="1466"/>
              <a:ext cx="181" cy="140"/>
            </a:xfrm>
            <a:prstGeom prst="rect">
              <a:avLst/>
            </a:prstGeom>
            <a:solidFill>
              <a:srgbClr val="B7B79D"/>
            </a:solidFill>
            <a:ln w="4763">
              <a:solidFill>
                <a:srgbClr val="494936"/>
              </a:solidFill>
              <a:miter lim="800000"/>
              <a:headEnd/>
              <a:tailEnd/>
            </a:ln>
          </p:spPr>
          <p:txBody>
            <a:bodyPr/>
            <a:lstStyle/>
            <a:p>
              <a:endParaRPr lang="zh-CN" altLang="en-US" sz="2400" b="1">
                <a:latin typeface="+mn-lt"/>
                <a:ea typeface="黑体" pitchFamily="2" charset="-122"/>
              </a:endParaRPr>
            </a:p>
          </p:txBody>
        </p:sp>
        <p:sp>
          <p:nvSpPr>
            <p:cNvPr id="81" name="Rectangle 565"/>
            <p:cNvSpPr>
              <a:spLocks noChangeArrowheads="1"/>
            </p:cNvSpPr>
            <p:nvPr/>
          </p:nvSpPr>
          <p:spPr bwMode="auto">
            <a:xfrm>
              <a:off x="768" y="1485"/>
              <a:ext cx="149" cy="108"/>
            </a:xfrm>
            <a:prstGeom prst="rect">
              <a:avLst/>
            </a:prstGeom>
            <a:solidFill>
              <a:srgbClr val="FFFFFF"/>
            </a:solidFill>
            <a:ln w="4763">
              <a:solidFill>
                <a:srgbClr val="494936"/>
              </a:solidFill>
              <a:miter lim="800000"/>
              <a:headEnd/>
              <a:tailEnd/>
            </a:ln>
          </p:spPr>
          <p:txBody>
            <a:bodyPr/>
            <a:lstStyle/>
            <a:p>
              <a:endParaRPr lang="zh-CN" altLang="en-US" sz="2400" b="1">
                <a:latin typeface="+mn-lt"/>
                <a:ea typeface="黑体" pitchFamily="2" charset="-122"/>
              </a:endParaRPr>
            </a:p>
          </p:txBody>
        </p:sp>
        <p:sp>
          <p:nvSpPr>
            <p:cNvPr id="82" name="Freeform 566"/>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2400" b="1">
                <a:latin typeface="+mn-lt"/>
                <a:ea typeface="黑体" pitchFamily="2" charset="-122"/>
              </a:endParaRPr>
            </a:p>
          </p:txBody>
        </p:sp>
        <p:sp>
          <p:nvSpPr>
            <p:cNvPr id="83" name="Freeform 567"/>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endParaRPr lang="zh-CN" altLang="en-US" sz="2400" b="1">
                <a:latin typeface="+mn-lt"/>
                <a:ea typeface="黑体" pitchFamily="2" charset="-122"/>
              </a:endParaRPr>
            </a:p>
          </p:txBody>
        </p:sp>
        <p:sp>
          <p:nvSpPr>
            <p:cNvPr id="84" name="Freeform 568"/>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2400" b="1">
                <a:latin typeface="+mn-lt"/>
                <a:ea typeface="黑体" pitchFamily="2" charset="-122"/>
              </a:endParaRPr>
            </a:p>
          </p:txBody>
        </p:sp>
        <p:sp>
          <p:nvSpPr>
            <p:cNvPr id="85" name="Freeform 569"/>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endParaRPr lang="zh-CN" altLang="en-US" sz="2400" b="1">
                <a:latin typeface="+mn-lt"/>
                <a:ea typeface="黑体" pitchFamily="2" charset="-122"/>
              </a:endParaRPr>
            </a:p>
          </p:txBody>
        </p:sp>
        <p:sp>
          <p:nvSpPr>
            <p:cNvPr id="86" name="Freeform 570"/>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2400" b="1">
                <a:latin typeface="+mn-lt"/>
                <a:ea typeface="黑体" pitchFamily="2" charset="-122"/>
              </a:endParaRPr>
            </a:p>
          </p:txBody>
        </p:sp>
        <p:sp>
          <p:nvSpPr>
            <p:cNvPr id="87" name="Freeform 571"/>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endParaRPr lang="zh-CN" altLang="en-US" sz="2400" b="1">
                <a:latin typeface="+mn-lt"/>
                <a:ea typeface="黑体" pitchFamily="2" charset="-122"/>
              </a:endParaRPr>
            </a:p>
          </p:txBody>
        </p:sp>
        <p:sp>
          <p:nvSpPr>
            <p:cNvPr id="88" name="Rectangle 572"/>
            <p:cNvSpPr>
              <a:spLocks noChangeArrowheads="1"/>
            </p:cNvSpPr>
            <p:nvPr/>
          </p:nvSpPr>
          <p:spPr bwMode="auto">
            <a:xfrm>
              <a:off x="717" y="1677"/>
              <a:ext cx="195" cy="6"/>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400" b="1">
                <a:latin typeface="+mn-lt"/>
                <a:ea typeface="黑体" pitchFamily="2" charset="-122"/>
              </a:endParaRPr>
            </a:p>
          </p:txBody>
        </p:sp>
        <p:sp>
          <p:nvSpPr>
            <p:cNvPr id="89" name="Rectangle 573"/>
            <p:cNvSpPr>
              <a:spLocks noChangeArrowheads="1"/>
            </p:cNvSpPr>
            <p:nvPr/>
          </p:nvSpPr>
          <p:spPr bwMode="auto">
            <a:xfrm>
              <a:off x="718" y="1678"/>
              <a:ext cx="193" cy="4"/>
            </a:xfrm>
            <a:prstGeom prst="rect">
              <a:avLst/>
            </a:prstGeom>
            <a:solidFill>
              <a:srgbClr val="B7B79D"/>
            </a:solidFill>
            <a:ln w="4763">
              <a:solidFill>
                <a:srgbClr val="494936"/>
              </a:solidFill>
              <a:miter lim="800000"/>
              <a:headEnd/>
              <a:tailEnd/>
            </a:ln>
          </p:spPr>
          <p:txBody>
            <a:bodyPr/>
            <a:lstStyle/>
            <a:p>
              <a:endParaRPr lang="zh-CN" altLang="en-US" sz="2400" b="1">
                <a:latin typeface="+mn-lt"/>
                <a:ea typeface="黑体" pitchFamily="2" charset="-122"/>
              </a:endParaRPr>
            </a:p>
          </p:txBody>
        </p:sp>
        <p:sp>
          <p:nvSpPr>
            <p:cNvPr id="90" name="Freeform 574"/>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2400" b="1">
                <a:latin typeface="+mn-lt"/>
                <a:ea typeface="黑体" pitchFamily="2" charset="-122"/>
              </a:endParaRPr>
            </a:p>
          </p:txBody>
        </p:sp>
        <p:sp>
          <p:nvSpPr>
            <p:cNvPr id="91" name="Freeform 575"/>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endParaRPr lang="zh-CN" altLang="en-US" sz="2400" b="1">
                <a:latin typeface="+mn-lt"/>
                <a:ea typeface="黑体" pitchFamily="2" charset="-122"/>
              </a:endParaRPr>
            </a:p>
          </p:txBody>
        </p:sp>
        <p:sp>
          <p:nvSpPr>
            <p:cNvPr id="92" name="Freeform 576"/>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2400" b="1">
                <a:latin typeface="+mn-lt"/>
                <a:ea typeface="黑体" pitchFamily="2" charset="-122"/>
              </a:endParaRPr>
            </a:p>
          </p:txBody>
        </p:sp>
        <p:sp>
          <p:nvSpPr>
            <p:cNvPr id="93" name="Freeform 577"/>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endParaRPr lang="zh-CN" altLang="en-US" sz="2400" b="1">
                <a:latin typeface="+mn-lt"/>
                <a:ea typeface="黑体" pitchFamily="2" charset="-122"/>
              </a:endParaRPr>
            </a:p>
          </p:txBody>
        </p:sp>
        <p:sp>
          <p:nvSpPr>
            <p:cNvPr id="94" name="Rectangle 578"/>
            <p:cNvSpPr>
              <a:spLocks noChangeArrowheads="1"/>
            </p:cNvSpPr>
            <p:nvPr/>
          </p:nvSpPr>
          <p:spPr bwMode="auto">
            <a:xfrm>
              <a:off x="950" y="1674"/>
              <a:ext cx="28" cy="6"/>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2400" b="1">
                <a:latin typeface="+mn-lt"/>
                <a:ea typeface="黑体" pitchFamily="2" charset="-122"/>
              </a:endParaRPr>
            </a:p>
          </p:txBody>
        </p:sp>
        <p:sp>
          <p:nvSpPr>
            <p:cNvPr id="95" name="Rectangle 579"/>
            <p:cNvSpPr>
              <a:spLocks noChangeArrowheads="1"/>
            </p:cNvSpPr>
            <p:nvPr/>
          </p:nvSpPr>
          <p:spPr bwMode="auto">
            <a:xfrm>
              <a:off x="951" y="1675"/>
              <a:ext cx="26" cy="4"/>
            </a:xfrm>
            <a:prstGeom prst="rect">
              <a:avLst/>
            </a:prstGeom>
            <a:solidFill>
              <a:srgbClr val="B7B79D"/>
            </a:solidFill>
            <a:ln w="4763">
              <a:solidFill>
                <a:srgbClr val="494936"/>
              </a:solidFill>
              <a:miter lim="800000"/>
              <a:headEnd/>
              <a:tailEnd/>
            </a:ln>
          </p:spPr>
          <p:txBody>
            <a:bodyPr/>
            <a:lstStyle/>
            <a:p>
              <a:endParaRPr lang="zh-CN" altLang="en-US" sz="2400" b="1">
                <a:latin typeface="+mn-lt"/>
                <a:ea typeface="黑体" pitchFamily="2" charset="-122"/>
              </a:endParaRPr>
            </a:p>
          </p:txBody>
        </p:sp>
      </p:grpSp>
      <p:sp>
        <p:nvSpPr>
          <p:cNvPr id="96" name="Rectangle 580"/>
          <p:cNvSpPr>
            <a:spLocks noChangeArrowheads="1"/>
          </p:cNvSpPr>
          <p:nvPr/>
        </p:nvSpPr>
        <p:spPr bwMode="auto">
          <a:xfrm>
            <a:off x="4222053" y="2679818"/>
            <a:ext cx="2247731" cy="40011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defRPr/>
            </a:pPr>
            <a:r>
              <a:rPr kumimoji="1" lang="en-US" altLang="zh-CN" sz="2000" b="1">
                <a:solidFill>
                  <a:srgbClr val="000099"/>
                </a:solidFill>
                <a:latin typeface="+mn-lt"/>
                <a:ea typeface="黑体" pitchFamily="2" charset="-122"/>
              </a:rPr>
              <a:t>B </a:t>
            </a:r>
            <a:r>
              <a:rPr kumimoji="1" lang="zh-CN" altLang="en-US" sz="2000" b="1">
                <a:solidFill>
                  <a:srgbClr val="000099"/>
                </a:solidFill>
                <a:latin typeface="+mn-lt"/>
                <a:ea typeface="黑体" pitchFamily="2" charset="-122"/>
              </a:rPr>
              <a:t>选定的加密算法</a:t>
            </a:r>
            <a:endParaRPr kumimoji="1" lang="zh-CN" altLang="en-US" sz="2000" b="1" baseline="-25000">
              <a:solidFill>
                <a:srgbClr val="000099"/>
              </a:solidFill>
              <a:latin typeface="+mn-lt"/>
              <a:ea typeface="黑体" pitchFamily="2" charset="-122"/>
            </a:endParaRPr>
          </a:p>
        </p:txBody>
      </p:sp>
      <p:sp>
        <p:nvSpPr>
          <p:cNvPr id="97" name="Line 583"/>
          <p:cNvSpPr>
            <a:spLocks noChangeShapeType="1"/>
          </p:cNvSpPr>
          <p:nvPr/>
        </p:nvSpPr>
        <p:spPr bwMode="auto">
          <a:xfrm flipV="1">
            <a:off x="3420643" y="3430303"/>
            <a:ext cx="3870483" cy="0"/>
          </a:xfrm>
          <a:prstGeom prst="line">
            <a:avLst/>
          </a:prstGeom>
          <a:noFill/>
          <a:ln w="38100">
            <a:solidFill>
              <a:srgbClr val="000099"/>
            </a:solidFill>
            <a:round/>
            <a:headEnd type="triangle" w="med" len="lg"/>
            <a:tailEnd type="none" w="med" len="lg"/>
          </a:ln>
          <a:extLst>
            <a:ext uri="{909E8E84-426E-40DD-AFC4-6F175D3DCCD1}">
              <a14:hiddenFill xmlns:a14="http://schemas.microsoft.com/office/drawing/2010/main" xmlns="">
                <a:noFill/>
              </a14:hiddenFill>
            </a:ext>
          </a:extLst>
        </p:spPr>
        <p:txBody>
          <a:bodyPr wrap="none" anchor="ctr"/>
          <a:lstStyle/>
          <a:p>
            <a:endParaRPr lang="zh-CN" altLang="en-US" sz="2400" b="1">
              <a:latin typeface="+mn-lt"/>
              <a:ea typeface="黑体" pitchFamily="2" charset="-122"/>
            </a:endParaRPr>
          </a:p>
        </p:txBody>
      </p:sp>
      <p:sp>
        <p:nvSpPr>
          <p:cNvPr id="98" name="Rectangle 581"/>
          <p:cNvSpPr>
            <a:spLocks noChangeArrowheads="1"/>
          </p:cNvSpPr>
          <p:nvPr/>
        </p:nvSpPr>
        <p:spPr bwMode="auto">
          <a:xfrm>
            <a:off x="4346320" y="3223167"/>
            <a:ext cx="2013693" cy="40011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defRPr/>
            </a:pPr>
            <a:r>
              <a:rPr kumimoji="1" lang="en-US" altLang="zh-CN" sz="2000" b="1">
                <a:solidFill>
                  <a:srgbClr val="000099"/>
                </a:solidFill>
                <a:latin typeface="+mn-lt"/>
                <a:ea typeface="黑体" pitchFamily="2" charset="-122"/>
              </a:rPr>
              <a:t>  B </a:t>
            </a:r>
            <a:r>
              <a:rPr kumimoji="1" lang="zh-CN" altLang="en-US" sz="2000" b="1">
                <a:solidFill>
                  <a:srgbClr val="000099"/>
                </a:solidFill>
                <a:latin typeface="+mn-lt"/>
                <a:ea typeface="黑体" pitchFamily="2" charset="-122"/>
              </a:rPr>
              <a:t>的数字证书  </a:t>
            </a:r>
            <a:endParaRPr kumimoji="1" lang="zh-CN" altLang="en-US" sz="2000" b="1" baseline="-25000">
              <a:solidFill>
                <a:srgbClr val="000099"/>
              </a:solidFill>
              <a:latin typeface="+mn-lt"/>
              <a:ea typeface="黑体" pitchFamily="2" charset="-122"/>
            </a:endParaRPr>
          </a:p>
        </p:txBody>
      </p:sp>
      <p:sp>
        <p:nvSpPr>
          <p:cNvPr id="99" name="Line 584"/>
          <p:cNvSpPr>
            <a:spLocks noChangeShapeType="1"/>
          </p:cNvSpPr>
          <p:nvPr/>
        </p:nvSpPr>
        <p:spPr bwMode="auto">
          <a:xfrm flipV="1">
            <a:off x="3411582" y="4090463"/>
            <a:ext cx="3870483" cy="0"/>
          </a:xfrm>
          <a:prstGeom prst="line">
            <a:avLst/>
          </a:prstGeom>
          <a:noFill/>
          <a:ln w="38100">
            <a:solidFill>
              <a:srgbClr val="000099"/>
            </a:solidFill>
            <a:round/>
            <a:headEnd type="none" w="sm" len="med"/>
            <a:tailEnd type="triangle" w="med" len="lg"/>
          </a:ln>
          <a:extLst>
            <a:ext uri="{909E8E84-426E-40DD-AFC4-6F175D3DCCD1}">
              <a14:hiddenFill xmlns:a14="http://schemas.microsoft.com/office/drawing/2010/main" xmlns="">
                <a:noFill/>
              </a14:hiddenFill>
            </a:ext>
          </a:extLst>
        </p:spPr>
        <p:txBody>
          <a:bodyPr wrap="none" anchor="ctr"/>
          <a:lstStyle/>
          <a:p>
            <a:endParaRPr lang="zh-CN" altLang="en-US" sz="2400" b="1">
              <a:latin typeface="+mn-lt"/>
              <a:ea typeface="黑体" pitchFamily="2" charset="-122"/>
            </a:endParaRPr>
          </a:p>
        </p:txBody>
      </p:sp>
      <p:sp>
        <p:nvSpPr>
          <p:cNvPr id="100" name="Rectangle 585"/>
          <p:cNvSpPr>
            <a:spLocks noChangeArrowheads="1"/>
          </p:cNvSpPr>
          <p:nvPr/>
        </p:nvSpPr>
        <p:spPr bwMode="auto">
          <a:xfrm>
            <a:off x="3803286" y="3899256"/>
            <a:ext cx="3092513" cy="40011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defRPr/>
            </a:pPr>
            <a:r>
              <a:rPr kumimoji="1" lang="zh-CN" altLang="en-US" sz="2000" b="1">
                <a:solidFill>
                  <a:srgbClr val="000099"/>
                </a:solidFill>
                <a:latin typeface="+mn-lt"/>
                <a:ea typeface="黑体" pitchFamily="2" charset="-122"/>
              </a:rPr>
              <a:t>用 </a:t>
            </a:r>
            <a:r>
              <a:rPr kumimoji="1" lang="en-US" altLang="zh-CN" sz="2000" b="1">
                <a:solidFill>
                  <a:srgbClr val="000099"/>
                </a:solidFill>
                <a:latin typeface="+mn-lt"/>
                <a:ea typeface="黑体" pitchFamily="2" charset="-122"/>
              </a:rPr>
              <a:t>B </a:t>
            </a:r>
            <a:r>
              <a:rPr kumimoji="1" lang="zh-CN" altLang="en-US" sz="2000" b="1">
                <a:solidFill>
                  <a:srgbClr val="000099"/>
                </a:solidFill>
                <a:latin typeface="+mn-lt"/>
                <a:ea typeface="黑体" pitchFamily="2" charset="-122"/>
              </a:rPr>
              <a:t>的公钥加密的秘密数</a:t>
            </a:r>
            <a:endParaRPr kumimoji="1" lang="zh-CN" altLang="en-US" sz="2000" b="1" baseline="-25000">
              <a:solidFill>
                <a:srgbClr val="000099"/>
              </a:solidFill>
              <a:latin typeface="+mn-lt"/>
              <a:ea typeface="黑体" pitchFamily="2" charset="-122"/>
            </a:endParaRPr>
          </a:p>
        </p:txBody>
      </p:sp>
      <p:sp>
        <p:nvSpPr>
          <p:cNvPr id="101" name="Line 586"/>
          <p:cNvSpPr>
            <a:spLocks noChangeShapeType="1"/>
          </p:cNvSpPr>
          <p:nvPr/>
        </p:nvSpPr>
        <p:spPr bwMode="auto">
          <a:xfrm flipV="1">
            <a:off x="3413395" y="4773631"/>
            <a:ext cx="3870483" cy="0"/>
          </a:xfrm>
          <a:prstGeom prst="line">
            <a:avLst/>
          </a:prstGeom>
          <a:noFill/>
          <a:ln w="38100">
            <a:solidFill>
              <a:srgbClr val="000099"/>
            </a:solidFill>
            <a:round/>
            <a:headEnd type="triangle" w="med" len="lg"/>
            <a:tailEnd type="none" w="med" len="lg"/>
          </a:ln>
          <a:extLst>
            <a:ext uri="{909E8E84-426E-40DD-AFC4-6F175D3DCCD1}">
              <a14:hiddenFill xmlns:a14="http://schemas.microsoft.com/office/drawing/2010/main" xmlns="">
                <a:noFill/>
              </a14:hiddenFill>
            </a:ext>
          </a:extLst>
        </p:spPr>
        <p:txBody>
          <a:bodyPr wrap="none" anchor="ctr"/>
          <a:lstStyle/>
          <a:p>
            <a:endParaRPr lang="zh-CN" altLang="en-US" sz="2400" b="1">
              <a:latin typeface="+mn-lt"/>
              <a:ea typeface="黑体" pitchFamily="2" charset="-122"/>
            </a:endParaRPr>
          </a:p>
        </p:txBody>
      </p:sp>
      <p:sp>
        <p:nvSpPr>
          <p:cNvPr id="102" name="Rectangle 587"/>
          <p:cNvSpPr>
            <a:spLocks noChangeArrowheads="1"/>
          </p:cNvSpPr>
          <p:nvPr/>
        </p:nvSpPr>
        <p:spPr bwMode="auto">
          <a:xfrm>
            <a:off x="4091303" y="4566497"/>
            <a:ext cx="2507418" cy="40011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spAutoFit/>
          </a:bodyPr>
          <a:lstStyle/>
          <a:p>
            <a:pPr algn="ctr">
              <a:defRPr/>
            </a:pPr>
            <a:r>
              <a:rPr kumimoji="1" lang="zh-CN" altLang="en-US" sz="2000" b="1">
                <a:solidFill>
                  <a:srgbClr val="000099"/>
                </a:solidFill>
                <a:latin typeface="+mn-lt"/>
                <a:ea typeface="黑体" pitchFamily="2" charset="-122"/>
              </a:rPr>
              <a:t>会话密钥的产生完成</a:t>
            </a:r>
          </a:p>
        </p:txBody>
      </p:sp>
      <p:sp>
        <p:nvSpPr>
          <p:cNvPr id="103" name="AutoShape 588"/>
          <p:cNvSpPr>
            <a:spLocks noChangeArrowheads="1"/>
          </p:cNvSpPr>
          <p:nvPr/>
        </p:nvSpPr>
        <p:spPr bwMode="auto">
          <a:xfrm>
            <a:off x="3435139" y="5138224"/>
            <a:ext cx="3843302" cy="569897"/>
          </a:xfrm>
          <a:prstGeom prst="leftRightArrow">
            <a:avLst>
              <a:gd name="adj1" fmla="val 61667"/>
              <a:gd name="adj2" fmla="val 18328"/>
            </a:avLst>
          </a:prstGeom>
          <a:solidFill>
            <a:srgbClr val="66FF66"/>
          </a:solidFill>
          <a:ln w="19050">
            <a:solidFill>
              <a:srgbClr val="000099"/>
            </a:solidFill>
            <a:miter lim="800000"/>
            <a:headEnd/>
            <a:tailEnd/>
          </a:ln>
        </p:spPr>
        <p:txBody>
          <a:bodyPr wrap="none" anchor="ctr"/>
          <a:lstStyle/>
          <a:p>
            <a:pPr algn="ctr"/>
            <a:r>
              <a:rPr lang="zh-CN" altLang="en-US" sz="2000" b="1">
                <a:solidFill>
                  <a:srgbClr val="0000FF"/>
                </a:solidFill>
                <a:latin typeface="+mn-lt"/>
                <a:ea typeface="黑体" pitchFamily="2" charset="-122"/>
              </a:rPr>
              <a:t>数据传输（用会话密钥加密）</a:t>
            </a:r>
          </a:p>
        </p:txBody>
      </p:sp>
      <p:sp>
        <p:nvSpPr>
          <p:cNvPr id="104" name="Text Box 589"/>
          <p:cNvSpPr txBox="1">
            <a:spLocks noChangeArrowheads="1"/>
          </p:cNvSpPr>
          <p:nvPr/>
        </p:nvSpPr>
        <p:spPr bwMode="auto">
          <a:xfrm>
            <a:off x="883743" y="2276349"/>
            <a:ext cx="176679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endParaRPr lang="zh-CN" altLang="zh-CN" sz="2400" b="1">
              <a:latin typeface="+mn-lt"/>
              <a:ea typeface="黑体" pitchFamily="2" charset="-122"/>
            </a:endParaRPr>
          </a:p>
        </p:txBody>
      </p:sp>
      <p:sp>
        <p:nvSpPr>
          <p:cNvPr id="105" name="Text Box 590"/>
          <p:cNvSpPr txBox="1">
            <a:spLocks noChangeArrowheads="1"/>
          </p:cNvSpPr>
          <p:nvPr/>
        </p:nvSpPr>
        <p:spPr bwMode="auto">
          <a:xfrm>
            <a:off x="947460" y="2393160"/>
            <a:ext cx="23027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spcBef>
                <a:spcPct val="50000"/>
              </a:spcBef>
            </a:pPr>
            <a:r>
              <a:rPr lang="zh-CN" altLang="en-US" sz="2000" b="1" dirty="0">
                <a:latin typeface="+mn-lt"/>
                <a:ea typeface="黑体" pitchFamily="2" charset="-122"/>
              </a:rPr>
              <a:t>协商加密算法</a:t>
            </a:r>
          </a:p>
        </p:txBody>
      </p:sp>
      <p:sp>
        <p:nvSpPr>
          <p:cNvPr id="106" name="Text Box 591"/>
          <p:cNvSpPr txBox="1">
            <a:spLocks noChangeArrowheads="1"/>
          </p:cNvSpPr>
          <p:nvPr/>
        </p:nvSpPr>
        <p:spPr bwMode="auto">
          <a:xfrm>
            <a:off x="405710" y="3068960"/>
            <a:ext cx="2963114"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000" b="1" dirty="0">
                <a:latin typeface="+mn-lt"/>
                <a:ea typeface="黑体" pitchFamily="2" charset="-122"/>
              </a:rPr>
              <a:t>用 </a:t>
            </a:r>
            <a:r>
              <a:rPr lang="en-US" altLang="zh-CN" sz="2000" b="1" dirty="0">
                <a:latin typeface="+mn-lt"/>
                <a:ea typeface="黑体" pitchFamily="2" charset="-122"/>
              </a:rPr>
              <a:t>CA </a:t>
            </a:r>
            <a:r>
              <a:rPr lang="zh-CN" altLang="en-US" sz="2000" b="1" dirty="0">
                <a:latin typeface="+mn-lt"/>
                <a:ea typeface="黑体" pitchFamily="2" charset="-122"/>
              </a:rPr>
              <a:t>发布的公钥</a:t>
            </a:r>
          </a:p>
          <a:p>
            <a:pPr algn="ctr" eaLnBrk="1" hangingPunct="1"/>
            <a:r>
              <a:rPr lang="zh-CN" altLang="en-US" sz="2000" b="1" dirty="0">
                <a:latin typeface="+mn-lt"/>
                <a:ea typeface="黑体" pitchFamily="2" charset="-122"/>
              </a:rPr>
              <a:t>鉴别 </a:t>
            </a:r>
            <a:r>
              <a:rPr lang="en-US" altLang="zh-CN" sz="2000" b="1" dirty="0">
                <a:latin typeface="+mn-lt"/>
                <a:ea typeface="黑体" pitchFamily="2" charset="-122"/>
              </a:rPr>
              <a:t>B </a:t>
            </a:r>
            <a:r>
              <a:rPr lang="zh-CN" altLang="en-US" sz="2000" b="1" dirty="0">
                <a:latin typeface="+mn-lt"/>
                <a:ea typeface="黑体" pitchFamily="2" charset="-122"/>
              </a:rPr>
              <a:t>的证书</a:t>
            </a:r>
          </a:p>
        </p:txBody>
      </p:sp>
      <p:sp>
        <p:nvSpPr>
          <p:cNvPr id="107" name="Text Box 592"/>
          <p:cNvSpPr txBox="1">
            <a:spLocks noChangeArrowheads="1"/>
          </p:cNvSpPr>
          <p:nvPr/>
        </p:nvSpPr>
        <p:spPr bwMode="auto">
          <a:xfrm>
            <a:off x="558397" y="3781489"/>
            <a:ext cx="2810428"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000" b="1" dirty="0">
                <a:latin typeface="+mn-lt"/>
                <a:ea typeface="黑体" pitchFamily="2" charset="-122"/>
              </a:rPr>
              <a:t>产生秘密数</a:t>
            </a:r>
          </a:p>
          <a:p>
            <a:pPr algn="ctr" eaLnBrk="1" hangingPunct="1"/>
            <a:r>
              <a:rPr lang="zh-CN" altLang="en-US" sz="2000" b="1" dirty="0">
                <a:latin typeface="+mn-lt"/>
                <a:ea typeface="黑体" pitchFamily="2" charset="-122"/>
              </a:rPr>
              <a:t>用秘密数产生</a:t>
            </a:r>
          </a:p>
          <a:p>
            <a:pPr algn="ctr" eaLnBrk="1" hangingPunct="1"/>
            <a:r>
              <a:rPr lang="zh-CN" altLang="en-US" sz="2000" b="1" dirty="0">
                <a:latin typeface="+mn-lt"/>
                <a:ea typeface="黑体" pitchFamily="2" charset="-122"/>
              </a:rPr>
              <a:t>会话密钥</a:t>
            </a:r>
          </a:p>
        </p:txBody>
      </p:sp>
      <p:sp>
        <p:nvSpPr>
          <p:cNvPr id="108" name="Text Box 593"/>
          <p:cNvSpPr txBox="1">
            <a:spLocks noChangeArrowheads="1"/>
          </p:cNvSpPr>
          <p:nvPr/>
        </p:nvSpPr>
        <p:spPr bwMode="auto">
          <a:xfrm>
            <a:off x="7399712" y="4377298"/>
            <a:ext cx="2017784"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000" b="1" dirty="0">
                <a:latin typeface="+mn-lt"/>
                <a:ea typeface="黑体" pitchFamily="2" charset="-122"/>
              </a:rPr>
              <a:t>用秘密数</a:t>
            </a:r>
          </a:p>
          <a:p>
            <a:pPr algn="ctr" eaLnBrk="1" hangingPunct="1"/>
            <a:r>
              <a:rPr lang="zh-CN" altLang="en-US" sz="2000" b="1" dirty="0">
                <a:latin typeface="+mn-lt"/>
                <a:ea typeface="黑体" pitchFamily="2" charset="-122"/>
              </a:rPr>
              <a:t>产生会话密钥</a:t>
            </a:r>
          </a:p>
        </p:txBody>
      </p:sp>
      <p:sp>
        <p:nvSpPr>
          <p:cNvPr id="109" name="Text Box 594"/>
          <p:cNvSpPr txBox="1">
            <a:spLocks noChangeArrowheads="1"/>
          </p:cNvSpPr>
          <p:nvPr/>
        </p:nvSpPr>
        <p:spPr bwMode="auto">
          <a:xfrm>
            <a:off x="7426554" y="2419708"/>
            <a:ext cx="19189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000" b="1" dirty="0">
                <a:latin typeface="+mn-lt"/>
                <a:ea typeface="黑体" pitchFamily="2" charset="-122"/>
              </a:rPr>
              <a:t>协商加密算法</a:t>
            </a:r>
          </a:p>
        </p:txBody>
      </p:sp>
      <p:grpSp>
        <p:nvGrpSpPr>
          <p:cNvPr id="110" name="Group 596"/>
          <p:cNvGrpSpPr>
            <a:grpSpLocks/>
          </p:cNvGrpSpPr>
          <p:nvPr/>
        </p:nvGrpSpPr>
        <p:grpSpPr bwMode="auto">
          <a:xfrm>
            <a:off x="3409771" y="2118831"/>
            <a:ext cx="4182151" cy="4142814"/>
            <a:chOff x="1691" y="1266"/>
            <a:chExt cx="2308" cy="2043"/>
          </a:xfrm>
        </p:grpSpPr>
        <p:sp>
          <p:nvSpPr>
            <p:cNvPr id="111" name="Line 512"/>
            <p:cNvSpPr>
              <a:spLocks noChangeShapeType="1"/>
            </p:cNvSpPr>
            <p:nvPr/>
          </p:nvSpPr>
          <p:spPr bwMode="auto">
            <a:xfrm rot="16200000" flipH="1">
              <a:off x="745" y="2228"/>
              <a:ext cx="1895" cy="4"/>
            </a:xfrm>
            <a:prstGeom prst="line">
              <a:avLst/>
            </a:prstGeom>
            <a:noFill/>
            <a:ln w="19050">
              <a:solidFill>
                <a:srgbClr val="000099"/>
              </a:solidFill>
              <a:round/>
              <a:headEnd type="none" w="sm"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sz="2400" b="1">
                <a:latin typeface="+mn-lt"/>
                <a:ea typeface="黑体" pitchFamily="2" charset="-122"/>
              </a:endParaRPr>
            </a:p>
          </p:txBody>
        </p:sp>
        <p:sp>
          <p:nvSpPr>
            <p:cNvPr id="112" name="Line 513"/>
            <p:cNvSpPr>
              <a:spLocks noChangeShapeType="1"/>
            </p:cNvSpPr>
            <p:nvPr/>
          </p:nvSpPr>
          <p:spPr bwMode="auto">
            <a:xfrm rot="16200000" flipH="1">
              <a:off x="2877" y="2224"/>
              <a:ext cx="1915" cy="0"/>
            </a:xfrm>
            <a:prstGeom prst="line">
              <a:avLst/>
            </a:prstGeom>
            <a:noFill/>
            <a:ln w="19050">
              <a:solidFill>
                <a:srgbClr val="000099"/>
              </a:solidFill>
              <a:round/>
              <a:headEnd type="none" w="sm"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sz="2400" b="1">
                <a:latin typeface="+mn-lt"/>
                <a:ea typeface="黑体" pitchFamily="2" charset="-122"/>
              </a:endParaRPr>
            </a:p>
          </p:txBody>
        </p:sp>
        <p:sp>
          <p:nvSpPr>
            <p:cNvPr id="113" name="Text Box 530"/>
            <p:cNvSpPr txBox="1">
              <a:spLocks noChangeArrowheads="1"/>
            </p:cNvSpPr>
            <p:nvPr/>
          </p:nvSpPr>
          <p:spPr bwMode="auto">
            <a:xfrm>
              <a:off x="1711" y="3106"/>
              <a:ext cx="149" cy="19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b="1" i="1">
                  <a:solidFill>
                    <a:srgbClr val="000099"/>
                  </a:solidFill>
                  <a:latin typeface="+mn-lt"/>
                  <a:ea typeface="黑体" pitchFamily="2" charset="-122"/>
                </a:rPr>
                <a:t>t</a:t>
              </a:r>
              <a:endParaRPr lang="en-US" altLang="zh-CN" sz="2000" b="1" i="1" baseline="-25000">
                <a:solidFill>
                  <a:srgbClr val="000099"/>
                </a:solidFill>
                <a:latin typeface="+mn-lt"/>
                <a:ea typeface="黑体" pitchFamily="2" charset="-122"/>
              </a:endParaRPr>
            </a:p>
          </p:txBody>
        </p:sp>
        <p:sp>
          <p:nvSpPr>
            <p:cNvPr id="114" name="Text Box 595"/>
            <p:cNvSpPr txBox="1">
              <a:spLocks noChangeArrowheads="1"/>
            </p:cNvSpPr>
            <p:nvPr/>
          </p:nvSpPr>
          <p:spPr bwMode="auto">
            <a:xfrm>
              <a:off x="3850" y="3112"/>
              <a:ext cx="149" cy="19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b="1" i="1">
                  <a:solidFill>
                    <a:srgbClr val="000099"/>
                  </a:solidFill>
                  <a:latin typeface="+mn-lt"/>
                  <a:ea typeface="黑体" pitchFamily="2" charset="-122"/>
                </a:rPr>
                <a:t>t</a:t>
              </a:r>
              <a:endParaRPr lang="en-US" altLang="zh-CN" sz="2000" b="1" i="1" baseline="-25000">
                <a:solidFill>
                  <a:srgbClr val="000099"/>
                </a:solidFill>
                <a:latin typeface="+mn-lt"/>
                <a:ea typeface="黑体" pitchFamily="2" charset="-122"/>
              </a:endParaRPr>
            </a:p>
          </p:txBody>
        </p:sp>
      </p:grpSp>
      <p:sp>
        <p:nvSpPr>
          <p:cNvPr id="115" name="Text Box 597"/>
          <p:cNvSpPr txBox="1">
            <a:spLocks noChangeArrowheads="1"/>
          </p:cNvSpPr>
          <p:nvPr/>
        </p:nvSpPr>
        <p:spPr bwMode="auto">
          <a:xfrm>
            <a:off x="3074546" y="1060450"/>
            <a:ext cx="7008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rgbClr val="C00000"/>
                </a:solidFill>
                <a:latin typeface="+mn-lt"/>
                <a:ea typeface="黑体" pitchFamily="2" charset="-122"/>
              </a:rPr>
              <a:t>顾客</a:t>
            </a:r>
          </a:p>
        </p:txBody>
      </p:sp>
      <p:sp>
        <p:nvSpPr>
          <p:cNvPr id="116" name="TextBox 57"/>
          <p:cNvSpPr txBox="1">
            <a:spLocks noChangeArrowheads="1"/>
          </p:cNvSpPr>
          <p:nvPr/>
        </p:nvSpPr>
        <p:spPr bwMode="auto">
          <a:xfrm>
            <a:off x="3413183" y="1959223"/>
            <a:ext cx="67572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mn-lt"/>
                <a:ea typeface="黑体" pitchFamily="2" charset="-122"/>
                <a:sym typeface="Wingdings" pitchFamily="2" charset="2"/>
              </a:rPr>
              <a:t></a:t>
            </a:r>
            <a:endParaRPr lang="zh-CN" altLang="en-US" sz="2400" b="1" dirty="0">
              <a:latin typeface="+mn-lt"/>
              <a:ea typeface="黑体" pitchFamily="2" charset="-122"/>
            </a:endParaRPr>
          </a:p>
        </p:txBody>
      </p:sp>
      <p:sp>
        <p:nvSpPr>
          <p:cNvPr id="117" name="TextBox 58"/>
          <p:cNvSpPr txBox="1">
            <a:spLocks noChangeArrowheads="1"/>
          </p:cNvSpPr>
          <p:nvPr/>
        </p:nvSpPr>
        <p:spPr bwMode="auto">
          <a:xfrm>
            <a:off x="6868924" y="2511741"/>
            <a:ext cx="45878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latin typeface="+mn-lt"/>
                <a:ea typeface="黑体" pitchFamily="2" charset="-122"/>
                <a:sym typeface="Wingdings" pitchFamily="2" charset="2"/>
              </a:rPr>
              <a:t></a:t>
            </a:r>
            <a:endParaRPr lang="zh-CN" altLang="en-US" sz="2400" b="1">
              <a:latin typeface="+mn-lt"/>
              <a:ea typeface="黑体" pitchFamily="2" charset="-122"/>
            </a:endParaRPr>
          </a:p>
        </p:txBody>
      </p:sp>
      <p:sp>
        <p:nvSpPr>
          <p:cNvPr id="118" name="TextBox 59"/>
          <p:cNvSpPr txBox="1">
            <a:spLocks noChangeArrowheads="1"/>
          </p:cNvSpPr>
          <p:nvPr/>
        </p:nvSpPr>
        <p:spPr bwMode="auto">
          <a:xfrm>
            <a:off x="416496" y="3039343"/>
            <a:ext cx="67572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mn-lt"/>
                <a:ea typeface="黑体" pitchFamily="2" charset="-122"/>
                <a:sym typeface="Wingdings" pitchFamily="2" charset="2"/>
              </a:rPr>
              <a:t></a:t>
            </a:r>
            <a:endParaRPr lang="zh-CN" altLang="en-US" sz="2400" b="1" dirty="0">
              <a:latin typeface="+mn-lt"/>
              <a:ea typeface="黑体" pitchFamily="2" charset="-122"/>
            </a:endParaRPr>
          </a:p>
        </p:txBody>
      </p:sp>
      <p:sp>
        <p:nvSpPr>
          <p:cNvPr id="119" name="TextBox 60"/>
          <p:cNvSpPr txBox="1">
            <a:spLocks noChangeArrowheads="1"/>
          </p:cNvSpPr>
          <p:nvPr/>
        </p:nvSpPr>
        <p:spPr bwMode="auto">
          <a:xfrm>
            <a:off x="6859864" y="3055091"/>
            <a:ext cx="45878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latin typeface="+mn-lt"/>
                <a:ea typeface="黑体" pitchFamily="2" charset="-122"/>
                <a:sym typeface="Wingdings" pitchFamily="2" charset="2"/>
              </a:rPr>
              <a:t></a:t>
            </a:r>
            <a:endParaRPr lang="zh-CN" altLang="en-US" sz="2400" b="1">
              <a:latin typeface="+mn-lt"/>
              <a:ea typeface="黑体" pitchFamily="2" charset="-122"/>
            </a:endParaRPr>
          </a:p>
        </p:txBody>
      </p:sp>
      <p:sp>
        <p:nvSpPr>
          <p:cNvPr id="120" name="TextBox 61"/>
          <p:cNvSpPr txBox="1">
            <a:spLocks noChangeArrowheads="1"/>
          </p:cNvSpPr>
          <p:nvPr/>
        </p:nvSpPr>
        <p:spPr bwMode="auto">
          <a:xfrm>
            <a:off x="6850804" y="4365104"/>
            <a:ext cx="45878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mn-lt"/>
                <a:ea typeface="黑体" pitchFamily="2" charset="-122"/>
                <a:sym typeface="Wingdings" pitchFamily="2" charset="2"/>
              </a:rPr>
              <a:t></a:t>
            </a:r>
            <a:endParaRPr lang="zh-CN" altLang="en-US" sz="2400" b="1" dirty="0">
              <a:latin typeface="+mn-lt"/>
              <a:ea typeface="黑体" pitchFamily="2" charset="-122"/>
            </a:endParaRPr>
          </a:p>
        </p:txBody>
      </p:sp>
      <p:sp>
        <p:nvSpPr>
          <p:cNvPr id="121" name="TextBox 62"/>
          <p:cNvSpPr txBox="1">
            <a:spLocks noChangeArrowheads="1"/>
          </p:cNvSpPr>
          <p:nvPr/>
        </p:nvSpPr>
        <p:spPr bwMode="auto">
          <a:xfrm>
            <a:off x="3368824" y="3692243"/>
            <a:ext cx="67572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mn-lt"/>
                <a:ea typeface="黑体" pitchFamily="2" charset="-122"/>
                <a:sym typeface="Wingdings" pitchFamily="2" charset="2"/>
              </a:rPr>
              <a:t></a:t>
            </a:r>
            <a:endParaRPr lang="zh-CN" altLang="en-US" sz="2400" b="1" dirty="0">
              <a:latin typeface="+mn-lt"/>
              <a:ea typeface="黑体" pitchFamily="2" charset="-122"/>
            </a:endParaRPr>
          </a:p>
        </p:txBody>
      </p:sp>
      <p:sp>
        <p:nvSpPr>
          <p:cNvPr id="122" name="TextBox 61"/>
          <p:cNvSpPr txBox="1">
            <a:spLocks noChangeArrowheads="1"/>
          </p:cNvSpPr>
          <p:nvPr/>
        </p:nvSpPr>
        <p:spPr bwMode="auto">
          <a:xfrm>
            <a:off x="5181930" y="4941769"/>
            <a:ext cx="45878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latin typeface="+mn-lt"/>
                <a:ea typeface="黑体" pitchFamily="2" charset="-122"/>
                <a:sym typeface="Wingdings" pitchFamily="2" charset="2"/>
              </a:rPr>
              <a:t></a:t>
            </a:r>
            <a:endParaRPr lang="zh-CN" altLang="en-US" sz="2400" b="1">
              <a:latin typeface="+mn-lt"/>
              <a:ea typeface="黑体" pitchFamily="2" charset="-122"/>
            </a:endParaRPr>
          </a:p>
        </p:txBody>
      </p:sp>
    </p:spTree>
    <p:extLst>
      <p:ext uri="{BB962C8B-B14F-4D97-AF65-F5344CB8AC3E}">
        <p14:creationId xmlns:p14="http://schemas.microsoft.com/office/powerpoint/2010/main" xmlns="" val="35299366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endParaRPr lang="zh-CN" altLang="en-US" smtClean="0"/>
          </a:p>
        </p:txBody>
      </p:sp>
      <p:sp>
        <p:nvSpPr>
          <p:cNvPr id="11267" name="内容占位符 2"/>
          <p:cNvSpPr>
            <a:spLocks noGrp="1"/>
          </p:cNvSpPr>
          <p:nvPr>
            <p:ph idx="1"/>
          </p:nvPr>
        </p:nvSpPr>
        <p:spPr>
          <a:xfrm>
            <a:off x="271727" y="1773238"/>
            <a:ext cx="9278277" cy="4114800"/>
          </a:xfrm>
        </p:spPr>
        <p:txBody>
          <a:bodyPr/>
          <a:lstStyle/>
          <a:p>
            <a:pPr eaLnBrk="1" hangingPunct="1">
              <a:lnSpc>
                <a:spcPct val="90000"/>
              </a:lnSpc>
              <a:buFont typeface="Wingdings" pitchFamily="2" charset="2"/>
              <a:buNone/>
            </a:pPr>
            <a:r>
              <a:rPr lang="en-US" altLang="zh-CN" smtClean="0"/>
              <a:t>(4) </a:t>
            </a:r>
            <a:r>
              <a:rPr lang="zh-CN" altLang="en-US" smtClean="0"/>
              <a:t>逻辑炸弹</a:t>
            </a:r>
            <a:r>
              <a:rPr lang="en-US" altLang="zh-CN" smtClean="0"/>
              <a:t>——</a:t>
            </a:r>
            <a:r>
              <a:rPr lang="zh-CN" altLang="en-US" smtClean="0"/>
              <a:t>一种当运行环境满足某种特定条件时执行其他特殊功能的程序。</a:t>
            </a:r>
            <a:endParaRPr lang="en-US" altLang="zh-CN" smtClean="0"/>
          </a:p>
          <a:p>
            <a:pPr eaLnBrk="1" hangingPunct="1">
              <a:lnSpc>
                <a:spcPct val="90000"/>
              </a:lnSpc>
              <a:buFont typeface="Wingdings" pitchFamily="2" charset="2"/>
              <a:buNone/>
            </a:pPr>
            <a:r>
              <a:rPr lang="zh-CN" altLang="en-US" smtClean="0"/>
              <a:t>例如著名的</a:t>
            </a:r>
            <a:r>
              <a:rPr lang="en-US" altLang="zh-CN" smtClean="0">
                <a:solidFill>
                  <a:srgbClr val="FF0000"/>
                </a:solidFill>
              </a:rPr>
              <a:t>CIH</a:t>
            </a:r>
            <a:r>
              <a:rPr lang="zh-CN" altLang="en-US" smtClean="0">
                <a:solidFill>
                  <a:srgbClr val="FF0000"/>
                </a:solidFill>
              </a:rPr>
              <a:t>，全面破坏硬盘数据，</a:t>
            </a:r>
            <a:r>
              <a:rPr lang="en-US" altLang="zh-CN" smtClean="0">
                <a:solidFill>
                  <a:srgbClr val="FF0000"/>
                </a:solidFill>
              </a:rPr>
              <a:t>V1.4</a:t>
            </a:r>
            <a:r>
              <a:rPr lang="zh-CN" altLang="en-US" smtClean="0">
                <a:solidFill>
                  <a:srgbClr val="FF0000"/>
                </a:solidFill>
              </a:rPr>
              <a:t>每月</a:t>
            </a:r>
            <a:r>
              <a:rPr lang="en-US" altLang="zh-CN" smtClean="0">
                <a:solidFill>
                  <a:srgbClr val="FF0000"/>
                </a:solidFill>
              </a:rPr>
              <a:t>26</a:t>
            </a:r>
            <a:r>
              <a:rPr lang="zh-CN" altLang="en-US" smtClean="0">
                <a:solidFill>
                  <a:srgbClr val="FF0000"/>
                </a:solidFill>
              </a:rPr>
              <a:t>号发作。</a:t>
            </a:r>
            <a:endParaRPr lang="en-US" altLang="zh-CN" smtClean="0">
              <a:solidFill>
                <a:srgbClr val="FF0000"/>
              </a:solidFill>
            </a:endParaRPr>
          </a:p>
          <a:p>
            <a:pPr eaLnBrk="1" hangingPunct="1">
              <a:lnSpc>
                <a:spcPct val="90000"/>
              </a:lnSpc>
              <a:buFont typeface="Wingdings" pitchFamily="2" charset="2"/>
              <a:buNone/>
            </a:pPr>
            <a:r>
              <a:rPr lang="zh-CN" altLang="en-US" smtClean="0">
                <a:solidFill>
                  <a:srgbClr val="FF0000"/>
                </a:solidFill>
              </a:rPr>
              <a:t>自动修改日期的小程序可防它</a:t>
            </a:r>
            <a:r>
              <a:rPr lang="zh-CN" altLang="en-US" smtClean="0"/>
              <a:t> ，</a:t>
            </a:r>
            <a:r>
              <a:rPr lang="zh-CN" altLang="en-US" smtClean="0">
                <a:solidFill>
                  <a:schemeClr val="hlink"/>
                </a:solidFill>
              </a:rPr>
              <a:t>但有升级版</a:t>
            </a:r>
            <a:endParaRPr lang="en-US" altLang="zh-CN" smtClean="0">
              <a:solidFill>
                <a:schemeClr val="hlink"/>
              </a:solidFill>
            </a:endParaRPr>
          </a:p>
          <a:p>
            <a:pPr eaLnBrk="1" hangingPunct="1">
              <a:lnSpc>
                <a:spcPct val="90000"/>
              </a:lnSpc>
              <a:buFont typeface="Wingdings" pitchFamily="2" charset="2"/>
              <a:buNone/>
            </a:pPr>
            <a:r>
              <a:rPr lang="zh-CN" altLang="en-US" smtClean="0"/>
              <a:t>此外历史上曾经出现过的一个非常有名的逻辑炸弹例子是，含有逻辑炸弹的程序每天核对一个公司的员工工资发放清单。如果连续在两次的发薪日中，某程序员的代号没有出现在这个工资发放清单，逻辑炸弹就启动了。</a:t>
            </a:r>
          </a:p>
          <a:p>
            <a:endParaRPr lang="zh-CN" altLang="en-US" smtClean="0"/>
          </a:p>
        </p:txBody>
      </p:sp>
    </p:spTree>
    <p:extLst>
      <p:ext uri="{BB962C8B-B14F-4D97-AF65-F5344CB8AC3E}">
        <p14:creationId xmlns:p14="http://schemas.microsoft.com/office/powerpoint/2010/main" xmlns="" val="35006596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20" name="Rectangle 4"/>
          <p:cNvSpPr>
            <a:spLocks noGrp="1" noChangeArrowheads="1"/>
          </p:cNvSpPr>
          <p:nvPr>
            <p:ph type="title"/>
          </p:nvPr>
        </p:nvSpPr>
        <p:spPr/>
        <p:txBody>
          <a:bodyPr/>
          <a:lstStyle/>
          <a:p>
            <a:pPr algn="ctr"/>
            <a:r>
              <a:rPr lang="en-US" altLang="zh-CN" dirty="0" smtClean="0"/>
              <a:t>SSL </a:t>
            </a:r>
            <a:r>
              <a:rPr lang="zh-CN" altLang="en-US" dirty="0" smtClean="0"/>
              <a:t>安全</a:t>
            </a:r>
            <a:r>
              <a:rPr lang="zh-CN" altLang="en-US" dirty="0"/>
              <a:t>会话建立</a:t>
            </a:r>
            <a:r>
              <a:rPr lang="zh-CN" altLang="en-US" dirty="0" smtClean="0"/>
              <a:t>过程</a:t>
            </a:r>
            <a:endParaRPr lang="zh-CN" altLang="en-US" dirty="0"/>
          </a:p>
        </p:txBody>
      </p:sp>
      <p:sp>
        <p:nvSpPr>
          <p:cNvPr id="2" name="内容占位符 1"/>
          <p:cNvSpPr>
            <a:spLocks noGrp="1"/>
          </p:cNvSpPr>
          <p:nvPr>
            <p:ph idx="1"/>
          </p:nvPr>
        </p:nvSpPr>
        <p:spPr/>
        <p:txBody>
          <a:bodyPr/>
          <a:lstStyle/>
          <a:p>
            <a:r>
              <a:rPr lang="en-US" altLang="zh-CN" sz="2400" dirty="0">
                <a:solidFill>
                  <a:srgbClr val="FF0000"/>
                </a:solidFill>
              </a:rPr>
              <a:t>(1</a:t>
            </a:r>
            <a:r>
              <a:rPr lang="en-US" altLang="zh-CN" sz="2400" dirty="0" smtClean="0">
                <a:solidFill>
                  <a:srgbClr val="FF0000"/>
                </a:solidFill>
              </a:rPr>
              <a:t>) </a:t>
            </a:r>
            <a:r>
              <a:rPr lang="zh-CN" altLang="zh-CN" sz="2400" dirty="0" smtClean="0">
                <a:solidFill>
                  <a:srgbClr val="FF0000"/>
                </a:solidFill>
              </a:rPr>
              <a:t>协商</a:t>
            </a:r>
            <a:r>
              <a:rPr lang="zh-CN" altLang="zh-CN" sz="2400" dirty="0">
                <a:solidFill>
                  <a:srgbClr val="FF0000"/>
                </a:solidFill>
              </a:rPr>
              <a:t>加密算法。</a:t>
            </a:r>
            <a:r>
              <a:rPr lang="en-US" altLang="zh-CN" sz="2400" dirty="0">
                <a:sym typeface="Wingdings"/>
              </a:rPr>
              <a:t></a:t>
            </a:r>
            <a:r>
              <a:rPr lang="en-US" altLang="zh-CN" sz="2400" dirty="0"/>
              <a:t> </a:t>
            </a:r>
            <a:r>
              <a:rPr lang="zh-CN" altLang="zh-CN" sz="2400" dirty="0" smtClean="0"/>
              <a:t>浏览器</a:t>
            </a:r>
            <a:r>
              <a:rPr lang="en-US" altLang="zh-CN" sz="2400" dirty="0" smtClean="0"/>
              <a:t> A </a:t>
            </a:r>
            <a:r>
              <a:rPr lang="zh-CN" altLang="zh-CN" sz="2400" dirty="0" smtClean="0"/>
              <a:t>向服务器</a:t>
            </a:r>
            <a:r>
              <a:rPr lang="en-US" altLang="zh-CN" sz="2400" dirty="0" smtClean="0"/>
              <a:t> B </a:t>
            </a:r>
            <a:r>
              <a:rPr lang="zh-CN" altLang="zh-CN" sz="2400" dirty="0" smtClean="0"/>
              <a:t>发送</a:t>
            </a:r>
            <a:r>
              <a:rPr lang="zh-CN" altLang="zh-CN" sz="2400" dirty="0"/>
              <a:t>浏览器</a:t>
            </a:r>
            <a:r>
              <a:rPr lang="zh-CN" altLang="zh-CN" sz="2400" dirty="0" smtClean="0"/>
              <a:t>的</a:t>
            </a:r>
            <a:r>
              <a:rPr lang="en-US" altLang="zh-CN" sz="2400" dirty="0" smtClean="0"/>
              <a:t> SSL </a:t>
            </a:r>
            <a:r>
              <a:rPr lang="zh-CN" altLang="zh-CN" sz="2400" dirty="0" smtClean="0"/>
              <a:t>版本号</a:t>
            </a:r>
            <a:r>
              <a:rPr lang="zh-CN" altLang="zh-CN" sz="2400" dirty="0"/>
              <a:t>和一些可选的加密算法。</a:t>
            </a:r>
            <a:r>
              <a:rPr lang="en-US" altLang="zh-CN" sz="2400" dirty="0">
                <a:sym typeface="Wingdings"/>
              </a:rPr>
              <a:t></a:t>
            </a:r>
            <a:r>
              <a:rPr lang="en-US" altLang="zh-CN" sz="2400" dirty="0"/>
              <a:t> </a:t>
            </a:r>
            <a:r>
              <a:rPr lang="en-US" altLang="zh-CN" sz="2400" dirty="0" smtClean="0"/>
              <a:t> B </a:t>
            </a:r>
            <a:r>
              <a:rPr lang="zh-CN" altLang="zh-CN" sz="2400" dirty="0" smtClean="0"/>
              <a:t>从中</a:t>
            </a:r>
            <a:r>
              <a:rPr lang="zh-CN" altLang="zh-CN" sz="2400" dirty="0"/>
              <a:t>选定自己所支持的算法（如</a:t>
            </a:r>
            <a:r>
              <a:rPr lang="en-US" altLang="zh-CN" sz="2400" dirty="0"/>
              <a:t>RSA</a:t>
            </a:r>
            <a:r>
              <a:rPr lang="zh-CN" altLang="zh-CN" sz="2400" dirty="0" smtClean="0"/>
              <a:t>），并告知</a:t>
            </a:r>
            <a:r>
              <a:rPr lang="en-US" altLang="zh-CN" sz="2400" dirty="0" smtClean="0"/>
              <a:t> A</a:t>
            </a:r>
            <a:r>
              <a:rPr lang="zh-CN" altLang="zh-CN" sz="2400" dirty="0"/>
              <a:t>。</a:t>
            </a:r>
          </a:p>
          <a:p>
            <a:r>
              <a:rPr lang="en-US" altLang="zh-CN" sz="2400" dirty="0">
                <a:solidFill>
                  <a:srgbClr val="FF0000"/>
                </a:solidFill>
              </a:rPr>
              <a:t>(2) </a:t>
            </a:r>
            <a:r>
              <a:rPr lang="zh-CN" altLang="zh-CN" sz="2400" dirty="0">
                <a:solidFill>
                  <a:srgbClr val="FF0000"/>
                </a:solidFill>
              </a:rPr>
              <a:t>服务器鉴别。</a:t>
            </a:r>
            <a:r>
              <a:rPr lang="en-US" altLang="zh-CN" sz="2400" dirty="0">
                <a:sym typeface="Wingdings"/>
              </a:rPr>
              <a:t></a:t>
            </a:r>
            <a:r>
              <a:rPr lang="en-US" altLang="zh-CN" sz="2400" dirty="0"/>
              <a:t> </a:t>
            </a:r>
            <a:r>
              <a:rPr lang="zh-CN" altLang="zh-CN" sz="2400" dirty="0" smtClean="0"/>
              <a:t>服务器</a:t>
            </a:r>
            <a:r>
              <a:rPr lang="en-US" altLang="zh-CN" sz="2400" dirty="0" smtClean="0"/>
              <a:t> B </a:t>
            </a:r>
            <a:r>
              <a:rPr lang="zh-CN" altLang="zh-CN" sz="2400" dirty="0" smtClean="0"/>
              <a:t>向浏览器</a:t>
            </a:r>
            <a:r>
              <a:rPr lang="en-US" altLang="zh-CN" sz="2400" dirty="0" smtClean="0"/>
              <a:t> A </a:t>
            </a:r>
            <a:r>
              <a:rPr lang="zh-CN" altLang="zh-CN" sz="2400" dirty="0" smtClean="0"/>
              <a:t>发送</a:t>
            </a:r>
            <a:r>
              <a:rPr lang="zh-CN" altLang="zh-CN" sz="2400" dirty="0"/>
              <a:t>包含</a:t>
            </a:r>
            <a:r>
              <a:rPr lang="zh-CN" altLang="zh-CN" sz="2400" dirty="0" smtClean="0"/>
              <a:t>其</a:t>
            </a:r>
            <a:r>
              <a:rPr lang="en-US" altLang="zh-CN" sz="2400" dirty="0" smtClean="0"/>
              <a:t> RSA </a:t>
            </a:r>
            <a:r>
              <a:rPr lang="zh-CN" altLang="zh-CN" sz="2400" dirty="0" smtClean="0"/>
              <a:t>公</a:t>
            </a:r>
            <a:r>
              <a:rPr lang="zh-CN" altLang="zh-CN" sz="2400" dirty="0"/>
              <a:t>钥的数字证书。</a:t>
            </a:r>
            <a:r>
              <a:rPr lang="en-US" altLang="zh-CN" sz="2400" dirty="0">
                <a:sym typeface="Wingdings"/>
              </a:rPr>
              <a:t></a:t>
            </a:r>
            <a:r>
              <a:rPr lang="en-US" altLang="zh-CN" sz="2400" dirty="0"/>
              <a:t> </a:t>
            </a:r>
            <a:r>
              <a:rPr lang="en-US" altLang="zh-CN" sz="2400" dirty="0" smtClean="0"/>
              <a:t> A </a:t>
            </a:r>
            <a:r>
              <a:rPr lang="zh-CN" altLang="zh-CN" sz="2400" dirty="0" smtClean="0"/>
              <a:t>使用</a:t>
            </a:r>
            <a:r>
              <a:rPr lang="zh-CN" altLang="zh-CN" sz="2400" dirty="0"/>
              <a:t>该证书的认证</a:t>
            </a:r>
            <a:r>
              <a:rPr lang="zh-CN" altLang="zh-CN" sz="2400" dirty="0" smtClean="0"/>
              <a:t>机构</a:t>
            </a:r>
            <a:r>
              <a:rPr lang="en-US" altLang="zh-CN" sz="2400" dirty="0" smtClean="0"/>
              <a:t> CA </a:t>
            </a:r>
            <a:r>
              <a:rPr lang="zh-CN" altLang="zh-CN" sz="2400" dirty="0" smtClean="0"/>
              <a:t>的</a:t>
            </a:r>
            <a:r>
              <a:rPr lang="zh-CN" altLang="zh-CN" sz="2400" dirty="0"/>
              <a:t>公开发布的</a:t>
            </a:r>
            <a:r>
              <a:rPr lang="en-US" altLang="zh-CN" sz="2400" dirty="0"/>
              <a:t>RSA</a:t>
            </a:r>
            <a:r>
              <a:rPr lang="zh-CN" altLang="zh-CN" sz="2400" dirty="0"/>
              <a:t>公钥对该证书进行验证。</a:t>
            </a:r>
          </a:p>
          <a:p>
            <a:r>
              <a:rPr lang="en-US" altLang="zh-CN" sz="2400" dirty="0">
                <a:solidFill>
                  <a:srgbClr val="FF0000"/>
                </a:solidFill>
              </a:rPr>
              <a:t>(3) </a:t>
            </a:r>
            <a:r>
              <a:rPr lang="zh-CN" altLang="zh-CN" sz="2400" dirty="0">
                <a:solidFill>
                  <a:srgbClr val="FF0000"/>
                </a:solidFill>
              </a:rPr>
              <a:t>会话密钥计算。</a:t>
            </a:r>
            <a:r>
              <a:rPr lang="zh-CN" altLang="zh-CN" sz="2400" dirty="0"/>
              <a:t>由</a:t>
            </a:r>
            <a:r>
              <a:rPr lang="zh-CN" altLang="zh-CN" sz="2400" dirty="0" smtClean="0"/>
              <a:t>浏览器</a:t>
            </a:r>
            <a:r>
              <a:rPr lang="en-US" altLang="zh-CN" sz="2400" dirty="0" smtClean="0"/>
              <a:t> A </a:t>
            </a:r>
            <a:r>
              <a:rPr lang="zh-CN" altLang="zh-CN" sz="2400" dirty="0" smtClean="0"/>
              <a:t>随机</a:t>
            </a:r>
            <a:r>
              <a:rPr lang="zh-CN" altLang="zh-CN" sz="2400" dirty="0"/>
              <a:t>产生一个秘密数。</a:t>
            </a:r>
            <a:r>
              <a:rPr lang="en-US" altLang="zh-CN" sz="2400" dirty="0">
                <a:sym typeface="Wingdings"/>
              </a:rPr>
              <a:t></a:t>
            </a:r>
            <a:r>
              <a:rPr lang="en-US" altLang="zh-CN" sz="2400" dirty="0"/>
              <a:t> </a:t>
            </a:r>
            <a:r>
              <a:rPr lang="zh-CN" altLang="zh-CN" sz="2400" dirty="0"/>
              <a:t>用</a:t>
            </a:r>
            <a:r>
              <a:rPr lang="zh-CN" altLang="zh-CN" sz="2400" dirty="0" smtClean="0"/>
              <a:t>服务器</a:t>
            </a:r>
            <a:r>
              <a:rPr lang="en-US" altLang="zh-CN" sz="2400" dirty="0" smtClean="0"/>
              <a:t> B </a:t>
            </a:r>
            <a:r>
              <a:rPr lang="zh-CN" altLang="zh-CN" sz="2400" dirty="0" smtClean="0"/>
              <a:t>的</a:t>
            </a:r>
            <a:r>
              <a:rPr lang="en-US" altLang="zh-CN" sz="2400" dirty="0" smtClean="0"/>
              <a:t> RSA </a:t>
            </a:r>
            <a:r>
              <a:rPr lang="zh-CN" altLang="zh-CN" sz="2400" dirty="0" smtClean="0"/>
              <a:t>公</a:t>
            </a:r>
            <a:r>
              <a:rPr lang="zh-CN" altLang="zh-CN" sz="2400" dirty="0"/>
              <a:t>钥进行加密后发送</a:t>
            </a:r>
            <a:r>
              <a:rPr lang="zh-CN" altLang="zh-CN" sz="2400" dirty="0" smtClean="0"/>
              <a:t>给</a:t>
            </a:r>
            <a:r>
              <a:rPr lang="en-US" altLang="zh-CN" sz="2400" dirty="0" smtClean="0"/>
              <a:t> B</a:t>
            </a:r>
            <a:r>
              <a:rPr lang="zh-CN" altLang="zh-CN" sz="2400" dirty="0"/>
              <a:t>。</a:t>
            </a:r>
            <a:r>
              <a:rPr lang="en-US" altLang="zh-CN" sz="2400" dirty="0">
                <a:sym typeface="Wingdings"/>
              </a:rPr>
              <a:t></a:t>
            </a:r>
            <a:r>
              <a:rPr lang="en-US" altLang="zh-CN" sz="2400" dirty="0"/>
              <a:t> </a:t>
            </a:r>
            <a:r>
              <a:rPr lang="zh-CN" altLang="zh-CN" sz="2400" dirty="0"/>
              <a:t>双方根据协商的算法产生共享的对称会话密钥。</a:t>
            </a:r>
          </a:p>
          <a:p>
            <a:r>
              <a:rPr lang="en-US" altLang="zh-CN" sz="2400" dirty="0">
                <a:solidFill>
                  <a:srgbClr val="FF0000"/>
                </a:solidFill>
              </a:rPr>
              <a:t>(4) </a:t>
            </a:r>
            <a:r>
              <a:rPr lang="zh-CN" altLang="zh-CN" sz="2400" dirty="0">
                <a:solidFill>
                  <a:srgbClr val="FF0000"/>
                </a:solidFill>
              </a:rPr>
              <a:t>安全数据传输。</a:t>
            </a:r>
            <a:r>
              <a:rPr lang="en-US" altLang="zh-CN" sz="2400" dirty="0">
                <a:sym typeface="Wingdings"/>
              </a:rPr>
              <a:t></a:t>
            </a:r>
            <a:r>
              <a:rPr lang="en-US" altLang="zh-CN" sz="2400" dirty="0"/>
              <a:t> </a:t>
            </a:r>
            <a:r>
              <a:rPr lang="zh-CN" altLang="zh-CN" sz="2400" dirty="0"/>
              <a:t>双方用会话密钥加密和解密它们之间传送的数据并验证其完整性。</a:t>
            </a:r>
          </a:p>
          <a:p>
            <a:endParaRPr lang="zh-CN" altLang="en-US" sz="2400" dirty="0"/>
          </a:p>
        </p:txBody>
      </p:sp>
    </p:spTree>
    <p:extLst>
      <p:ext uri="{BB962C8B-B14F-4D97-AF65-F5344CB8AC3E}">
        <p14:creationId xmlns:p14="http://schemas.microsoft.com/office/powerpoint/2010/main" xmlns="" val="41588563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r>
              <a:rPr lang="en-US" altLang="zh-CN" dirty="0"/>
              <a:t>7.6.3  </a:t>
            </a:r>
            <a:r>
              <a:rPr lang="zh-CN" altLang="en-US" dirty="0"/>
              <a:t>应用层的安全协议 </a:t>
            </a:r>
            <a:endParaRPr lang="en-US" altLang="zh-CN" dirty="0"/>
          </a:p>
        </p:txBody>
      </p:sp>
      <p:sp>
        <p:nvSpPr>
          <p:cNvPr id="666627" name="Rectangle 3"/>
          <p:cNvSpPr>
            <a:spLocks noGrp="1" noChangeArrowheads="1"/>
          </p:cNvSpPr>
          <p:nvPr>
            <p:ph idx="1"/>
          </p:nvPr>
        </p:nvSpPr>
        <p:spPr/>
        <p:txBody>
          <a:bodyPr/>
          <a:lstStyle/>
          <a:p>
            <a:r>
              <a:rPr lang="zh-CN" altLang="en-US" dirty="0"/>
              <a:t>本</a:t>
            </a:r>
            <a:r>
              <a:rPr lang="zh-CN" altLang="zh-CN" dirty="0" smtClean="0"/>
              <a:t>节</a:t>
            </a:r>
            <a:r>
              <a:rPr lang="zh-CN" altLang="zh-CN" dirty="0"/>
              <a:t>仅讨论应用层中有关电子邮件的安全协议</a:t>
            </a:r>
            <a:r>
              <a:rPr lang="zh-CN" altLang="zh-CN" dirty="0" smtClean="0"/>
              <a:t>。</a:t>
            </a:r>
            <a:endParaRPr lang="en-US" altLang="zh-CN" dirty="0" smtClean="0"/>
          </a:p>
          <a:p>
            <a:r>
              <a:rPr lang="zh-CN" altLang="zh-CN" dirty="0"/>
              <a:t>发送电子邮件是个即时的行为</a:t>
            </a:r>
            <a:r>
              <a:rPr lang="zh-CN" altLang="zh-CN" dirty="0" smtClean="0"/>
              <a:t>。</a:t>
            </a:r>
            <a:r>
              <a:rPr lang="zh-CN" altLang="en-US" dirty="0" smtClean="0"/>
              <a:t>发送方 </a:t>
            </a:r>
            <a:r>
              <a:rPr lang="en-US" altLang="zh-CN" dirty="0" smtClean="0"/>
              <a:t>A </a:t>
            </a:r>
            <a:r>
              <a:rPr lang="zh-CN" altLang="zh-CN" dirty="0" smtClean="0"/>
              <a:t>和</a:t>
            </a:r>
            <a:r>
              <a:rPr lang="zh-CN" altLang="en-US" dirty="0" smtClean="0"/>
              <a:t>接收方 </a:t>
            </a:r>
            <a:r>
              <a:rPr lang="en-US" altLang="zh-CN" dirty="0" smtClean="0"/>
              <a:t>B </a:t>
            </a:r>
            <a:r>
              <a:rPr lang="zh-CN" altLang="zh-CN" dirty="0" smtClean="0"/>
              <a:t>并不</a:t>
            </a:r>
            <a:r>
              <a:rPr lang="zh-CN" altLang="zh-CN" dirty="0"/>
              <a:t>会为此而建立任何会话</a:t>
            </a:r>
            <a:r>
              <a:rPr lang="zh-CN" altLang="zh-CN" dirty="0" smtClean="0"/>
              <a:t>。</a:t>
            </a:r>
            <a:endParaRPr lang="en-US" altLang="zh-CN" dirty="0" smtClean="0"/>
          </a:p>
          <a:p>
            <a:r>
              <a:rPr lang="zh-CN" altLang="zh-CN" dirty="0" smtClean="0"/>
              <a:t>电子邮件安全</a:t>
            </a:r>
            <a:r>
              <a:rPr lang="zh-CN" altLang="zh-CN" dirty="0"/>
              <a:t>协议就应当为每种加密操作定义相应</a:t>
            </a:r>
            <a:r>
              <a:rPr lang="zh-CN" altLang="zh-CN" dirty="0" smtClean="0"/>
              <a:t>的算法</a:t>
            </a:r>
            <a:r>
              <a:rPr lang="zh-CN" altLang="en-US" dirty="0" smtClean="0"/>
              <a:t>，以及密钥管理、鉴别、完整性保护等方法。</a:t>
            </a:r>
            <a:endParaRPr lang="en-US" altLang="zh-CN" dirty="0" smtClean="0"/>
          </a:p>
          <a:p>
            <a:endParaRPr lang="zh-CN" altLang="en-US" dirty="0"/>
          </a:p>
        </p:txBody>
      </p:sp>
    </p:spTree>
    <p:extLst>
      <p:ext uri="{BB962C8B-B14F-4D97-AF65-F5344CB8AC3E}">
        <p14:creationId xmlns:p14="http://schemas.microsoft.com/office/powerpoint/2010/main" xmlns="" val="323394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pPr algn="ctr"/>
            <a:r>
              <a:rPr lang="en-US" altLang="zh-CN" dirty="0"/>
              <a:t>PGP (Pretty Good Privacy)</a:t>
            </a:r>
          </a:p>
        </p:txBody>
      </p:sp>
      <p:sp>
        <p:nvSpPr>
          <p:cNvPr id="666627" name="Rectangle 3"/>
          <p:cNvSpPr>
            <a:spLocks noGrp="1" noChangeArrowheads="1"/>
          </p:cNvSpPr>
          <p:nvPr>
            <p:ph idx="1"/>
          </p:nvPr>
        </p:nvSpPr>
        <p:spPr/>
        <p:txBody>
          <a:bodyPr/>
          <a:lstStyle/>
          <a:p>
            <a:r>
              <a:rPr lang="en-US" altLang="zh-CN" dirty="0" smtClean="0"/>
              <a:t>PGP </a:t>
            </a:r>
            <a:r>
              <a:rPr lang="en-US" altLang="zh-CN" dirty="0"/>
              <a:t>(Pretty Good Privacy)  </a:t>
            </a:r>
            <a:r>
              <a:rPr lang="zh-CN" altLang="en-US" dirty="0"/>
              <a:t>是一个完整的电子邮件安全软件包，包括加密、鉴别、电子签名和压缩等技术。</a:t>
            </a:r>
          </a:p>
          <a:p>
            <a:r>
              <a:rPr lang="en-US" altLang="zh-CN" dirty="0"/>
              <a:t>PGP </a:t>
            </a:r>
            <a:r>
              <a:rPr lang="zh-CN" altLang="en-US" dirty="0"/>
              <a:t>并没有使用什么新的概念，它只是将现有的一些算法如 </a:t>
            </a:r>
            <a:r>
              <a:rPr lang="en-US" altLang="zh-CN" dirty="0"/>
              <a:t>MD5</a:t>
            </a:r>
            <a:r>
              <a:rPr lang="zh-CN" altLang="en-US" dirty="0"/>
              <a:t>，</a:t>
            </a:r>
            <a:r>
              <a:rPr lang="en-US" altLang="zh-CN" dirty="0"/>
              <a:t>RSA</a:t>
            </a:r>
            <a:r>
              <a:rPr lang="zh-CN" altLang="en-US" dirty="0"/>
              <a:t>，以及 </a:t>
            </a:r>
            <a:r>
              <a:rPr lang="en-US" altLang="zh-CN" dirty="0"/>
              <a:t>IDEA </a:t>
            </a:r>
            <a:r>
              <a:rPr lang="zh-CN" altLang="en-US" dirty="0"/>
              <a:t>等综合在一起而已。</a:t>
            </a:r>
          </a:p>
          <a:p>
            <a:r>
              <a:rPr lang="zh-CN" altLang="en-US" dirty="0"/>
              <a:t>虽然 </a:t>
            </a:r>
            <a:r>
              <a:rPr lang="en-US" altLang="zh-CN" dirty="0"/>
              <a:t>PGP </a:t>
            </a:r>
            <a:r>
              <a:rPr lang="zh-CN" altLang="en-US" dirty="0"/>
              <a:t>已被广泛使用，但 </a:t>
            </a:r>
            <a:r>
              <a:rPr lang="en-US" altLang="zh-CN" dirty="0"/>
              <a:t>PGP </a:t>
            </a:r>
            <a:r>
              <a:rPr lang="zh-CN" altLang="en-US" dirty="0" smtClean="0"/>
              <a:t>并不是互联网的</a:t>
            </a:r>
            <a:r>
              <a:rPr lang="zh-CN" altLang="en-US" dirty="0"/>
              <a:t>正式标准。</a:t>
            </a:r>
            <a:r>
              <a:rPr lang="zh-CN" altLang="en-US" sz="3600" dirty="0"/>
              <a:t> </a:t>
            </a:r>
            <a:r>
              <a:rPr lang="zh-CN" altLang="en-US" dirty="0"/>
              <a:t> </a:t>
            </a:r>
          </a:p>
        </p:txBody>
      </p:sp>
    </p:spTree>
    <p:extLst>
      <p:ext uri="{BB962C8B-B14F-4D97-AF65-F5344CB8AC3E}">
        <p14:creationId xmlns:p14="http://schemas.microsoft.com/office/powerpoint/2010/main" xmlns="" val="4287344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6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66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r>
              <a:rPr lang="en-US" altLang="zh-CN" sz="4000" dirty="0"/>
              <a:t>7.7  </a:t>
            </a:r>
            <a:r>
              <a:rPr lang="zh-CN" altLang="zh-CN" sz="4000" dirty="0"/>
              <a:t>系统安全：防火墙与入侵检测</a:t>
            </a:r>
            <a:endParaRPr lang="zh-CN" altLang="en-US" sz="4000" dirty="0"/>
          </a:p>
        </p:txBody>
      </p:sp>
      <p:sp>
        <p:nvSpPr>
          <p:cNvPr id="59494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dirty="0"/>
              <a:t>7.7.1 </a:t>
            </a:r>
            <a:r>
              <a:rPr lang="en-US" altLang="zh-CN" dirty="0" smtClean="0"/>
              <a:t> </a:t>
            </a:r>
            <a:r>
              <a:rPr lang="zh-CN" altLang="zh-CN" dirty="0" smtClean="0"/>
              <a:t>防火墙</a:t>
            </a:r>
            <a:endParaRPr lang="zh-CN" altLang="zh-CN" dirty="0"/>
          </a:p>
          <a:p>
            <a:r>
              <a:rPr lang="en-US" altLang="zh-CN" dirty="0"/>
              <a:t>7.7.2  </a:t>
            </a:r>
            <a:r>
              <a:rPr lang="zh-CN" altLang="zh-CN" dirty="0"/>
              <a:t>入侵检测系统</a:t>
            </a:r>
          </a:p>
        </p:txBody>
      </p:sp>
    </p:spTree>
    <p:extLst>
      <p:ext uri="{BB962C8B-B14F-4D97-AF65-F5344CB8AC3E}">
        <p14:creationId xmlns:p14="http://schemas.microsoft.com/office/powerpoint/2010/main" xmlns="" val="242217325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p:txBody>
          <a:bodyPr/>
          <a:lstStyle/>
          <a:p>
            <a:r>
              <a:rPr lang="en-US" altLang="zh-CN" dirty="0"/>
              <a:t>7.7.1  </a:t>
            </a:r>
            <a:r>
              <a:rPr lang="zh-CN" altLang="zh-CN" dirty="0"/>
              <a:t>防火墙</a:t>
            </a:r>
            <a:endParaRPr lang="zh-CN" altLang="en-US" sz="4000" dirty="0"/>
          </a:p>
        </p:txBody>
      </p:sp>
      <p:sp>
        <p:nvSpPr>
          <p:cNvPr id="62566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00000"/>
              </a:lnSpc>
            </a:pPr>
            <a:r>
              <a:rPr lang="zh-CN" altLang="en-US" dirty="0">
                <a:solidFill>
                  <a:srgbClr val="FF0000"/>
                </a:solidFill>
              </a:rPr>
              <a:t>防火墙</a:t>
            </a:r>
            <a:r>
              <a:rPr lang="zh-CN" altLang="en-US" dirty="0"/>
              <a:t>是由软件、硬件构成的系统，是一种特殊编程的路由器，用来在两个网络之间</a:t>
            </a:r>
            <a:r>
              <a:rPr lang="zh-CN" altLang="en-US" dirty="0" smtClean="0"/>
              <a:t>实施</a:t>
            </a:r>
            <a:r>
              <a:rPr lang="zh-CN" altLang="en-US" dirty="0">
                <a:solidFill>
                  <a:srgbClr val="FF0000"/>
                </a:solidFill>
              </a:rPr>
              <a:t>访问</a:t>
            </a:r>
            <a:r>
              <a:rPr lang="zh-CN" altLang="en-US" dirty="0" smtClean="0">
                <a:solidFill>
                  <a:srgbClr val="FF0000"/>
                </a:solidFill>
              </a:rPr>
              <a:t>控制</a:t>
            </a:r>
            <a:r>
              <a:rPr lang="zh-CN" altLang="en-US" dirty="0">
                <a:solidFill>
                  <a:srgbClr val="FF0000"/>
                </a:solidFill>
              </a:rPr>
              <a:t>策略</a:t>
            </a:r>
            <a:r>
              <a:rPr lang="zh-CN" altLang="en-US" dirty="0" smtClean="0">
                <a:solidFill>
                  <a:srgbClr val="FF0000"/>
                </a:solidFill>
              </a:rPr>
              <a:t>。</a:t>
            </a:r>
            <a:endParaRPr lang="en-US" altLang="zh-CN" dirty="0" smtClean="0">
              <a:solidFill>
                <a:srgbClr val="FF0000"/>
              </a:solidFill>
            </a:endParaRPr>
          </a:p>
          <a:p>
            <a:pPr>
              <a:lnSpc>
                <a:spcPct val="100000"/>
              </a:lnSpc>
            </a:pPr>
            <a:r>
              <a:rPr lang="zh-CN" altLang="en-US" dirty="0" smtClean="0"/>
              <a:t>访问控制</a:t>
            </a:r>
            <a:r>
              <a:rPr lang="zh-CN" altLang="en-US" dirty="0"/>
              <a:t>策略是由使用防火墙的单位自行制订的，为的是可以最适合本单位的需要。</a:t>
            </a:r>
          </a:p>
          <a:p>
            <a:pPr>
              <a:lnSpc>
                <a:spcPct val="100000"/>
              </a:lnSpc>
            </a:pPr>
            <a:r>
              <a:rPr lang="zh-CN" altLang="en-US" dirty="0"/>
              <a:t>防火墙内的网络称为“</a:t>
            </a:r>
            <a:r>
              <a:rPr lang="zh-CN" altLang="en-US" dirty="0">
                <a:solidFill>
                  <a:srgbClr val="FF0000"/>
                </a:solidFill>
              </a:rPr>
              <a:t>可信的网络</a:t>
            </a:r>
            <a:r>
              <a:rPr lang="zh-CN" altLang="en-US" dirty="0"/>
              <a:t>”</a:t>
            </a:r>
            <a:r>
              <a:rPr lang="en-US" altLang="zh-CN" dirty="0"/>
              <a:t>(trusted network)</a:t>
            </a:r>
            <a:r>
              <a:rPr lang="zh-CN" altLang="en-US" dirty="0"/>
              <a:t>，而将外部的因特网称为“</a:t>
            </a:r>
            <a:r>
              <a:rPr lang="zh-CN" altLang="en-US" dirty="0">
                <a:solidFill>
                  <a:srgbClr val="FF0000"/>
                </a:solidFill>
              </a:rPr>
              <a:t>不可信的网络</a:t>
            </a:r>
            <a:r>
              <a:rPr lang="zh-CN" altLang="en-US" dirty="0"/>
              <a:t>”</a:t>
            </a:r>
            <a:r>
              <a:rPr lang="en-US" altLang="zh-CN" dirty="0"/>
              <a:t>(untrusted network)</a:t>
            </a:r>
            <a:r>
              <a:rPr lang="zh-CN" altLang="en-US" dirty="0"/>
              <a:t>。</a:t>
            </a:r>
          </a:p>
          <a:p>
            <a:pPr>
              <a:lnSpc>
                <a:spcPct val="100000"/>
              </a:lnSpc>
            </a:pPr>
            <a:r>
              <a:rPr lang="zh-CN" altLang="en-US" dirty="0">
                <a:solidFill>
                  <a:srgbClr val="0000FF"/>
                </a:solidFill>
              </a:rPr>
              <a:t>防火墙可用来解决内联网和外联网的安全问题</a:t>
            </a:r>
            <a:r>
              <a:rPr lang="zh-CN" altLang="en-US" dirty="0" smtClean="0">
                <a:solidFill>
                  <a:srgbClr val="0000FF"/>
                </a:solidFill>
              </a:rPr>
              <a:t>。</a:t>
            </a:r>
            <a:endParaRPr lang="zh-CN" altLang="en-US" dirty="0"/>
          </a:p>
        </p:txBody>
      </p:sp>
    </p:spTree>
    <p:extLst>
      <p:ext uri="{BB962C8B-B14F-4D97-AF65-F5344CB8AC3E}">
        <p14:creationId xmlns:p14="http://schemas.microsoft.com/office/powerpoint/2010/main" xmlns="" val="1005623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566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5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lstStyle/>
          <a:p>
            <a:pPr algn="ctr"/>
            <a:r>
              <a:rPr lang="zh-CN" altLang="en-US"/>
              <a:t>防火墙在互连网络中的位置 </a:t>
            </a:r>
          </a:p>
        </p:txBody>
      </p:sp>
      <p:sp>
        <p:nvSpPr>
          <p:cNvPr id="626722" name="AutoShape 34"/>
          <p:cNvSpPr>
            <a:spLocks noChangeArrowheads="1"/>
          </p:cNvSpPr>
          <p:nvPr/>
        </p:nvSpPr>
        <p:spPr bwMode="auto">
          <a:xfrm>
            <a:off x="3047554" y="2248072"/>
            <a:ext cx="4292600" cy="2209800"/>
          </a:xfrm>
          <a:prstGeom prst="cube">
            <a:avLst>
              <a:gd name="adj" fmla="val 11935"/>
            </a:avLst>
          </a:prstGeom>
          <a:solidFill>
            <a:srgbClr val="FFCC00"/>
          </a:solidFill>
          <a:ln w="19050">
            <a:solidFill>
              <a:schemeClr val="tx1"/>
            </a:solidFill>
            <a:miter lim="800000"/>
            <a:headEnd/>
            <a:tailEnd/>
          </a:ln>
          <a:effectLst/>
        </p:spPr>
        <p:txBody>
          <a:bodyPr wrap="none" anchor="ctr"/>
          <a:lstStyle/>
          <a:p>
            <a:endParaRPr lang="zh-CN" altLang="en-US" sz="2000" b="1">
              <a:solidFill>
                <a:srgbClr val="003399"/>
              </a:solidFill>
              <a:latin typeface="+mn-lt"/>
              <a:ea typeface="黑体" pitchFamily="2" charset="-122"/>
            </a:endParaRPr>
          </a:p>
        </p:txBody>
      </p:sp>
      <p:sp>
        <p:nvSpPr>
          <p:cNvPr id="626723" name="Line 35"/>
          <p:cNvSpPr>
            <a:spLocks noChangeShapeType="1"/>
          </p:cNvSpPr>
          <p:nvPr/>
        </p:nvSpPr>
        <p:spPr bwMode="auto">
          <a:xfrm>
            <a:off x="6514654" y="3543472"/>
            <a:ext cx="1320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pic>
        <p:nvPicPr>
          <p:cNvPr id="626724" name="Picture 36"/>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05254" y="3010072"/>
            <a:ext cx="189865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26725" name="Line 37"/>
          <p:cNvSpPr>
            <a:spLocks noChangeShapeType="1"/>
          </p:cNvSpPr>
          <p:nvPr/>
        </p:nvSpPr>
        <p:spPr bwMode="auto">
          <a:xfrm>
            <a:off x="3460304" y="4076872"/>
            <a:ext cx="140335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sp>
        <p:nvSpPr>
          <p:cNvPr id="626726" name="Line 38"/>
          <p:cNvSpPr>
            <a:spLocks noChangeShapeType="1"/>
          </p:cNvSpPr>
          <p:nvPr/>
        </p:nvSpPr>
        <p:spPr bwMode="auto">
          <a:xfrm rot="-5400000">
            <a:off x="3555554" y="3924472"/>
            <a:ext cx="304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sp>
        <p:nvSpPr>
          <p:cNvPr id="626727" name="Line 39"/>
          <p:cNvSpPr>
            <a:spLocks noChangeShapeType="1"/>
          </p:cNvSpPr>
          <p:nvPr/>
        </p:nvSpPr>
        <p:spPr bwMode="auto">
          <a:xfrm rot="-5400000">
            <a:off x="4546154" y="3924472"/>
            <a:ext cx="304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grpSp>
        <p:nvGrpSpPr>
          <p:cNvPr id="626728" name="Group 40"/>
          <p:cNvGrpSpPr>
            <a:grpSpLocks/>
          </p:cNvGrpSpPr>
          <p:nvPr/>
        </p:nvGrpSpPr>
        <p:grpSpPr bwMode="auto">
          <a:xfrm>
            <a:off x="5028754" y="3619672"/>
            <a:ext cx="1403350" cy="457200"/>
            <a:chOff x="1440" y="1872"/>
            <a:chExt cx="816" cy="192"/>
          </a:xfrm>
        </p:grpSpPr>
        <p:sp>
          <p:nvSpPr>
            <p:cNvPr id="626729" name="Line 41"/>
            <p:cNvSpPr>
              <a:spLocks noChangeShapeType="1"/>
            </p:cNvSpPr>
            <p:nvPr/>
          </p:nvSpPr>
          <p:spPr bwMode="auto">
            <a:xfrm>
              <a:off x="1440" y="2064"/>
              <a:ext cx="816"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sp>
          <p:nvSpPr>
            <p:cNvPr id="626730" name="Line 42"/>
            <p:cNvSpPr>
              <a:spLocks noChangeShapeType="1"/>
            </p:cNvSpPr>
            <p:nvPr/>
          </p:nvSpPr>
          <p:spPr bwMode="auto">
            <a:xfrm rot="-5400000">
              <a:off x="1440" y="1968"/>
              <a:ext cx="192"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sp>
          <p:nvSpPr>
            <p:cNvPr id="626731" name="Line 43"/>
            <p:cNvSpPr>
              <a:spLocks noChangeShapeType="1"/>
            </p:cNvSpPr>
            <p:nvPr/>
          </p:nvSpPr>
          <p:spPr bwMode="auto">
            <a:xfrm rot="-5400000">
              <a:off x="2064" y="1968"/>
              <a:ext cx="192"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grpSp>
      <p:sp>
        <p:nvSpPr>
          <p:cNvPr id="626732" name="Line 44"/>
          <p:cNvSpPr>
            <a:spLocks noChangeShapeType="1"/>
          </p:cNvSpPr>
          <p:nvPr/>
        </p:nvSpPr>
        <p:spPr bwMode="auto">
          <a:xfrm>
            <a:off x="2717354" y="3619672"/>
            <a:ext cx="6604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sp>
        <p:nvSpPr>
          <p:cNvPr id="626733" name="Text Box 45"/>
          <p:cNvSpPr txBox="1">
            <a:spLocks noChangeArrowheads="1"/>
          </p:cNvSpPr>
          <p:nvPr/>
        </p:nvSpPr>
        <p:spPr bwMode="auto">
          <a:xfrm>
            <a:off x="8000554" y="3356992"/>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3399"/>
                </a:solidFill>
                <a:latin typeface="+mn-lt"/>
                <a:ea typeface="黑体" pitchFamily="2" charset="-122"/>
              </a:rPr>
              <a:t>内联网</a:t>
            </a:r>
          </a:p>
        </p:txBody>
      </p:sp>
      <p:sp>
        <p:nvSpPr>
          <p:cNvPr id="626734" name="Oval 46"/>
          <p:cNvSpPr>
            <a:spLocks noChangeArrowheads="1"/>
          </p:cNvSpPr>
          <p:nvPr/>
        </p:nvSpPr>
        <p:spPr bwMode="auto">
          <a:xfrm>
            <a:off x="7422704" y="2476672"/>
            <a:ext cx="2063750" cy="1905000"/>
          </a:xfrm>
          <a:prstGeom prst="ellipse">
            <a:avLst/>
          </a:prstGeom>
          <a:noFill/>
          <a:ln w="38100">
            <a:solidFill>
              <a:srgbClr val="FF0000"/>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sp>
        <p:nvSpPr>
          <p:cNvPr id="626735" name="Text Box 47"/>
          <p:cNvSpPr txBox="1">
            <a:spLocks noChangeArrowheads="1"/>
          </p:cNvSpPr>
          <p:nvPr/>
        </p:nvSpPr>
        <p:spPr bwMode="auto">
          <a:xfrm>
            <a:off x="7789020" y="2692572"/>
            <a:ext cx="134684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b="1" dirty="0">
                <a:solidFill>
                  <a:srgbClr val="0000FF"/>
                </a:solidFill>
                <a:latin typeface="+mn-lt"/>
                <a:ea typeface="黑体" pitchFamily="2" charset="-122"/>
              </a:rPr>
              <a:t>可信的网络</a:t>
            </a:r>
          </a:p>
        </p:txBody>
      </p:sp>
      <p:sp>
        <p:nvSpPr>
          <p:cNvPr id="626736" name="Text Box 48"/>
          <p:cNvSpPr txBox="1">
            <a:spLocks noChangeArrowheads="1"/>
          </p:cNvSpPr>
          <p:nvPr/>
        </p:nvSpPr>
        <p:spPr bwMode="auto">
          <a:xfrm>
            <a:off x="939089" y="2489372"/>
            <a:ext cx="157927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b="1" dirty="0">
                <a:solidFill>
                  <a:srgbClr val="0000FF"/>
                </a:solidFill>
                <a:latin typeface="+mn-lt"/>
                <a:ea typeface="黑体" pitchFamily="2" charset="-122"/>
              </a:rPr>
              <a:t>不可信的网络</a:t>
            </a:r>
          </a:p>
        </p:txBody>
      </p:sp>
      <p:sp>
        <p:nvSpPr>
          <p:cNvPr id="626737" name="Text Box 49"/>
          <p:cNvSpPr txBox="1">
            <a:spLocks noChangeArrowheads="1"/>
          </p:cNvSpPr>
          <p:nvPr/>
        </p:nvSpPr>
        <p:spPr bwMode="auto">
          <a:xfrm>
            <a:off x="3229852" y="2629073"/>
            <a:ext cx="111440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b="1">
                <a:solidFill>
                  <a:srgbClr val="003399"/>
                </a:solidFill>
                <a:latin typeface="+mn-lt"/>
                <a:ea typeface="黑体" pitchFamily="2" charset="-122"/>
              </a:rPr>
              <a:t>分组过滤</a:t>
            </a:r>
          </a:p>
          <a:p>
            <a:r>
              <a:rPr kumimoji="1" lang="zh-CN" altLang="en-US" b="1">
                <a:solidFill>
                  <a:srgbClr val="003399"/>
                </a:solidFill>
                <a:latin typeface="+mn-lt"/>
                <a:ea typeface="黑体" pitchFamily="2" charset="-122"/>
              </a:rPr>
              <a:t>路由器</a:t>
            </a:r>
          </a:p>
        </p:txBody>
      </p:sp>
      <p:sp>
        <p:nvSpPr>
          <p:cNvPr id="626738" name="Text Box 50"/>
          <p:cNvSpPr txBox="1">
            <a:spLocks noChangeArrowheads="1"/>
          </p:cNvSpPr>
          <p:nvPr/>
        </p:nvSpPr>
        <p:spPr bwMode="auto">
          <a:xfrm>
            <a:off x="5764825" y="2629073"/>
            <a:ext cx="111440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b="1">
                <a:solidFill>
                  <a:srgbClr val="003399"/>
                </a:solidFill>
                <a:latin typeface="+mn-lt"/>
                <a:ea typeface="黑体" pitchFamily="2" charset="-122"/>
              </a:rPr>
              <a:t>分组过滤</a:t>
            </a:r>
          </a:p>
          <a:p>
            <a:r>
              <a:rPr kumimoji="1" lang="zh-CN" altLang="en-US" b="1">
                <a:solidFill>
                  <a:srgbClr val="003399"/>
                </a:solidFill>
                <a:latin typeface="+mn-lt"/>
                <a:ea typeface="黑体" pitchFamily="2" charset="-122"/>
              </a:rPr>
              <a:t>路由器</a:t>
            </a:r>
          </a:p>
        </p:txBody>
      </p:sp>
      <p:sp>
        <p:nvSpPr>
          <p:cNvPr id="626739" name="Text Box 51"/>
          <p:cNvSpPr txBox="1">
            <a:spLocks noChangeArrowheads="1"/>
          </p:cNvSpPr>
          <p:nvPr/>
        </p:nvSpPr>
        <p:spPr bwMode="auto">
          <a:xfrm>
            <a:off x="4450904" y="2781472"/>
            <a:ext cx="111440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b="1">
                <a:solidFill>
                  <a:srgbClr val="003399"/>
                </a:solidFill>
                <a:latin typeface="+mn-lt"/>
                <a:ea typeface="黑体" pitchFamily="2" charset="-122"/>
              </a:rPr>
              <a:t>应用网关</a:t>
            </a:r>
          </a:p>
        </p:txBody>
      </p:sp>
      <p:sp>
        <p:nvSpPr>
          <p:cNvPr id="626740" name="Text Box 52"/>
          <p:cNvSpPr txBox="1">
            <a:spLocks noChangeArrowheads="1"/>
          </p:cNvSpPr>
          <p:nvPr/>
        </p:nvSpPr>
        <p:spPr bwMode="auto">
          <a:xfrm>
            <a:off x="3368824" y="4076872"/>
            <a:ext cx="111440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b="1" dirty="0">
                <a:solidFill>
                  <a:srgbClr val="003399"/>
                </a:solidFill>
                <a:latin typeface="+mn-lt"/>
                <a:ea typeface="黑体" pitchFamily="2" charset="-122"/>
              </a:rPr>
              <a:t>外局域网</a:t>
            </a:r>
          </a:p>
        </p:txBody>
      </p:sp>
      <p:sp>
        <p:nvSpPr>
          <p:cNvPr id="626741" name="Text Box 53"/>
          <p:cNvSpPr txBox="1">
            <a:spLocks noChangeArrowheads="1"/>
          </p:cNvSpPr>
          <p:nvPr/>
        </p:nvSpPr>
        <p:spPr bwMode="auto">
          <a:xfrm>
            <a:off x="5186975" y="4076872"/>
            <a:ext cx="111440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b="1">
                <a:solidFill>
                  <a:srgbClr val="003399"/>
                </a:solidFill>
                <a:latin typeface="+mn-lt"/>
                <a:ea typeface="黑体" pitchFamily="2" charset="-122"/>
              </a:rPr>
              <a:t>内局域网</a:t>
            </a:r>
          </a:p>
        </p:txBody>
      </p:sp>
      <p:sp>
        <p:nvSpPr>
          <p:cNvPr id="626742" name="Text Box 54"/>
          <p:cNvSpPr txBox="1">
            <a:spLocks noChangeArrowheads="1"/>
          </p:cNvSpPr>
          <p:nvPr/>
        </p:nvSpPr>
        <p:spPr bwMode="auto">
          <a:xfrm>
            <a:off x="4736976" y="1867072"/>
            <a:ext cx="11128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400" b="1" dirty="0">
                <a:solidFill>
                  <a:srgbClr val="C00000"/>
                </a:solidFill>
                <a:latin typeface="+mn-lt"/>
                <a:ea typeface="黑体" pitchFamily="2" charset="-122"/>
              </a:rPr>
              <a:t>防火墙</a:t>
            </a:r>
          </a:p>
        </p:txBody>
      </p:sp>
      <p:pic>
        <p:nvPicPr>
          <p:cNvPr id="626743" name="Picture 55"/>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336479" y="3429172"/>
            <a:ext cx="74295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626744" name="Picture 56"/>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95529" y="3378372"/>
            <a:ext cx="74295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nvGrpSpPr>
          <p:cNvPr id="626745" name="Group 57"/>
          <p:cNvGrpSpPr>
            <a:grpSpLocks/>
          </p:cNvGrpSpPr>
          <p:nvPr/>
        </p:nvGrpSpPr>
        <p:grpSpPr bwMode="auto">
          <a:xfrm>
            <a:off x="4616004" y="3162472"/>
            <a:ext cx="660400" cy="609600"/>
            <a:chOff x="2256" y="1488"/>
            <a:chExt cx="384" cy="384"/>
          </a:xfrm>
        </p:grpSpPr>
        <p:sp>
          <p:nvSpPr>
            <p:cNvPr id="626746" name="AutoShape 58"/>
            <p:cNvSpPr>
              <a:spLocks noChangeArrowheads="1"/>
            </p:cNvSpPr>
            <p:nvPr/>
          </p:nvSpPr>
          <p:spPr bwMode="auto">
            <a:xfrm>
              <a:off x="2256" y="1488"/>
              <a:ext cx="384" cy="384"/>
            </a:xfrm>
            <a:prstGeom prst="cube">
              <a:avLst>
                <a:gd name="adj" fmla="val 12963"/>
              </a:avLst>
            </a:prstGeom>
            <a:solidFill>
              <a:srgbClr val="FFFF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sp>
          <p:nvSpPr>
            <p:cNvPr id="626747" name="Text Box 59"/>
            <p:cNvSpPr txBox="1">
              <a:spLocks noChangeArrowheads="1"/>
            </p:cNvSpPr>
            <p:nvPr/>
          </p:nvSpPr>
          <p:spPr bwMode="auto">
            <a:xfrm>
              <a:off x="2315" y="1606"/>
              <a:ext cx="212" cy="233"/>
            </a:xfrm>
            <a:prstGeom prst="rect">
              <a:avLst/>
            </a:prstGeom>
            <a:solidFill>
              <a:srgbClr val="FF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b="1">
                  <a:solidFill>
                    <a:srgbClr val="003399"/>
                  </a:solidFill>
                  <a:latin typeface="+mn-lt"/>
                  <a:ea typeface="黑体" pitchFamily="2" charset="-122"/>
                </a:rPr>
                <a:t>G</a:t>
              </a:r>
            </a:p>
          </p:txBody>
        </p:sp>
      </p:grpSp>
      <p:graphicFrame>
        <p:nvGraphicFramePr>
          <p:cNvPr id="626748" name="Object 60"/>
          <p:cNvGraphicFramePr>
            <a:graphicFrameLocks noChangeAspect="1"/>
          </p:cNvGraphicFramePr>
          <p:nvPr>
            <p:extLst>
              <p:ext uri="{D42A27DB-BD31-4B8C-83A1-F6EECF244321}">
                <p14:modId xmlns:p14="http://schemas.microsoft.com/office/powerpoint/2010/main" xmlns="" val="3173610535"/>
              </p:ext>
            </p:extLst>
          </p:nvPr>
        </p:nvGraphicFramePr>
        <p:xfrm>
          <a:off x="488504" y="2857672"/>
          <a:ext cx="2393950" cy="1371600"/>
        </p:xfrm>
        <a:graphic>
          <a:graphicData uri="http://schemas.openxmlformats.org/presentationml/2006/ole">
            <p:oleObj spid="_x0000_s23558" name="VISIO" r:id="rId6" imgW="1687068" imgH="964692" progId="">
              <p:embed/>
            </p:oleObj>
          </a:graphicData>
        </a:graphic>
      </p:graphicFrame>
      <p:sp>
        <p:nvSpPr>
          <p:cNvPr id="626749" name="Text Box 61"/>
          <p:cNvSpPr txBox="1">
            <a:spLocks noChangeArrowheads="1"/>
          </p:cNvSpPr>
          <p:nvPr/>
        </p:nvSpPr>
        <p:spPr bwMode="auto">
          <a:xfrm>
            <a:off x="1208584" y="3343447"/>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000" b="1" dirty="0" smtClean="0">
                <a:solidFill>
                  <a:srgbClr val="003399"/>
                </a:solidFill>
                <a:latin typeface="+mn-lt"/>
                <a:ea typeface="黑体" pitchFamily="2" charset="-122"/>
              </a:rPr>
              <a:t>互联网</a:t>
            </a:r>
            <a:endParaRPr kumimoji="1" lang="zh-CN" altLang="en-US" sz="2000" b="1" dirty="0">
              <a:solidFill>
                <a:srgbClr val="003399"/>
              </a:solidFill>
              <a:latin typeface="+mn-lt"/>
              <a:ea typeface="黑体" pitchFamily="2" charset="-122"/>
            </a:endParaRPr>
          </a:p>
        </p:txBody>
      </p:sp>
      <p:sp>
        <p:nvSpPr>
          <p:cNvPr id="626750" name="Line 62"/>
          <p:cNvSpPr>
            <a:spLocks noChangeShapeType="1"/>
          </p:cNvSpPr>
          <p:nvPr/>
        </p:nvSpPr>
        <p:spPr bwMode="auto">
          <a:xfrm flipH="1">
            <a:off x="3083670" y="2060747"/>
            <a:ext cx="1403350"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solidFill>
                <a:srgbClr val="003399"/>
              </a:solidFill>
              <a:latin typeface="+mn-lt"/>
              <a:ea typeface="黑体" pitchFamily="2" charset="-122"/>
            </a:endParaRPr>
          </a:p>
        </p:txBody>
      </p:sp>
      <p:sp>
        <p:nvSpPr>
          <p:cNvPr id="626751" name="Text Box 63"/>
          <p:cNvSpPr txBox="1">
            <a:spLocks noChangeArrowheads="1"/>
          </p:cNvSpPr>
          <p:nvPr/>
        </p:nvSpPr>
        <p:spPr bwMode="auto">
          <a:xfrm>
            <a:off x="7324289" y="1868660"/>
            <a:ext cx="173316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3399"/>
                </a:solidFill>
                <a:latin typeface="+mn-lt"/>
                <a:ea typeface="黑体" pitchFamily="2" charset="-122"/>
              </a:rPr>
              <a:t>防火墙的里面</a:t>
            </a:r>
          </a:p>
        </p:txBody>
      </p:sp>
      <p:sp>
        <p:nvSpPr>
          <p:cNvPr id="626752" name="Text Box 64"/>
          <p:cNvSpPr txBox="1">
            <a:spLocks noChangeArrowheads="1"/>
          </p:cNvSpPr>
          <p:nvPr/>
        </p:nvSpPr>
        <p:spPr bwMode="auto">
          <a:xfrm>
            <a:off x="1280592" y="1844824"/>
            <a:ext cx="173316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3399"/>
                </a:solidFill>
                <a:latin typeface="+mn-lt"/>
                <a:ea typeface="黑体" pitchFamily="2" charset="-122"/>
              </a:rPr>
              <a:t>防火墙的外面</a:t>
            </a:r>
          </a:p>
        </p:txBody>
      </p:sp>
      <p:sp>
        <p:nvSpPr>
          <p:cNvPr id="626753" name="AutoShape 65"/>
          <p:cNvSpPr>
            <a:spLocks noChangeArrowheads="1"/>
          </p:cNvSpPr>
          <p:nvPr/>
        </p:nvSpPr>
        <p:spPr bwMode="auto">
          <a:xfrm>
            <a:off x="4487021" y="1773411"/>
            <a:ext cx="5149056" cy="2879725"/>
          </a:xfrm>
          <a:prstGeom prst="roundRect">
            <a:avLst>
              <a:gd name="adj" fmla="val 16667"/>
            </a:avLst>
          </a:prstGeom>
          <a:noFill/>
          <a:ln w="28575">
            <a:solidFill>
              <a:srgbClr val="0000FF"/>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solidFill>
                <a:srgbClr val="003399"/>
              </a:solidFill>
              <a:latin typeface="+mn-lt"/>
              <a:ea typeface="黑体" pitchFamily="2" charset="-122"/>
            </a:endParaRPr>
          </a:p>
        </p:txBody>
      </p:sp>
    </p:spTree>
    <p:extLst>
      <p:ext uri="{BB962C8B-B14F-4D97-AF65-F5344CB8AC3E}">
        <p14:creationId xmlns:p14="http://schemas.microsoft.com/office/powerpoint/2010/main" xmlns="" val="4924242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pPr algn="ctr"/>
            <a:r>
              <a:rPr lang="zh-CN" altLang="en-US"/>
              <a:t>防火墙的功能</a:t>
            </a:r>
          </a:p>
        </p:txBody>
      </p:sp>
      <p:sp>
        <p:nvSpPr>
          <p:cNvPr id="628739"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防火墙的功能有两个：</a:t>
            </a:r>
            <a:r>
              <a:rPr lang="zh-CN" altLang="en-US" dirty="0">
                <a:solidFill>
                  <a:srgbClr val="FF0000"/>
                </a:solidFill>
              </a:rPr>
              <a:t>阻止</a:t>
            </a:r>
            <a:r>
              <a:rPr lang="zh-CN" altLang="en-US" dirty="0"/>
              <a:t>和</a:t>
            </a:r>
            <a:r>
              <a:rPr lang="zh-CN" altLang="en-US" dirty="0">
                <a:solidFill>
                  <a:srgbClr val="FF0000"/>
                </a:solidFill>
              </a:rPr>
              <a:t>允许。</a:t>
            </a:r>
          </a:p>
          <a:p>
            <a:r>
              <a:rPr lang="zh-CN" altLang="en-US" dirty="0"/>
              <a:t>“</a:t>
            </a:r>
            <a:r>
              <a:rPr lang="zh-CN" altLang="en-US" dirty="0">
                <a:solidFill>
                  <a:srgbClr val="FF0000"/>
                </a:solidFill>
              </a:rPr>
              <a:t>阻止</a:t>
            </a:r>
            <a:r>
              <a:rPr lang="zh-CN" altLang="en-US" dirty="0"/>
              <a:t>”就是阻止某种类型的通信量通过防火墙（从外部网络到内部网络，或反过来）。</a:t>
            </a:r>
          </a:p>
          <a:p>
            <a:r>
              <a:rPr lang="zh-CN" altLang="en-US" dirty="0"/>
              <a:t>“</a:t>
            </a:r>
            <a:r>
              <a:rPr lang="zh-CN" altLang="en-US" dirty="0">
                <a:solidFill>
                  <a:srgbClr val="FF0000"/>
                </a:solidFill>
              </a:rPr>
              <a:t>允许</a:t>
            </a:r>
            <a:r>
              <a:rPr lang="zh-CN" altLang="en-US" dirty="0"/>
              <a:t>”的功能与“阻止”恰好相反。</a:t>
            </a:r>
          </a:p>
          <a:p>
            <a:endParaRPr lang="en-US" altLang="zh-CN" dirty="0" smtClean="0"/>
          </a:p>
          <a:p>
            <a:r>
              <a:rPr lang="zh-CN" altLang="en-US" dirty="0" smtClean="0">
                <a:solidFill>
                  <a:srgbClr val="0000FF"/>
                </a:solidFill>
              </a:rPr>
              <a:t>防火墙</a:t>
            </a:r>
            <a:r>
              <a:rPr lang="zh-CN" altLang="en-US" dirty="0">
                <a:solidFill>
                  <a:srgbClr val="0000FF"/>
                </a:solidFill>
              </a:rPr>
              <a:t>必须能够识别通信量的各种类型。不过在大多数情况下防火墙的主要功能是“阻止”</a:t>
            </a:r>
            <a:r>
              <a:rPr lang="zh-CN" altLang="en-US" dirty="0" smtClean="0">
                <a:solidFill>
                  <a:srgbClr val="0000FF"/>
                </a:solidFill>
              </a:rPr>
              <a:t>。</a:t>
            </a:r>
            <a:endParaRPr lang="zh-CN" altLang="en-US" dirty="0">
              <a:solidFill>
                <a:srgbClr val="0000FF"/>
              </a:solidFill>
            </a:endParaRPr>
          </a:p>
        </p:txBody>
      </p:sp>
    </p:spTree>
    <p:extLst>
      <p:ext uri="{BB962C8B-B14F-4D97-AF65-F5344CB8AC3E}">
        <p14:creationId xmlns:p14="http://schemas.microsoft.com/office/powerpoint/2010/main" xmlns="" val="2096312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87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87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8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防火墙技术一般分为两类 </a:t>
            </a:r>
          </a:p>
        </p:txBody>
      </p:sp>
      <p:sp>
        <p:nvSpPr>
          <p:cNvPr id="629763"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dirty="0">
                <a:solidFill>
                  <a:srgbClr val="FF0000"/>
                </a:solidFill>
              </a:rPr>
              <a:t>分组过滤路由器</a:t>
            </a:r>
            <a:endParaRPr lang="en-US" altLang="zh-CN" dirty="0">
              <a:solidFill>
                <a:srgbClr val="FF0000"/>
              </a:solidFill>
            </a:endParaRPr>
          </a:p>
          <a:p>
            <a:pPr lvl="1"/>
            <a:r>
              <a:rPr lang="zh-CN" altLang="zh-CN" dirty="0"/>
              <a:t>是一种具有分组过滤功能的路由器，它根据过滤规则对进出内部网络的分组执行转发或者丢弃（即过滤）。过滤规则基于分组的网络层或运输层首部的信息，例如：源</a:t>
            </a:r>
            <a:r>
              <a:rPr lang="en-US" altLang="zh-CN" dirty="0"/>
              <a:t>/</a:t>
            </a:r>
            <a:r>
              <a:rPr lang="zh-CN" altLang="zh-CN" dirty="0" smtClean="0"/>
              <a:t>目的</a:t>
            </a:r>
            <a:r>
              <a:rPr lang="en-US" altLang="zh-CN" dirty="0" smtClean="0"/>
              <a:t> IP </a:t>
            </a:r>
            <a:r>
              <a:rPr lang="zh-CN" altLang="zh-CN" dirty="0" smtClean="0"/>
              <a:t>地址</a:t>
            </a:r>
            <a:r>
              <a:rPr lang="zh-CN" altLang="zh-CN" dirty="0"/>
              <a:t>、源</a:t>
            </a:r>
            <a:r>
              <a:rPr lang="en-US" altLang="zh-CN" dirty="0"/>
              <a:t>/</a:t>
            </a:r>
            <a:r>
              <a:rPr lang="zh-CN" altLang="zh-CN" dirty="0"/>
              <a:t>目的端口、协议类型（</a:t>
            </a:r>
            <a:r>
              <a:rPr lang="en-US" altLang="zh-CN" dirty="0" smtClean="0"/>
              <a:t>TCP </a:t>
            </a:r>
            <a:r>
              <a:rPr lang="zh-CN" altLang="zh-CN" dirty="0" smtClean="0"/>
              <a:t>或</a:t>
            </a:r>
            <a:r>
              <a:rPr lang="en-US" altLang="zh-CN" dirty="0" smtClean="0"/>
              <a:t> UDP</a:t>
            </a:r>
            <a:r>
              <a:rPr lang="zh-CN" altLang="zh-CN" dirty="0"/>
              <a:t>）等。</a:t>
            </a:r>
            <a:endParaRPr lang="en-US" altLang="zh-CN" dirty="0"/>
          </a:p>
          <a:p>
            <a:pPr lvl="1"/>
            <a:r>
              <a:rPr lang="zh-CN" altLang="zh-CN" dirty="0"/>
              <a:t>分组过滤可以是无状态的，即独立地处理每一个分组。也可以是有状态的，即要跟踪每个连接或会话的通信状态，并根据这些状态信息来决定是否转发分组。</a:t>
            </a:r>
            <a:endParaRPr lang="en-US" altLang="zh-CN" dirty="0"/>
          </a:p>
        </p:txBody>
      </p:sp>
    </p:spTree>
    <p:extLst>
      <p:ext uri="{BB962C8B-B14F-4D97-AF65-F5344CB8AC3E}">
        <p14:creationId xmlns:p14="http://schemas.microsoft.com/office/powerpoint/2010/main" xmlns="" val="40487965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pPr algn="ctr"/>
            <a:r>
              <a:rPr lang="zh-CN" altLang="en-US"/>
              <a:t>防火墙技术一般分为两类 </a:t>
            </a:r>
          </a:p>
        </p:txBody>
      </p:sp>
      <p:sp>
        <p:nvSpPr>
          <p:cNvPr id="629763"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sz="2800" dirty="0" smtClean="0">
                <a:solidFill>
                  <a:srgbClr val="FF0000"/>
                </a:solidFill>
              </a:rPr>
              <a:t>应用</a:t>
            </a:r>
            <a:r>
              <a:rPr lang="zh-CN" altLang="zh-CN" sz="2800" dirty="0">
                <a:solidFill>
                  <a:srgbClr val="FF0000"/>
                </a:solidFill>
              </a:rPr>
              <a:t>网关也称为代理服务器</a:t>
            </a:r>
            <a:r>
              <a:rPr lang="en-US" altLang="zh-CN" sz="2800" dirty="0"/>
              <a:t>(proxy server</a:t>
            </a:r>
            <a:r>
              <a:rPr lang="en-US" altLang="zh-CN" sz="2800" dirty="0" smtClean="0"/>
              <a:t>)</a:t>
            </a:r>
          </a:p>
          <a:p>
            <a:pPr lvl="1"/>
            <a:r>
              <a:rPr lang="zh-CN" altLang="zh-CN" sz="2400" dirty="0" smtClean="0"/>
              <a:t>它</a:t>
            </a:r>
            <a:r>
              <a:rPr lang="zh-CN" altLang="zh-CN" sz="2400" dirty="0"/>
              <a:t>在应用层通信中扮演</a:t>
            </a:r>
            <a:r>
              <a:rPr lang="zh-CN" altLang="zh-CN" sz="2400" dirty="0">
                <a:solidFill>
                  <a:srgbClr val="0000FF"/>
                </a:solidFill>
              </a:rPr>
              <a:t>报文中继</a:t>
            </a:r>
            <a:r>
              <a:rPr lang="zh-CN" altLang="zh-CN" sz="2400" dirty="0"/>
              <a:t>的角色</a:t>
            </a:r>
            <a:r>
              <a:rPr lang="zh-CN" altLang="zh-CN" sz="2400" dirty="0" smtClean="0"/>
              <a:t>。</a:t>
            </a:r>
            <a:endParaRPr lang="en-US" altLang="zh-CN" sz="2400" dirty="0" smtClean="0"/>
          </a:p>
          <a:p>
            <a:pPr lvl="1"/>
            <a:r>
              <a:rPr lang="zh-CN" altLang="zh-CN" sz="2400" dirty="0" smtClean="0"/>
              <a:t>一</a:t>
            </a:r>
            <a:r>
              <a:rPr lang="zh-CN" altLang="zh-CN" sz="2400" dirty="0"/>
              <a:t>种网络应用需要一个应用网关，</a:t>
            </a:r>
            <a:r>
              <a:rPr lang="zh-CN" altLang="zh-CN" sz="2400" dirty="0" smtClean="0"/>
              <a:t>例如 万维网</a:t>
            </a:r>
            <a:r>
              <a:rPr lang="zh-CN" altLang="zh-CN" sz="2400" dirty="0"/>
              <a:t>缓存就是一种万维网应用的代理服务器</a:t>
            </a:r>
            <a:r>
              <a:rPr lang="zh-CN" altLang="zh-CN" sz="2400" dirty="0" smtClean="0"/>
              <a:t>。</a:t>
            </a:r>
            <a:endParaRPr lang="en-US" altLang="zh-CN" sz="2400" dirty="0" smtClean="0"/>
          </a:p>
          <a:p>
            <a:pPr lvl="1"/>
            <a:r>
              <a:rPr lang="zh-CN" altLang="zh-CN" sz="2400" dirty="0" smtClean="0"/>
              <a:t>在</a:t>
            </a:r>
            <a:r>
              <a:rPr lang="zh-CN" altLang="zh-CN" sz="2400" dirty="0"/>
              <a:t>应用网关中，可以实现基于应用层数据的过滤和高层用户鉴别。</a:t>
            </a:r>
          </a:p>
          <a:p>
            <a:pPr lvl="1"/>
            <a:r>
              <a:rPr lang="zh-CN" altLang="zh-CN" sz="2400" dirty="0">
                <a:solidFill>
                  <a:srgbClr val="0000FF"/>
                </a:solidFill>
              </a:rPr>
              <a:t>所有进出网络的应用程序报文都必须通过应用网关</a:t>
            </a:r>
            <a:r>
              <a:rPr lang="zh-CN" altLang="zh-CN" sz="2400" dirty="0" smtClean="0">
                <a:solidFill>
                  <a:srgbClr val="0000FF"/>
                </a:solidFill>
              </a:rPr>
              <a:t>。</a:t>
            </a:r>
            <a:endParaRPr lang="en-US" altLang="zh-CN" sz="2400" dirty="0" smtClean="0">
              <a:solidFill>
                <a:srgbClr val="0000FF"/>
              </a:solidFill>
            </a:endParaRPr>
          </a:p>
          <a:p>
            <a:pPr lvl="1"/>
            <a:r>
              <a:rPr lang="zh-CN" altLang="zh-CN" sz="2400" dirty="0"/>
              <a:t>应用网关也有一些</a:t>
            </a:r>
            <a:r>
              <a:rPr lang="zh-CN" altLang="zh-CN" sz="2400" dirty="0" smtClean="0"/>
              <a:t>缺点</a:t>
            </a:r>
            <a:r>
              <a:rPr lang="zh-CN" altLang="en-US" sz="2400" dirty="0" smtClean="0"/>
              <a:t>：</a:t>
            </a:r>
            <a:endParaRPr lang="en-US" altLang="zh-CN" sz="2400" dirty="0" smtClean="0"/>
          </a:p>
          <a:p>
            <a:pPr lvl="2"/>
            <a:r>
              <a:rPr lang="zh-CN" altLang="zh-CN" sz="2000" dirty="0" smtClean="0"/>
              <a:t>首先</a:t>
            </a:r>
            <a:r>
              <a:rPr lang="zh-CN" altLang="zh-CN" sz="2000" dirty="0"/>
              <a:t>，每种应用都需要一个不同的应用</a:t>
            </a:r>
            <a:r>
              <a:rPr lang="zh-CN" altLang="zh-CN" sz="2000" dirty="0" smtClean="0"/>
              <a:t>网关。</a:t>
            </a:r>
            <a:endParaRPr lang="en-US" altLang="zh-CN" sz="2000" dirty="0" smtClean="0"/>
          </a:p>
          <a:p>
            <a:pPr lvl="2"/>
            <a:r>
              <a:rPr lang="zh-CN" altLang="zh-CN" sz="2000" dirty="0" smtClean="0"/>
              <a:t>其次</a:t>
            </a:r>
            <a:r>
              <a:rPr lang="zh-CN" altLang="zh-CN" sz="2000" dirty="0"/>
              <a:t>，在应用层转发和处理报文，处理负担较重</a:t>
            </a:r>
            <a:r>
              <a:rPr lang="zh-CN" altLang="zh-CN" sz="2000" dirty="0" smtClean="0"/>
              <a:t>。</a:t>
            </a:r>
            <a:endParaRPr lang="en-US" altLang="zh-CN" sz="2000" dirty="0" smtClean="0"/>
          </a:p>
          <a:p>
            <a:pPr lvl="2"/>
            <a:r>
              <a:rPr lang="zh-CN" altLang="zh-CN" sz="2000" dirty="0" smtClean="0"/>
              <a:t>另外</a:t>
            </a:r>
            <a:r>
              <a:rPr lang="zh-CN" altLang="zh-CN" sz="2000" dirty="0"/>
              <a:t>，对应用程序不透明，需要在应用程序客户端配置应用网关地址。</a:t>
            </a:r>
          </a:p>
          <a:p>
            <a:pPr lvl="1"/>
            <a:endParaRPr lang="en-US" altLang="zh-CN" sz="2400" dirty="0" smtClean="0">
              <a:solidFill>
                <a:srgbClr val="FF0000"/>
              </a:solidFill>
            </a:endParaRPr>
          </a:p>
        </p:txBody>
      </p:sp>
    </p:spTree>
    <p:extLst>
      <p:ext uri="{BB962C8B-B14F-4D97-AF65-F5344CB8AC3E}">
        <p14:creationId xmlns:p14="http://schemas.microsoft.com/office/powerpoint/2010/main" xmlns="" val="255449128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4814" y="1247775"/>
            <a:ext cx="9096375" cy="4362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974130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分布式拒绝</a:t>
            </a:r>
            <a:r>
              <a:rPr lang="zh-CN" altLang="zh-CN" dirty="0" smtClean="0"/>
              <a:t>服务</a:t>
            </a:r>
            <a:r>
              <a:rPr lang="en-US" altLang="zh-CN" dirty="0" smtClean="0"/>
              <a:t> </a:t>
            </a:r>
            <a:r>
              <a:rPr lang="en-US" altLang="zh-CN" dirty="0" err="1" smtClean="0"/>
              <a:t>DDoS</a:t>
            </a:r>
            <a:endParaRPr lang="zh-CN" altLang="en-US" dirty="0"/>
          </a:p>
        </p:txBody>
      </p:sp>
      <p:sp>
        <p:nvSpPr>
          <p:cNvPr id="3" name="内容占位符 2"/>
          <p:cNvSpPr>
            <a:spLocks noGrp="1"/>
          </p:cNvSpPr>
          <p:nvPr>
            <p:ph idx="1"/>
          </p:nvPr>
        </p:nvSpPr>
        <p:spPr/>
        <p:txBody>
          <a:bodyPr/>
          <a:lstStyle/>
          <a:p>
            <a:r>
              <a:rPr lang="zh-CN" altLang="zh-CN" dirty="0"/>
              <a:t>若从互联网上的成百上千的网站集中攻击一个网站，则称为</a:t>
            </a:r>
            <a:r>
              <a:rPr lang="zh-CN" altLang="zh-CN" dirty="0">
                <a:solidFill>
                  <a:srgbClr val="FF0000"/>
                </a:solidFill>
              </a:rPr>
              <a:t>分布式拒绝</a:t>
            </a:r>
            <a:r>
              <a:rPr lang="zh-CN" altLang="zh-CN" dirty="0" smtClean="0">
                <a:solidFill>
                  <a:srgbClr val="FF0000"/>
                </a:solidFill>
              </a:rPr>
              <a:t>服务</a:t>
            </a:r>
            <a:r>
              <a:rPr lang="en-US" altLang="zh-CN" dirty="0" smtClean="0">
                <a:solidFill>
                  <a:srgbClr val="FF0000"/>
                </a:solidFill>
              </a:rPr>
              <a:t> </a:t>
            </a:r>
            <a:r>
              <a:rPr lang="en-US" altLang="zh-CN" dirty="0" err="1" smtClean="0">
                <a:solidFill>
                  <a:srgbClr val="FF0000"/>
                </a:solidFill>
              </a:rPr>
              <a:t>DDoS</a:t>
            </a:r>
            <a:r>
              <a:rPr lang="en-US" altLang="zh-CN" dirty="0" smtClean="0">
                <a:solidFill>
                  <a:srgbClr val="FF0000"/>
                </a:solidFill>
              </a:rPr>
              <a:t> </a:t>
            </a:r>
            <a:r>
              <a:rPr lang="en-US" altLang="zh-CN" dirty="0"/>
              <a:t>(Distributed Denial of Service)</a:t>
            </a:r>
            <a:r>
              <a:rPr lang="zh-CN" altLang="zh-CN" dirty="0" smtClean="0"/>
              <a:t>。</a:t>
            </a:r>
            <a:endParaRPr lang="en-US" altLang="zh-CN" dirty="0" smtClean="0"/>
          </a:p>
          <a:p>
            <a:r>
              <a:rPr lang="zh-CN" altLang="zh-CN" dirty="0" smtClean="0"/>
              <a:t>有时</a:t>
            </a:r>
            <a:r>
              <a:rPr lang="zh-CN" altLang="zh-CN" dirty="0"/>
              <a:t>也把这种攻击称为</a:t>
            </a:r>
            <a:r>
              <a:rPr lang="zh-CN" altLang="zh-CN" dirty="0">
                <a:solidFill>
                  <a:srgbClr val="FF0000"/>
                </a:solidFill>
              </a:rPr>
              <a:t>网络带宽攻击</a:t>
            </a:r>
            <a:r>
              <a:rPr lang="zh-CN" altLang="zh-CN" dirty="0"/>
              <a:t>或</a:t>
            </a:r>
            <a:r>
              <a:rPr lang="zh-CN" altLang="zh-CN" dirty="0">
                <a:solidFill>
                  <a:srgbClr val="FF0000"/>
                </a:solidFill>
              </a:rPr>
              <a:t>连通性攻击。</a:t>
            </a:r>
            <a:endParaRPr lang="zh-CN" altLang="en-US" dirty="0">
              <a:solidFill>
                <a:srgbClr val="FF0000"/>
              </a:solidFill>
            </a:endParaRPr>
          </a:p>
        </p:txBody>
      </p:sp>
    </p:spTree>
    <p:extLst>
      <p:ext uri="{BB962C8B-B14F-4D97-AF65-F5344CB8AC3E}">
        <p14:creationId xmlns:p14="http://schemas.microsoft.com/office/powerpoint/2010/main" xmlns="" val="41476403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2443163"/>
            <a:ext cx="9144000" cy="1738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2751" y="4181476"/>
            <a:ext cx="9077325" cy="1304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408769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r>
              <a:rPr lang="en-US" altLang="zh-CN" sz="4000" dirty="0"/>
              <a:t>7.8  </a:t>
            </a:r>
            <a:r>
              <a:rPr lang="zh-CN" altLang="zh-CN" sz="4000" dirty="0"/>
              <a:t>一些未来的发展方向</a:t>
            </a:r>
            <a:endParaRPr lang="zh-CN" altLang="en-US" sz="4000" dirty="0"/>
          </a:p>
        </p:txBody>
      </p:sp>
      <p:sp>
        <p:nvSpPr>
          <p:cNvPr id="59494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sz="2400" dirty="0" smtClean="0"/>
              <a:t>网络</a:t>
            </a:r>
            <a:r>
              <a:rPr lang="zh-CN" altLang="zh-CN" sz="2400" dirty="0"/>
              <a:t>安全是一个很大的</a:t>
            </a:r>
            <a:r>
              <a:rPr lang="zh-CN" altLang="zh-CN" sz="2400" dirty="0" smtClean="0"/>
              <a:t>领域。</a:t>
            </a:r>
            <a:r>
              <a:rPr lang="zh-CN" altLang="zh-CN" sz="2400" dirty="0"/>
              <a:t>对于有志于这一领域的读者，可在下面几个方向作进一步的研究：</a:t>
            </a:r>
          </a:p>
          <a:p>
            <a:r>
              <a:rPr lang="en-US" altLang="zh-CN" sz="2400" dirty="0">
                <a:solidFill>
                  <a:srgbClr val="FF0000"/>
                </a:solidFill>
              </a:rPr>
              <a:t>1</a:t>
            </a:r>
            <a:r>
              <a:rPr lang="zh-CN" altLang="zh-CN" sz="2400" dirty="0">
                <a:solidFill>
                  <a:srgbClr val="FF0000"/>
                </a:solidFill>
              </a:rPr>
              <a:t>．椭圆曲线</a:t>
            </a:r>
            <a:r>
              <a:rPr lang="zh-CN" altLang="zh-CN" sz="2400" dirty="0" smtClean="0">
                <a:solidFill>
                  <a:srgbClr val="FF0000"/>
                </a:solidFill>
              </a:rPr>
              <a:t>密码</a:t>
            </a:r>
            <a:r>
              <a:rPr lang="en-US" altLang="zh-CN" sz="2400" dirty="0" smtClean="0">
                <a:solidFill>
                  <a:srgbClr val="FF0000"/>
                </a:solidFill>
              </a:rPr>
              <a:t> (Elliptic </a:t>
            </a:r>
            <a:r>
              <a:rPr lang="en-US" altLang="zh-CN" sz="2400" dirty="0">
                <a:solidFill>
                  <a:srgbClr val="FF0000"/>
                </a:solidFill>
              </a:rPr>
              <a:t>Curve Cryptography</a:t>
            </a:r>
            <a:r>
              <a:rPr lang="zh-CN" altLang="zh-CN" sz="2400" dirty="0">
                <a:solidFill>
                  <a:srgbClr val="FF0000"/>
                </a:solidFill>
              </a:rPr>
              <a:t>，简写</a:t>
            </a:r>
            <a:r>
              <a:rPr lang="zh-CN" altLang="zh-CN" sz="2400" dirty="0" smtClean="0">
                <a:solidFill>
                  <a:srgbClr val="FF0000"/>
                </a:solidFill>
              </a:rPr>
              <a:t>为</a:t>
            </a:r>
            <a:r>
              <a:rPr lang="en-US" altLang="zh-CN" sz="2400" dirty="0" smtClean="0">
                <a:solidFill>
                  <a:srgbClr val="FF0000"/>
                </a:solidFill>
              </a:rPr>
              <a:t> ECC) </a:t>
            </a:r>
            <a:r>
              <a:rPr lang="zh-CN" altLang="zh-CN" sz="2400" dirty="0" smtClean="0">
                <a:solidFill>
                  <a:srgbClr val="FF0000"/>
                </a:solidFill>
              </a:rPr>
              <a:t>与</a:t>
            </a:r>
            <a:r>
              <a:rPr lang="en-US" altLang="zh-CN" sz="2400" dirty="0" smtClean="0">
                <a:solidFill>
                  <a:srgbClr val="FF0000"/>
                </a:solidFill>
              </a:rPr>
              <a:t> AES </a:t>
            </a:r>
            <a:r>
              <a:rPr lang="en-US" altLang="zh-CN" sz="2400" dirty="0" smtClean="0"/>
              <a:t>—— </a:t>
            </a:r>
            <a:r>
              <a:rPr lang="zh-CN" altLang="zh-CN" sz="2400" dirty="0"/>
              <a:t>这一系统现在已广泛用于电子护照中，也是下一代金融系统使用的加密系统。</a:t>
            </a:r>
          </a:p>
          <a:p>
            <a:r>
              <a:rPr lang="en-US" altLang="zh-CN" sz="2400" dirty="0">
                <a:solidFill>
                  <a:srgbClr val="FF0000"/>
                </a:solidFill>
              </a:rPr>
              <a:t>2</a:t>
            </a:r>
            <a:r>
              <a:rPr lang="zh-CN" altLang="zh-CN" sz="2400" dirty="0">
                <a:solidFill>
                  <a:srgbClr val="FF0000"/>
                </a:solidFill>
              </a:rPr>
              <a:t>．移动</a:t>
            </a:r>
            <a:r>
              <a:rPr lang="zh-CN" altLang="zh-CN" sz="2400" dirty="0" smtClean="0">
                <a:solidFill>
                  <a:srgbClr val="FF0000"/>
                </a:solidFill>
              </a:rPr>
              <a:t>安全</a:t>
            </a:r>
            <a:r>
              <a:rPr lang="en-US" altLang="zh-CN" sz="2400" dirty="0" smtClean="0">
                <a:solidFill>
                  <a:srgbClr val="FF0000"/>
                </a:solidFill>
              </a:rPr>
              <a:t> (Mobile Security) </a:t>
            </a:r>
            <a:r>
              <a:rPr lang="en-US" altLang="zh-CN" sz="2400" dirty="0" smtClean="0"/>
              <a:t>—— </a:t>
            </a:r>
            <a:r>
              <a:rPr lang="zh-CN" altLang="zh-CN" sz="2400" dirty="0"/>
              <a:t>移动通信带来的广泛应用（如移动支付，</a:t>
            </a:r>
            <a:r>
              <a:rPr lang="en-US" altLang="zh-CN" sz="2400" dirty="0"/>
              <a:t>Mobile Payment</a:t>
            </a:r>
            <a:r>
              <a:rPr lang="zh-CN" altLang="zh-CN" sz="2400" dirty="0"/>
              <a:t>）向网络安全提出了更高的要求。</a:t>
            </a:r>
          </a:p>
          <a:p>
            <a:r>
              <a:rPr lang="en-US" altLang="zh-CN" sz="2400" dirty="0">
                <a:solidFill>
                  <a:srgbClr val="FF0000"/>
                </a:solidFill>
              </a:rPr>
              <a:t>3</a:t>
            </a:r>
            <a:r>
              <a:rPr lang="zh-CN" altLang="zh-CN" sz="2400" dirty="0">
                <a:solidFill>
                  <a:srgbClr val="FF0000"/>
                </a:solidFill>
              </a:rPr>
              <a:t>．量子</a:t>
            </a:r>
            <a:r>
              <a:rPr lang="zh-CN" altLang="zh-CN" sz="2400" dirty="0" smtClean="0">
                <a:solidFill>
                  <a:srgbClr val="FF0000"/>
                </a:solidFill>
              </a:rPr>
              <a:t>密码</a:t>
            </a:r>
            <a:r>
              <a:rPr lang="en-US" altLang="zh-CN" sz="2400" dirty="0" smtClean="0">
                <a:solidFill>
                  <a:srgbClr val="FF0000"/>
                </a:solidFill>
              </a:rPr>
              <a:t> (Quantum Cryptography) </a:t>
            </a:r>
            <a:r>
              <a:rPr lang="en-US" altLang="zh-CN" sz="2400" dirty="0" smtClean="0"/>
              <a:t>—— </a:t>
            </a:r>
            <a:r>
              <a:rPr lang="zh-CN" altLang="zh-CN" sz="2400" dirty="0"/>
              <a:t>量子计算机的到来将使得目前许多使用中的密码技术无效，后量子密码学（</a:t>
            </a:r>
            <a:r>
              <a:rPr lang="en-US" altLang="zh-CN" sz="2400" dirty="0"/>
              <a:t>Post-Quantum Cryptography</a:t>
            </a:r>
            <a:r>
              <a:rPr lang="zh-CN" altLang="zh-CN" sz="2400" dirty="0"/>
              <a:t>）的研究方兴未艾。</a:t>
            </a:r>
          </a:p>
        </p:txBody>
      </p:sp>
    </p:spTree>
    <p:extLst>
      <p:ext uri="{BB962C8B-B14F-4D97-AF65-F5344CB8AC3E}">
        <p14:creationId xmlns:p14="http://schemas.microsoft.com/office/powerpoint/2010/main" xmlns="" val="203118522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作业</a:t>
            </a:r>
          </a:p>
        </p:txBody>
      </p:sp>
      <p:sp>
        <p:nvSpPr>
          <p:cNvPr id="43011" name="内容占位符 2"/>
          <p:cNvSpPr>
            <a:spLocks noGrp="1"/>
          </p:cNvSpPr>
          <p:nvPr>
            <p:ph idx="1"/>
          </p:nvPr>
        </p:nvSpPr>
        <p:spPr>
          <a:xfrm>
            <a:off x="1065213" y="1989138"/>
            <a:ext cx="8280400" cy="4114800"/>
          </a:xfrm>
        </p:spPr>
        <p:txBody>
          <a:bodyPr/>
          <a:lstStyle/>
          <a:p>
            <a:r>
              <a:rPr lang="en-US" altLang="zh-CN" sz="4400" dirty="0"/>
              <a:t>7</a:t>
            </a:r>
            <a:r>
              <a:rPr lang="zh-CN" altLang="en-US" sz="4400" dirty="0"/>
              <a:t>，</a:t>
            </a:r>
            <a:r>
              <a:rPr lang="en-US" altLang="zh-CN" sz="4400" dirty="0"/>
              <a:t>9</a:t>
            </a:r>
            <a:r>
              <a:rPr lang="zh-CN" altLang="en-US" sz="4400" dirty="0"/>
              <a:t>，</a:t>
            </a:r>
            <a:r>
              <a:rPr lang="en-US" altLang="zh-CN" sz="4400" dirty="0"/>
              <a:t>10</a:t>
            </a:r>
            <a:r>
              <a:rPr lang="zh-CN" altLang="en-US" sz="4400" smtClean="0"/>
              <a:t>，</a:t>
            </a:r>
            <a:r>
              <a:rPr lang="en-US" altLang="zh-CN" sz="4400" smtClean="0"/>
              <a:t>17</a:t>
            </a:r>
            <a:endParaRPr lang="en-US" altLang="zh-CN" sz="4400"/>
          </a:p>
        </p:txBody>
      </p:sp>
    </p:spTree>
    <p:extLst>
      <p:ext uri="{BB962C8B-B14F-4D97-AF65-F5344CB8AC3E}">
        <p14:creationId xmlns:p14="http://schemas.microsoft.com/office/powerpoint/2010/main" xmlns="" val="3025968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计算机网络通信安全的目标</a:t>
            </a:r>
            <a:endParaRPr lang="zh-CN" altLang="en-US" dirty="0"/>
          </a:p>
        </p:txBody>
      </p:sp>
      <p:sp>
        <p:nvSpPr>
          <p:cNvPr id="3" name="内容占位符 2"/>
          <p:cNvSpPr>
            <a:spLocks noGrp="1"/>
          </p:cNvSpPr>
          <p:nvPr>
            <p:ph idx="1"/>
          </p:nvPr>
        </p:nvSpPr>
        <p:spPr/>
        <p:txBody>
          <a:bodyPr/>
          <a:lstStyle/>
          <a:p>
            <a:r>
              <a:rPr lang="zh-CN" altLang="zh-CN" sz="2800" dirty="0"/>
              <a:t>对于主动攻击，可以采取适当措施加以检测</a:t>
            </a:r>
            <a:r>
              <a:rPr lang="zh-CN" altLang="zh-CN" sz="2800" dirty="0" smtClean="0"/>
              <a:t>。</a:t>
            </a:r>
            <a:endParaRPr lang="en-US" altLang="zh-CN" sz="2800" dirty="0" smtClean="0"/>
          </a:p>
          <a:p>
            <a:r>
              <a:rPr lang="zh-CN" altLang="zh-CN" sz="2800" dirty="0" smtClean="0"/>
              <a:t>对于</a:t>
            </a:r>
            <a:r>
              <a:rPr lang="zh-CN" altLang="zh-CN" sz="2800" dirty="0"/>
              <a:t>被动攻击，通常却是检测不出来的</a:t>
            </a:r>
            <a:r>
              <a:rPr lang="zh-CN" altLang="zh-CN" sz="2800" dirty="0" smtClean="0"/>
              <a:t>。</a:t>
            </a:r>
            <a:endParaRPr lang="en-US" altLang="zh-CN" sz="2800" dirty="0" smtClean="0"/>
          </a:p>
          <a:p>
            <a:r>
              <a:rPr lang="zh-CN" altLang="zh-CN" sz="2800" dirty="0" smtClean="0"/>
              <a:t>根据</a:t>
            </a:r>
            <a:r>
              <a:rPr lang="zh-CN" altLang="zh-CN" sz="2800" dirty="0"/>
              <a:t>这些特点，可得出计算机网络通信安全的</a:t>
            </a:r>
            <a:r>
              <a:rPr lang="zh-CN" altLang="zh-CN" sz="2800" dirty="0" smtClean="0"/>
              <a:t>目标：</a:t>
            </a:r>
            <a:endParaRPr lang="zh-CN" altLang="zh-CN" sz="2800" dirty="0"/>
          </a:p>
          <a:p>
            <a:pPr lvl="1"/>
            <a:r>
              <a:rPr lang="en-US" altLang="zh-CN" sz="2400" dirty="0">
                <a:solidFill>
                  <a:srgbClr val="0000FF"/>
                </a:solidFill>
              </a:rPr>
              <a:t>(1) </a:t>
            </a:r>
            <a:r>
              <a:rPr lang="zh-CN" altLang="zh-CN" sz="2400" dirty="0">
                <a:solidFill>
                  <a:srgbClr val="0000FF"/>
                </a:solidFill>
              </a:rPr>
              <a:t>防止析出报文内容和流量分析。</a:t>
            </a:r>
          </a:p>
          <a:p>
            <a:pPr lvl="1"/>
            <a:r>
              <a:rPr lang="en-US" altLang="zh-CN" sz="2400" dirty="0">
                <a:solidFill>
                  <a:srgbClr val="0000FF"/>
                </a:solidFill>
              </a:rPr>
              <a:t>(2) </a:t>
            </a:r>
            <a:r>
              <a:rPr lang="zh-CN" altLang="zh-CN" sz="2400" dirty="0">
                <a:solidFill>
                  <a:srgbClr val="0000FF"/>
                </a:solidFill>
              </a:rPr>
              <a:t>防止恶意程序。</a:t>
            </a:r>
          </a:p>
          <a:p>
            <a:pPr lvl="1"/>
            <a:r>
              <a:rPr lang="en-US" altLang="zh-CN" sz="2400" dirty="0">
                <a:solidFill>
                  <a:srgbClr val="0000FF"/>
                </a:solidFill>
              </a:rPr>
              <a:t>(3) </a:t>
            </a:r>
            <a:r>
              <a:rPr lang="zh-CN" altLang="zh-CN" sz="2400" dirty="0">
                <a:solidFill>
                  <a:srgbClr val="0000FF"/>
                </a:solidFill>
              </a:rPr>
              <a:t>检测更改报文流和拒绝服务。</a:t>
            </a:r>
          </a:p>
          <a:p>
            <a:r>
              <a:rPr lang="zh-CN" altLang="zh-CN" sz="2800" dirty="0" smtClean="0">
                <a:solidFill>
                  <a:srgbClr val="FF0000"/>
                </a:solidFill>
              </a:rPr>
              <a:t>对付</a:t>
            </a:r>
            <a:r>
              <a:rPr lang="zh-CN" altLang="zh-CN" sz="2800" dirty="0">
                <a:solidFill>
                  <a:srgbClr val="FF0000"/>
                </a:solidFill>
              </a:rPr>
              <a:t>被动攻击</a:t>
            </a:r>
            <a:r>
              <a:rPr lang="zh-CN" altLang="zh-CN" sz="2800" dirty="0"/>
              <a:t>可采用各种数据</a:t>
            </a:r>
            <a:r>
              <a:rPr lang="zh-CN" altLang="zh-CN" sz="2800" dirty="0">
                <a:solidFill>
                  <a:srgbClr val="FF0000"/>
                </a:solidFill>
              </a:rPr>
              <a:t>加密</a:t>
            </a:r>
            <a:r>
              <a:rPr lang="zh-CN" altLang="zh-CN" sz="2800" dirty="0" smtClean="0"/>
              <a:t>技术</a:t>
            </a:r>
            <a:r>
              <a:rPr lang="zh-CN" altLang="en-US" sz="2800" dirty="0" smtClean="0"/>
              <a:t>。</a:t>
            </a:r>
            <a:endParaRPr lang="en-US" altLang="zh-CN" sz="2800" dirty="0" smtClean="0"/>
          </a:p>
          <a:p>
            <a:r>
              <a:rPr lang="zh-CN" altLang="zh-CN" sz="2800" dirty="0" smtClean="0">
                <a:solidFill>
                  <a:srgbClr val="FF0000"/>
                </a:solidFill>
              </a:rPr>
              <a:t>对付主动攻击</a:t>
            </a:r>
            <a:r>
              <a:rPr lang="zh-CN" altLang="zh-CN" sz="2800" dirty="0" smtClean="0"/>
              <a:t>则</a:t>
            </a:r>
            <a:r>
              <a:rPr lang="zh-CN" altLang="zh-CN" sz="2800" dirty="0"/>
              <a:t>需将</a:t>
            </a:r>
            <a:r>
              <a:rPr lang="zh-CN" altLang="zh-CN" sz="2800" dirty="0">
                <a:solidFill>
                  <a:srgbClr val="FF0000"/>
                </a:solidFill>
              </a:rPr>
              <a:t>加密</a:t>
            </a:r>
            <a:r>
              <a:rPr lang="zh-CN" altLang="zh-CN" sz="2800" dirty="0"/>
              <a:t>技术与适当的</a:t>
            </a:r>
            <a:r>
              <a:rPr lang="zh-CN" altLang="zh-CN" sz="2800" dirty="0">
                <a:solidFill>
                  <a:srgbClr val="FF0000"/>
                </a:solidFill>
              </a:rPr>
              <a:t>鉴别</a:t>
            </a:r>
            <a:r>
              <a:rPr lang="zh-CN" altLang="zh-CN" sz="2800" dirty="0"/>
              <a:t>技术相结合。</a:t>
            </a:r>
            <a:endParaRPr lang="zh-CN" altLang="en-US" sz="2800" dirty="0"/>
          </a:p>
        </p:txBody>
      </p:sp>
    </p:spTree>
    <p:extLst>
      <p:ext uri="{BB962C8B-B14F-4D97-AF65-F5344CB8AC3E}">
        <p14:creationId xmlns:p14="http://schemas.microsoft.com/office/powerpoint/2010/main" xmlns="" val="2760731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7.1.2  </a:t>
            </a:r>
            <a:r>
              <a:rPr lang="zh-CN" altLang="zh-CN" dirty="0"/>
              <a:t>安全的计算机网络</a:t>
            </a:r>
            <a:endParaRPr lang="zh-CN" altLang="en-US" dirty="0"/>
          </a:p>
        </p:txBody>
      </p:sp>
      <p:sp>
        <p:nvSpPr>
          <p:cNvPr id="3" name="内容占位符 2"/>
          <p:cNvSpPr>
            <a:spLocks noGrp="1"/>
          </p:cNvSpPr>
          <p:nvPr>
            <p:ph idx="1"/>
          </p:nvPr>
        </p:nvSpPr>
        <p:spPr/>
        <p:txBody>
          <a:bodyPr/>
          <a:lstStyle/>
          <a:p>
            <a:r>
              <a:rPr lang="zh-CN" altLang="zh-CN" dirty="0"/>
              <a:t>网络的安全性是不可判定</a:t>
            </a:r>
            <a:r>
              <a:rPr lang="zh-CN" altLang="zh-CN" dirty="0" smtClean="0"/>
              <a:t>的</a:t>
            </a:r>
            <a:r>
              <a:rPr lang="zh-CN" altLang="en-US" dirty="0" smtClean="0"/>
              <a:t>。</a:t>
            </a:r>
            <a:endParaRPr lang="en-US" altLang="zh-CN" dirty="0" smtClean="0"/>
          </a:p>
          <a:p>
            <a:r>
              <a:rPr lang="zh-CN" altLang="zh-CN" dirty="0"/>
              <a:t>一个安全的计算机网络</a:t>
            </a:r>
            <a:r>
              <a:rPr lang="zh-CN" altLang="zh-CN" dirty="0" smtClean="0"/>
              <a:t>应达到四</a:t>
            </a:r>
            <a:r>
              <a:rPr lang="zh-CN" altLang="zh-CN" dirty="0"/>
              <a:t>个目标：</a:t>
            </a:r>
          </a:p>
          <a:p>
            <a:pPr lvl="1"/>
            <a:r>
              <a:rPr lang="en-US" altLang="zh-CN" dirty="0"/>
              <a:t>1. </a:t>
            </a:r>
            <a:r>
              <a:rPr lang="zh-CN" altLang="zh-CN" dirty="0" smtClean="0"/>
              <a:t>保密性</a:t>
            </a:r>
            <a:endParaRPr lang="en-US" altLang="zh-CN" dirty="0" smtClean="0"/>
          </a:p>
          <a:p>
            <a:pPr lvl="1"/>
            <a:r>
              <a:rPr lang="en-US" altLang="zh-CN" dirty="0"/>
              <a:t>2. </a:t>
            </a:r>
            <a:r>
              <a:rPr lang="zh-CN" altLang="zh-CN" dirty="0"/>
              <a:t>端点</a:t>
            </a:r>
            <a:r>
              <a:rPr lang="zh-CN" altLang="zh-CN" dirty="0" smtClean="0"/>
              <a:t>鉴别</a:t>
            </a:r>
            <a:endParaRPr lang="en-US" altLang="zh-CN" dirty="0" smtClean="0"/>
          </a:p>
          <a:p>
            <a:pPr lvl="1"/>
            <a:r>
              <a:rPr lang="en-US" altLang="zh-CN" dirty="0"/>
              <a:t>3. </a:t>
            </a:r>
            <a:r>
              <a:rPr lang="zh-CN" altLang="zh-CN" dirty="0"/>
              <a:t>信息的完整性</a:t>
            </a:r>
          </a:p>
          <a:p>
            <a:pPr lvl="1"/>
            <a:r>
              <a:rPr lang="en-US" altLang="zh-CN" dirty="0"/>
              <a:t>4. </a:t>
            </a:r>
            <a:r>
              <a:rPr lang="zh-CN" altLang="zh-CN" dirty="0"/>
              <a:t>运行的</a:t>
            </a:r>
            <a:r>
              <a:rPr lang="zh-CN" altLang="zh-CN" dirty="0" smtClean="0"/>
              <a:t>安全性</a:t>
            </a:r>
            <a:endParaRPr lang="zh-CN" altLang="zh-CN" dirty="0"/>
          </a:p>
        </p:txBody>
      </p:sp>
      <p:sp>
        <p:nvSpPr>
          <p:cNvPr id="7" name="矩形标注 6"/>
          <p:cNvSpPr/>
          <p:nvPr/>
        </p:nvSpPr>
        <p:spPr bwMode="auto">
          <a:xfrm>
            <a:off x="4448944" y="2564904"/>
            <a:ext cx="4968552" cy="3600400"/>
          </a:xfrm>
          <a:prstGeom prst="wedgeRectCallout">
            <a:avLst>
              <a:gd name="adj1" fmla="val -79805"/>
              <a:gd name="adj2" fmla="val -46410"/>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69875" indent="-269875">
              <a:spcBef>
                <a:spcPts val="600"/>
              </a:spcBef>
              <a:buSzPct val="70000"/>
              <a:buFont typeface="Wingdings" pitchFamily="2" charset="2"/>
              <a:buChar char="l"/>
            </a:pPr>
            <a:r>
              <a:rPr lang="zh-CN" altLang="zh-CN" sz="2600" b="1" dirty="0">
                <a:solidFill>
                  <a:srgbClr val="000099"/>
                </a:solidFill>
                <a:ea typeface="黑体" pitchFamily="2" charset="-122"/>
              </a:rPr>
              <a:t>只有信息的发送方和接收方才能懂得所发送信息的内容</a:t>
            </a:r>
            <a:r>
              <a:rPr lang="zh-CN" altLang="en-US" sz="2600" b="1" dirty="0">
                <a:solidFill>
                  <a:srgbClr val="000099"/>
                </a:solidFill>
                <a:ea typeface="黑体" pitchFamily="2" charset="-122"/>
              </a:rPr>
              <a:t>。</a:t>
            </a:r>
            <a:endParaRPr lang="en-US" altLang="zh-CN" sz="2600" b="1" dirty="0">
              <a:solidFill>
                <a:srgbClr val="000099"/>
              </a:solidFill>
              <a:ea typeface="黑体" pitchFamily="2" charset="-122"/>
            </a:endParaRPr>
          </a:p>
          <a:p>
            <a:pPr marL="269875" indent="-269875">
              <a:spcBef>
                <a:spcPts val="600"/>
              </a:spcBef>
              <a:buSzPct val="70000"/>
              <a:buFont typeface="Wingdings" pitchFamily="2" charset="2"/>
              <a:buChar char="l"/>
            </a:pPr>
            <a:r>
              <a:rPr lang="zh-CN" altLang="en-US" sz="2600" b="1" dirty="0">
                <a:solidFill>
                  <a:srgbClr val="000099"/>
                </a:solidFill>
                <a:ea typeface="黑体" pitchFamily="2" charset="-122"/>
              </a:rPr>
              <a:t>是网络</a:t>
            </a:r>
            <a:r>
              <a:rPr lang="zh-CN" altLang="en-US" sz="2600" b="1" dirty="0" smtClean="0">
                <a:solidFill>
                  <a:srgbClr val="000099"/>
                </a:solidFill>
                <a:ea typeface="黑体" pitchFamily="2" charset="-122"/>
              </a:rPr>
              <a:t>安全通信的</a:t>
            </a:r>
            <a:r>
              <a:rPr lang="zh-CN" altLang="en-US" sz="2600" b="1" dirty="0" smtClean="0">
                <a:solidFill>
                  <a:srgbClr val="FF0000"/>
                </a:solidFill>
                <a:ea typeface="黑体" pitchFamily="2" charset="-122"/>
              </a:rPr>
              <a:t>最基本</a:t>
            </a:r>
            <a:r>
              <a:rPr lang="zh-CN" altLang="en-US" sz="2600" b="1" dirty="0">
                <a:solidFill>
                  <a:srgbClr val="000099"/>
                </a:solidFill>
                <a:ea typeface="黑体" pitchFamily="2" charset="-122"/>
              </a:rPr>
              <a:t>的</a:t>
            </a:r>
            <a:r>
              <a:rPr lang="zh-CN" altLang="en-US" sz="2600" b="1" dirty="0" smtClean="0">
                <a:solidFill>
                  <a:srgbClr val="000099"/>
                </a:solidFill>
                <a:ea typeface="黑体" pitchFamily="2" charset="-122"/>
              </a:rPr>
              <a:t>内容</a:t>
            </a:r>
            <a:r>
              <a:rPr lang="zh-CN" altLang="en-US" sz="2600" b="1" dirty="0">
                <a:solidFill>
                  <a:srgbClr val="000099"/>
                </a:solidFill>
                <a:ea typeface="黑体" pitchFamily="2" charset="-122"/>
              </a:rPr>
              <a:t>，也是对付被动攻击必须具备的功能。</a:t>
            </a:r>
            <a:endParaRPr lang="en-US" altLang="zh-CN" sz="2600" b="1" dirty="0">
              <a:solidFill>
                <a:srgbClr val="000099"/>
              </a:solidFill>
              <a:ea typeface="黑体" pitchFamily="2" charset="-122"/>
            </a:endParaRPr>
          </a:p>
          <a:p>
            <a:pPr marL="269875" indent="-269875">
              <a:spcBef>
                <a:spcPts val="600"/>
              </a:spcBef>
              <a:buSzPct val="70000"/>
              <a:buFont typeface="Wingdings" pitchFamily="2" charset="2"/>
              <a:buChar char="l"/>
            </a:pPr>
            <a:r>
              <a:rPr lang="zh-CN" altLang="zh-CN" sz="2600" b="1" dirty="0">
                <a:solidFill>
                  <a:srgbClr val="000099"/>
                </a:solidFill>
                <a:ea typeface="黑体" pitchFamily="2" charset="-122"/>
              </a:rPr>
              <a:t>为了使网络具有保密性，需要使用各种</a:t>
            </a:r>
            <a:r>
              <a:rPr lang="zh-CN" altLang="zh-CN" sz="2600" b="1" dirty="0">
                <a:solidFill>
                  <a:srgbClr val="FF0000"/>
                </a:solidFill>
                <a:ea typeface="黑体" pitchFamily="2" charset="-122"/>
              </a:rPr>
              <a:t>密码技术。</a:t>
            </a:r>
            <a:endParaRPr lang="zh-CN" altLang="en-US" sz="2600" b="1" dirty="0">
              <a:solidFill>
                <a:srgbClr val="FF0000"/>
              </a:solidFill>
              <a:latin typeface="+mn-lt"/>
              <a:ea typeface="黑体" pitchFamily="2" charset="-122"/>
            </a:endParaRPr>
          </a:p>
        </p:txBody>
      </p:sp>
    </p:spTree>
    <p:extLst>
      <p:ext uri="{BB962C8B-B14F-4D97-AF65-F5344CB8AC3E}">
        <p14:creationId xmlns:p14="http://schemas.microsoft.com/office/powerpoint/2010/main" xmlns="" val="2074031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7.1.2  </a:t>
            </a:r>
            <a:r>
              <a:rPr lang="zh-CN" altLang="zh-CN" dirty="0"/>
              <a:t>安全的计算机网络</a:t>
            </a:r>
            <a:endParaRPr lang="zh-CN" altLang="en-US" dirty="0"/>
          </a:p>
        </p:txBody>
      </p:sp>
      <p:sp>
        <p:nvSpPr>
          <p:cNvPr id="3" name="内容占位符 2"/>
          <p:cNvSpPr>
            <a:spLocks noGrp="1"/>
          </p:cNvSpPr>
          <p:nvPr>
            <p:ph idx="1"/>
          </p:nvPr>
        </p:nvSpPr>
        <p:spPr/>
        <p:txBody>
          <a:bodyPr/>
          <a:lstStyle/>
          <a:p>
            <a:r>
              <a:rPr lang="zh-CN" altLang="zh-CN" dirty="0"/>
              <a:t>网络的安全性是不可判定</a:t>
            </a:r>
            <a:r>
              <a:rPr lang="zh-CN" altLang="zh-CN" dirty="0" smtClean="0"/>
              <a:t>的</a:t>
            </a:r>
            <a:r>
              <a:rPr lang="zh-CN" altLang="en-US" dirty="0" smtClean="0"/>
              <a:t>。</a:t>
            </a:r>
            <a:endParaRPr lang="en-US" altLang="zh-CN" dirty="0" smtClean="0"/>
          </a:p>
          <a:p>
            <a:r>
              <a:rPr lang="zh-CN" altLang="zh-CN" dirty="0"/>
              <a:t>一个安全的计算机网络</a:t>
            </a:r>
            <a:r>
              <a:rPr lang="zh-CN" altLang="zh-CN" dirty="0" smtClean="0"/>
              <a:t>应达到四</a:t>
            </a:r>
            <a:r>
              <a:rPr lang="zh-CN" altLang="zh-CN" dirty="0"/>
              <a:t>个目标：</a:t>
            </a:r>
          </a:p>
          <a:p>
            <a:pPr lvl="1"/>
            <a:r>
              <a:rPr lang="en-US" altLang="zh-CN" dirty="0"/>
              <a:t>1. </a:t>
            </a:r>
            <a:r>
              <a:rPr lang="zh-CN" altLang="zh-CN" dirty="0" smtClean="0"/>
              <a:t>保密性</a:t>
            </a:r>
            <a:endParaRPr lang="en-US" altLang="zh-CN" dirty="0" smtClean="0"/>
          </a:p>
          <a:p>
            <a:pPr lvl="1"/>
            <a:r>
              <a:rPr lang="en-US" altLang="zh-CN" dirty="0"/>
              <a:t>2. </a:t>
            </a:r>
            <a:r>
              <a:rPr lang="zh-CN" altLang="zh-CN" dirty="0"/>
              <a:t>端点</a:t>
            </a:r>
            <a:r>
              <a:rPr lang="zh-CN" altLang="zh-CN" dirty="0" smtClean="0"/>
              <a:t>鉴别</a:t>
            </a:r>
            <a:endParaRPr lang="en-US" altLang="zh-CN" dirty="0" smtClean="0"/>
          </a:p>
          <a:p>
            <a:pPr lvl="1"/>
            <a:r>
              <a:rPr lang="en-US" altLang="zh-CN" dirty="0"/>
              <a:t>3. </a:t>
            </a:r>
            <a:r>
              <a:rPr lang="zh-CN" altLang="zh-CN" dirty="0"/>
              <a:t>信息的完整性</a:t>
            </a:r>
          </a:p>
          <a:p>
            <a:pPr lvl="1"/>
            <a:r>
              <a:rPr lang="en-US" altLang="zh-CN" dirty="0"/>
              <a:t>4. </a:t>
            </a:r>
            <a:r>
              <a:rPr lang="zh-CN" altLang="zh-CN" dirty="0"/>
              <a:t>运行的</a:t>
            </a:r>
            <a:r>
              <a:rPr lang="zh-CN" altLang="zh-CN" dirty="0" smtClean="0"/>
              <a:t>安全性</a:t>
            </a:r>
            <a:endParaRPr lang="zh-CN" altLang="zh-CN" dirty="0"/>
          </a:p>
        </p:txBody>
      </p:sp>
      <p:sp>
        <p:nvSpPr>
          <p:cNvPr id="7" name="矩形标注 6"/>
          <p:cNvSpPr/>
          <p:nvPr/>
        </p:nvSpPr>
        <p:spPr bwMode="auto">
          <a:xfrm>
            <a:off x="4448944" y="2564904"/>
            <a:ext cx="4968552" cy="3600400"/>
          </a:xfrm>
          <a:prstGeom prst="wedgeRectCallout">
            <a:avLst>
              <a:gd name="adj1" fmla="val -73246"/>
              <a:gd name="adj2" fmla="val -31422"/>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69875" indent="-269875">
              <a:spcBef>
                <a:spcPts val="1200"/>
              </a:spcBef>
              <a:buSzPct val="70000"/>
              <a:buFont typeface="Wingdings" pitchFamily="2" charset="2"/>
              <a:buChar char="l"/>
            </a:pPr>
            <a:r>
              <a:rPr lang="zh-CN" altLang="zh-CN" sz="2600" b="1" dirty="0">
                <a:solidFill>
                  <a:srgbClr val="000099"/>
                </a:solidFill>
                <a:ea typeface="黑体" pitchFamily="2" charset="-122"/>
              </a:rPr>
              <a:t>鉴别信息的发送方和接收方的</a:t>
            </a:r>
            <a:r>
              <a:rPr lang="zh-CN" altLang="zh-CN" sz="2600" b="1" dirty="0">
                <a:solidFill>
                  <a:srgbClr val="FF0000"/>
                </a:solidFill>
                <a:ea typeface="黑体" pitchFamily="2" charset="-122"/>
              </a:rPr>
              <a:t>真实身份。 </a:t>
            </a:r>
            <a:endParaRPr lang="en-US" altLang="zh-CN" sz="2600" b="1" dirty="0">
              <a:solidFill>
                <a:srgbClr val="FF0000"/>
              </a:solidFill>
              <a:ea typeface="黑体" pitchFamily="2" charset="-122"/>
            </a:endParaRPr>
          </a:p>
          <a:p>
            <a:pPr marL="269875" indent="-269875">
              <a:spcBef>
                <a:spcPts val="1200"/>
              </a:spcBef>
              <a:buSzPct val="70000"/>
              <a:buFont typeface="Wingdings" pitchFamily="2" charset="2"/>
              <a:buChar char="l"/>
            </a:pPr>
            <a:r>
              <a:rPr lang="zh-CN" altLang="en-US" sz="2600" b="1" dirty="0">
                <a:solidFill>
                  <a:srgbClr val="000099"/>
                </a:solidFill>
                <a:ea typeface="黑体" pitchFamily="2" charset="-122"/>
              </a:rPr>
              <a:t>在</a:t>
            </a:r>
            <a:r>
              <a:rPr lang="zh-CN" altLang="zh-CN" sz="2600" b="1" dirty="0">
                <a:solidFill>
                  <a:srgbClr val="000099"/>
                </a:solidFill>
                <a:ea typeface="黑体" pitchFamily="2" charset="-122"/>
              </a:rPr>
              <a:t>对付主动攻击</a:t>
            </a:r>
            <a:r>
              <a:rPr lang="zh-CN" altLang="en-US" sz="2600" b="1" dirty="0">
                <a:solidFill>
                  <a:srgbClr val="000099"/>
                </a:solidFill>
                <a:ea typeface="黑体" pitchFamily="2" charset="-122"/>
              </a:rPr>
              <a:t>中是</a:t>
            </a:r>
            <a:r>
              <a:rPr lang="zh-CN" altLang="zh-CN" sz="2600" b="1" dirty="0">
                <a:solidFill>
                  <a:srgbClr val="000099"/>
                </a:solidFill>
                <a:ea typeface="黑体" pitchFamily="2" charset="-122"/>
              </a:rPr>
              <a:t>非常重要的</a:t>
            </a:r>
            <a:r>
              <a:rPr lang="zh-CN" altLang="en-US" sz="2600" b="1" dirty="0">
                <a:solidFill>
                  <a:srgbClr val="000099"/>
                </a:solidFill>
                <a:ea typeface="黑体" pitchFamily="2" charset="-122"/>
              </a:rPr>
              <a:t>。</a:t>
            </a:r>
            <a:endParaRPr lang="en-US" altLang="zh-CN" sz="2600" b="1" dirty="0">
              <a:solidFill>
                <a:srgbClr val="000099"/>
              </a:solidFill>
              <a:ea typeface="黑体" pitchFamily="2" charset="-122"/>
            </a:endParaRPr>
          </a:p>
        </p:txBody>
      </p:sp>
    </p:spTree>
    <p:extLst>
      <p:ext uri="{BB962C8B-B14F-4D97-AF65-F5344CB8AC3E}">
        <p14:creationId xmlns:p14="http://schemas.microsoft.com/office/powerpoint/2010/main" xmlns="" val="2353556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7.1.2  </a:t>
            </a:r>
            <a:r>
              <a:rPr lang="zh-CN" altLang="zh-CN" dirty="0"/>
              <a:t>安全的计算机网络</a:t>
            </a:r>
            <a:endParaRPr lang="zh-CN" altLang="en-US" dirty="0"/>
          </a:p>
        </p:txBody>
      </p:sp>
      <p:sp>
        <p:nvSpPr>
          <p:cNvPr id="3" name="内容占位符 2"/>
          <p:cNvSpPr>
            <a:spLocks noGrp="1"/>
          </p:cNvSpPr>
          <p:nvPr>
            <p:ph idx="1"/>
          </p:nvPr>
        </p:nvSpPr>
        <p:spPr/>
        <p:txBody>
          <a:bodyPr/>
          <a:lstStyle/>
          <a:p>
            <a:r>
              <a:rPr lang="zh-CN" altLang="zh-CN" dirty="0"/>
              <a:t>网络的安全性是不可判定</a:t>
            </a:r>
            <a:r>
              <a:rPr lang="zh-CN" altLang="zh-CN" dirty="0" smtClean="0"/>
              <a:t>的</a:t>
            </a:r>
            <a:r>
              <a:rPr lang="zh-CN" altLang="en-US" dirty="0" smtClean="0"/>
              <a:t>。</a:t>
            </a:r>
            <a:endParaRPr lang="en-US" altLang="zh-CN" dirty="0" smtClean="0"/>
          </a:p>
          <a:p>
            <a:r>
              <a:rPr lang="zh-CN" altLang="zh-CN" dirty="0"/>
              <a:t>一个安全的计算机网络</a:t>
            </a:r>
            <a:r>
              <a:rPr lang="zh-CN" altLang="zh-CN" dirty="0" smtClean="0"/>
              <a:t>应达到四</a:t>
            </a:r>
            <a:r>
              <a:rPr lang="zh-CN" altLang="zh-CN" dirty="0"/>
              <a:t>个目标：</a:t>
            </a:r>
          </a:p>
          <a:p>
            <a:pPr lvl="1"/>
            <a:r>
              <a:rPr lang="en-US" altLang="zh-CN" dirty="0"/>
              <a:t>1. </a:t>
            </a:r>
            <a:r>
              <a:rPr lang="zh-CN" altLang="zh-CN" dirty="0" smtClean="0"/>
              <a:t>保密性</a:t>
            </a:r>
            <a:endParaRPr lang="en-US" altLang="zh-CN" dirty="0" smtClean="0"/>
          </a:p>
          <a:p>
            <a:pPr lvl="1"/>
            <a:r>
              <a:rPr lang="en-US" altLang="zh-CN" dirty="0"/>
              <a:t>2. </a:t>
            </a:r>
            <a:r>
              <a:rPr lang="zh-CN" altLang="zh-CN" dirty="0"/>
              <a:t>端点</a:t>
            </a:r>
            <a:r>
              <a:rPr lang="zh-CN" altLang="zh-CN" dirty="0" smtClean="0"/>
              <a:t>鉴别</a:t>
            </a:r>
            <a:endParaRPr lang="en-US" altLang="zh-CN" dirty="0" smtClean="0"/>
          </a:p>
          <a:p>
            <a:pPr lvl="1"/>
            <a:r>
              <a:rPr lang="en-US" altLang="zh-CN" dirty="0"/>
              <a:t>3. </a:t>
            </a:r>
            <a:r>
              <a:rPr lang="zh-CN" altLang="zh-CN" dirty="0"/>
              <a:t>信息的完整性</a:t>
            </a:r>
          </a:p>
          <a:p>
            <a:pPr lvl="1"/>
            <a:r>
              <a:rPr lang="en-US" altLang="zh-CN" dirty="0"/>
              <a:t>4. </a:t>
            </a:r>
            <a:r>
              <a:rPr lang="zh-CN" altLang="zh-CN" dirty="0"/>
              <a:t>运行的</a:t>
            </a:r>
            <a:r>
              <a:rPr lang="zh-CN" altLang="zh-CN" dirty="0" smtClean="0"/>
              <a:t>安全性</a:t>
            </a:r>
            <a:endParaRPr lang="zh-CN" altLang="zh-CN" dirty="0"/>
          </a:p>
        </p:txBody>
      </p:sp>
      <p:sp>
        <p:nvSpPr>
          <p:cNvPr id="7" name="矩形标注 6"/>
          <p:cNvSpPr/>
          <p:nvPr/>
        </p:nvSpPr>
        <p:spPr bwMode="auto">
          <a:xfrm>
            <a:off x="4448944" y="2564904"/>
            <a:ext cx="4968552" cy="3600400"/>
          </a:xfrm>
          <a:prstGeom prst="wedgeRectCallout">
            <a:avLst>
              <a:gd name="adj1" fmla="val -58702"/>
              <a:gd name="adj2" fmla="val -16017"/>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69875" indent="-269875">
              <a:spcBef>
                <a:spcPts val="1200"/>
              </a:spcBef>
              <a:buSzPct val="70000"/>
              <a:buFont typeface="Wingdings" pitchFamily="2" charset="2"/>
              <a:buChar char="l"/>
            </a:pPr>
            <a:r>
              <a:rPr lang="zh-CN" altLang="zh-CN" sz="2600" b="1" dirty="0">
                <a:solidFill>
                  <a:srgbClr val="000099"/>
                </a:solidFill>
                <a:ea typeface="黑体" pitchFamily="2" charset="-122"/>
              </a:rPr>
              <a:t>信息的内容</a:t>
            </a:r>
            <a:r>
              <a:rPr lang="zh-CN" altLang="en-US" sz="2600" b="1" dirty="0">
                <a:solidFill>
                  <a:srgbClr val="FF0000"/>
                </a:solidFill>
                <a:ea typeface="黑体" pitchFamily="2" charset="-122"/>
              </a:rPr>
              <a:t>未</a:t>
            </a:r>
            <a:r>
              <a:rPr lang="zh-CN" altLang="zh-CN" sz="2600" b="1" dirty="0">
                <a:solidFill>
                  <a:srgbClr val="FF0000"/>
                </a:solidFill>
                <a:ea typeface="黑体" pitchFamily="2" charset="-122"/>
              </a:rPr>
              <a:t>被篡改过。</a:t>
            </a:r>
            <a:endParaRPr lang="en-US" altLang="zh-CN" sz="2600" b="1" dirty="0">
              <a:solidFill>
                <a:srgbClr val="FF0000"/>
              </a:solidFill>
              <a:ea typeface="黑体" pitchFamily="2" charset="-122"/>
            </a:endParaRPr>
          </a:p>
          <a:p>
            <a:pPr marL="269875" indent="-269875">
              <a:spcBef>
                <a:spcPts val="1200"/>
              </a:spcBef>
              <a:buSzPct val="70000"/>
              <a:buFont typeface="Wingdings" pitchFamily="2" charset="2"/>
              <a:buChar char="l"/>
            </a:pPr>
            <a:r>
              <a:rPr lang="zh-CN" altLang="zh-CN" sz="2600" b="1" dirty="0">
                <a:solidFill>
                  <a:srgbClr val="000099"/>
                </a:solidFill>
                <a:ea typeface="黑体" pitchFamily="2" charset="-122"/>
              </a:rPr>
              <a:t>在应对主动攻击中是必不可少的。</a:t>
            </a:r>
            <a:endParaRPr lang="en-US" altLang="zh-CN" sz="2600" b="1" dirty="0">
              <a:solidFill>
                <a:srgbClr val="000099"/>
              </a:solidFill>
              <a:ea typeface="黑体" pitchFamily="2" charset="-122"/>
            </a:endParaRPr>
          </a:p>
          <a:p>
            <a:pPr marL="269875" indent="-269875">
              <a:spcBef>
                <a:spcPts val="1200"/>
              </a:spcBef>
              <a:buSzPct val="70000"/>
              <a:buFont typeface="Wingdings" pitchFamily="2" charset="2"/>
              <a:buChar char="l"/>
            </a:pPr>
            <a:r>
              <a:rPr lang="zh-CN" altLang="zh-CN" sz="2600" b="1" dirty="0">
                <a:solidFill>
                  <a:srgbClr val="000099"/>
                </a:solidFill>
                <a:ea typeface="黑体" pitchFamily="2" charset="-122"/>
              </a:rPr>
              <a:t>信息的完整性与端点鉴别往往是不可分割的。</a:t>
            </a:r>
            <a:endParaRPr lang="en-US" altLang="zh-CN" sz="2600" b="1" dirty="0">
              <a:solidFill>
                <a:srgbClr val="000099"/>
              </a:solidFill>
              <a:ea typeface="黑体" pitchFamily="2" charset="-122"/>
            </a:endParaRPr>
          </a:p>
          <a:p>
            <a:pPr marL="269875" indent="-269875">
              <a:spcBef>
                <a:spcPts val="1200"/>
              </a:spcBef>
              <a:buSzPct val="70000"/>
              <a:buFont typeface="Wingdings" pitchFamily="2" charset="2"/>
              <a:buChar char="l"/>
            </a:pPr>
            <a:r>
              <a:rPr lang="zh-CN" altLang="zh-CN" sz="2600" b="1" dirty="0">
                <a:solidFill>
                  <a:srgbClr val="000099"/>
                </a:solidFill>
                <a:ea typeface="黑体" pitchFamily="2" charset="-122"/>
              </a:rPr>
              <a:t>在谈到“鉴别”时，</a:t>
            </a:r>
            <a:r>
              <a:rPr lang="zh-CN" altLang="en-US" sz="2600" b="1" dirty="0">
                <a:solidFill>
                  <a:srgbClr val="000099"/>
                </a:solidFill>
                <a:ea typeface="黑体" pitchFamily="2" charset="-122"/>
              </a:rPr>
              <a:t>也</a:t>
            </a:r>
            <a:r>
              <a:rPr lang="zh-CN" altLang="zh-CN" sz="2600" b="1" dirty="0">
                <a:solidFill>
                  <a:srgbClr val="000099"/>
                </a:solidFill>
                <a:ea typeface="黑体" pitchFamily="2" charset="-122"/>
              </a:rPr>
              <a:t>同时包含了端点鉴别和</a:t>
            </a:r>
            <a:r>
              <a:rPr lang="zh-CN" altLang="zh-CN" sz="2600" b="1" dirty="0" smtClean="0">
                <a:solidFill>
                  <a:srgbClr val="000099"/>
                </a:solidFill>
                <a:ea typeface="黑体" pitchFamily="2" charset="-122"/>
              </a:rPr>
              <a:t>报文完整性</a:t>
            </a:r>
            <a:r>
              <a:rPr lang="zh-CN" altLang="en-US" sz="2600" b="1" dirty="0">
                <a:solidFill>
                  <a:srgbClr val="000099"/>
                </a:solidFill>
                <a:ea typeface="黑体" pitchFamily="2" charset="-122"/>
              </a:rPr>
              <a:t>。</a:t>
            </a:r>
            <a:endParaRPr lang="en-US" altLang="zh-CN" sz="2600" b="1" dirty="0">
              <a:solidFill>
                <a:srgbClr val="000099"/>
              </a:solidFill>
              <a:ea typeface="黑体" pitchFamily="2" charset="-122"/>
            </a:endParaRPr>
          </a:p>
        </p:txBody>
      </p:sp>
    </p:spTree>
    <p:extLst>
      <p:ext uri="{BB962C8B-B14F-4D97-AF65-F5344CB8AC3E}">
        <p14:creationId xmlns:p14="http://schemas.microsoft.com/office/powerpoint/2010/main" xmlns="" val="525343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7.1.2  </a:t>
            </a:r>
            <a:r>
              <a:rPr lang="zh-CN" altLang="zh-CN" dirty="0"/>
              <a:t>安全的计算机网络</a:t>
            </a:r>
            <a:endParaRPr lang="zh-CN" altLang="en-US" dirty="0"/>
          </a:p>
        </p:txBody>
      </p:sp>
      <p:sp>
        <p:nvSpPr>
          <p:cNvPr id="3" name="内容占位符 2"/>
          <p:cNvSpPr>
            <a:spLocks noGrp="1"/>
          </p:cNvSpPr>
          <p:nvPr>
            <p:ph idx="1"/>
          </p:nvPr>
        </p:nvSpPr>
        <p:spPr/>
        <p:txBody>
          <a:bodyPr/>
          <a:lstStyle/>
          <a:p>
            <a:r>
              <a:rPr lang="zh-CN" altLang="zh-CN" dirty="0"/>
              <a:t>网络的安全性是不可判定</a:t>
            </a:r>
            <a:r>
              <a:rPr lang="zh-CN" altLang="zh-CN" dirty="0" smtClean="0"/>
              <a:t>的</a:t>
            </a:r>
            <a:r>
              <a:rPr lang="zh-CN" altLang="en-US" dirty="0" smtClean="0"/>
              <a:t>。</a:t>
            </a:r>
            <a:endParaRPr lang="en-US" altLang="zh-CN" dirty="0" smtClean="0"/>
          </a:p>
          <a:p>
            <a:r>
              <a:rPr lang="zh-CN" altLang="zh-CN" dirty="0"/>
              <a:t>一个安全的计算机网络</a:t>
            </a:r>
            <a:r>
              <a:rPr lang="zh-CN" altLang="zh-CN" dirty="0" smtClean="0"/>
              <a:t>应达到四</a:t>
            </a:r>
            <a:r>
              <a:rPr lang="zh-CN" altLang="zh-CN" dirty="0"/>
              <a:t>个目标：</a:t>
            </a:r>
          </a:p>
          <a:p>
            <a:pPr lvl="1"/>
            <a:r>
              <a:rPr lang="en-US" altLang="zh-CN" dirty="0"/>
              <a:t>1. </a:t>
            </a:r>
            <a:r>
              <a:rPr lang="zh-CN" altLang="zh-CN" dirty="0" smtClean="0"/>
              <a:t>保密性</a:t>
            </a:r>
            <a:endParaRPr lang="en-US" altLang="zh-CN" dirty="0" smtClean="0"/>
          </a:p>
          <a:p>
            <a:pPr lvl="1"/>
            <a:r>
              <a:rPr lang="en-US" altLang="zh-CN" dirty="0"/>
              <a:t>2. </a:t>
            </a:r>
            <a:r>
              <a:rPr lang="zh-CN" altLang="zh-CN" dirty="0"/>
              <a:t>端点</a:t>
            </a:r>
            <a:r>
              <a:rPr lang="zh-CN" altLang="zh-CN" dirty="0" smtClean="0"/>
              <a:t>鉴别</a:t>
            </a:r>
            <a:endParaRPr lang="en-US" altLang="zh-CN" dirty="0" smtClean="0"/>
          </a:p>
          <a:p>
            <a:pPr lvl="1"/>
            <a:r>
              <a:rPr lang="en-US" altLang="zh-CN" dirty="0"/>
              <a:t>3. </a:t>
            </a:r>
            <a:r>
              <a:rPr lang="zh-CN" altLang="zh-CN" dirty="0"/>
              <a:t>信息的完整性</a:t>
            </a:r>
          </a:p>
          <a:p>
            <a:pPr lvl="1"/>
            <a:r>
              <a:rPr lang="en-US" altLang="zh-CN" dirty="0"/>
              <a:t>4. </a:t>
            </a:r>
            <a:r>
              <a:rPr lang="zh-CN" altLang="zh-CN" dirty="0"/>
              <a:t>运行的</a:t>
            </a:r>
            <a:r>
              <a:rPr lang="zh-CN" altLang="zh-CN" dirty="0" smtClean="0"/>
              <a:t>安全性</a:t>
            </a:r>
            <a:endParaRPr lang="zh-CN" altLang="zh-CN" dirty="0"/>
          </a:p>
        </p:txBody>
      </p:sp>
      <p:sp>
        <p:nvSpPr>
          <p:cNvPr id="7" name="矩形标注 6"/>
          <p:cNvSpPr/>
          <p:nvPr/>
        </p:nvSpPr>
        <p:spPr bwMode="auto">
          <a:xfrm>
            <a:off x="4448944" y="2564904"/>
            <a:ext cx="4968552" cy="3600400"/>
          </a:xfrm>
          <a:prstGeom prst="wedgeRectCallout">
            <a:avLst>
              <a:gd name="adj1" fmla="val -59272"/>
              <a:gd name="adj2" fmla="val -612"/>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69875" indent="-269875">
              <a:spcBef>
                <a:spcPts val="1200"/>
              </a:spcBef>
              <a:buSzPct val="70000"/>
              <a:buFont typeface="Wingdings" pitchFamily="2" charset="2"/>
              <a:buChar char="l"/>
            </a:pPr>
            <a:r>
              <a:rPr lang="zh-CN" altLang="en-US" sz="2600" b="1" dirty="0">
                <a:solidFill>
                  <a:srgbClr val="000099"/>
                </a:solidFill>
                <a:ea typeface="黑体" pitchFamily="2" charset="-122"/>
              </a:rPr>
              <a:t>系统</a:t>
            </a:r>
            <a:r>
              <a:rPr lang="zh-CN" altLang="zh-CN" sz="2600" b="1" dirty="0">
                <a:solidFill>
                  <a:srgbClr val="000099"/>
                </a:solidFill>
                <a:ea typeface="黑体" pitchFamily="2" charset="-122"/>
              </a:rPr>
              <a:t>能正常</a:t>
            </a:r>
            <a:r>
              <a:rPr lang="zh-CN" altLang="en-US" sz="2600" b="1" dirty="0">
                <a:solidFill>
                  <a:srgbClr val="000099"/>
                </a:solidFill>
                <a:ea typeface="黑体" pitchFamily="2" charset="-122"/>
              </a:rPr>
              <a:t>运行并提供服务。</a:t>
            </a:r>
            <a:endParaRPr lang="en-US" altLang="zh-CN" sz="2600" b="1" dirty="0">
              <a:solidFill>
                <a:srgbClr val="000099"/>
              </a:solidFill>
              <a:ea typeface="黑体" pitchFamily="2" charset="-122"/>
            </a:endParaRPr>
          </a:p>
          <a:p>
            <a:pPr marL="269875" indent="-269875">
              <a:spcBef>
                <a:spcPts val="1200"/>
              </a:spcBef>
              <a:buSzPct val="70000"/>
              <a:buFont typeface="Wingdings" pitchFamily="2" charset="2"/>
              <a:buChar char="l"/>
            </a:pPr>
            <a:r>
              <a:rPr lang="zh-CN" altLang="zh-CN" sz="2600" b="1" dirty="0">
                <a:solidFill>
                  <a:srgbClr val="FF0000"/>
                </a:solidFill>
                <a:ea typeface="黑体" pitchFamily="2" charset="-122"/>
              </a:rPr>
              <a:t>访问控制</a:t>
            </a:r>
            <a:r>
              <a:rPr lang="en-US" altLang="zh-CN" sz="2600" b="1" dirty="0">
                <a:solidFill>
                  <a:srgbClr val="FF0000"/>
                </a:solidFill>
                <a:ea typeface="黑体" pitchFamily="2" charset="-122"/>
              </a:rPr>
              <a:t> </a:t>
            </a:r>
            <a:r>
              <a:rPr lang="en-US" altLang="zh-CN" sz="2600" b="1" dirty="0">
                <a:solidFill>
                  <a:srgbClr val="000099"/>
                </a:solidFill>
                <a:ea typeface="黑体" pitchFamily="2" charset="-122"/>
              </a:rPr>
              <a:t>(access control) </a:t>
            </a:r>
            <a:r>
              <a:rPr lang="zh-CN" altLang="zh-CN" sz="2600" b="1" dirty="0">
                <a:solidFill>
                  <a:srgbClr val="000099"/>
                </a:solidFill>
                <a:ea typeface="黑体" pitchFamily="2" charset="-122"/>
              </a:rPr>
              <a:t>对计算机系统的</a:t>
            </a:r>
            <a:r>
              <a:rPr lang="zh-CN" altLang="zh-CN" sz="2600" b="1" dirty="0" smtClean="0">
                <a:solidFill>
                  <a:srgbClr val="000099"/>
                </a:solidFill>
                <a:ea typeface="黑体" pitchFamily="2" charset="-122"/>
              </a:rPr>
              <a:t>安全性</a:t>
            </a:r>
            <a:r>
              <a:rPr lang="zh-CN" altLang="en-US" sz="2600" b="1" dirty="0" smtClean="0">
                <a:solidFill>
                  <a:srgbClr val="000099"/>
                </a:solidFill>
                <a:ea typeface="黑体" pitchFamily="2" charset="-122"/>
              </a:rPr>
              <a:t>是</a:t>
            </a:r>
            <a:r>
              <a:rPr lang="zh-CN" altLang="zh-CN" sz="2600" b="1" dirty="0" smtClean="0">
                <a:solidFill>
                  <a:srgbClr val="000099"/>
                </a:solidFill>
                <a:ea typeface="黑体" pitchFamily="2" charset="-122"/>
              </a:rPr>
              <a:t>非常重要</a:t>
            </a:r>
            <a:r>
              <a:rPr lang="zh-CN" altLang="en-US" sz="2600" b="1" dirty="0" smtClean="0">
                <a:solidFill>
                  <a:srgbClr val="000099"/>
                </a:solidFill>
                <a:ea typeface="黑体" pitchFamily="2" charset="-122"/>
              </a:rPr>
              <a:t>的</a:t>
            </a:r>
            <a:r>
              <a:rPr lang="zh-CN" altLang="zh-CN" sz="2600" b="1" dirty="0" smtClean="0">
                <a:solidFill>
                  <a:srgbClr val="000099"/>
                </a:solidFill>
                <a:ea typeface="黑体" pitchFamily="2" charset="-122"/>
              </a:rPr>
              <a:t>。</a:t>
            </a:r>
            <a:r>
              <a:rPr lang="zh-CN" altLang="zh-CN" sz="2600" b="1" dirty="0">
                <a:solidFill>
                  <a:srgbClr val="000099"/>
                </a:solidFill>
                <a:ea typeface="黑体" pitchFamily="2" charset="-122"/>
              </a:rPr>
              <a:t>必须对访问网络的权限加以控制，并规定每个用户的访问权限。</a:t>
            </a:r>
            <a:endParaRPr lang="en-US" altLang="zh-CN" sz="2600" b="1" dirty="0">
              <a:solidFill>
                <a:srgbClr val="000099"/>
              </a:solidFill>
              <a:ea typeface="黑体" pitchFamily="2" charset="-122"/>
            </a:endParaRPr>
          </a:p>
        </p:txBody>
      </p:sp>
    </p:spTree>
    <p:extLst>
      <p:ext uri="{BB962C8B-B14F-4D97-AF65-F5344CB8AC3E}">
        <p14:creationId xmlns:p14="http://schemas.microsoft.com/office/powerpoint/2010/main" xmlns="" val="31861581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7.1.3  </a:t>
            </a:r>
            <a:r>
              <a:rPr lang="zh-CN" altLang="zh-CN" dirty="0"/>
              <a:t>数据加密模型</a:t>
            </a:r>
            <a:endParaRPr lang="zh-CN" altLang="en-US" dirty="0"/>
          </a:p>
        </p:txBody>
      </p:sp>
      <p:grpSp>
        <p:nvGrpSpPr>
          <p:cNvPr id="3" name="组合 2"/>
          <p:cNvGrpSpPr/>
          <p:nvPr/>
        </p:nvGrpSpPr>
        <p:grpSpPr>
          <a:xfrm>
            <a:off x="397670" y="1304603"/>
            <a:ext cx="9523882" cy="5022720"/>
            <a:chOff x="397670" y="1304603"/>
            <a:chExt cx="9523882" cy="5022720"/>
          </a:xfrm>
        </p:grpSpPr>
        <p:sp>
          <p:nvSpPr>
            <p:cNvPr id="4" name="Line 52"/>
            <p:cNvSpPr>
              <a:spLocks noChangeShapeType="1"/>
            </p:cNvSpPr>
            <p:nvPr/>
          </p:nvSpPr>
          <p:spPr bwMode="auto">
            <a:xfrm>
              <a:off x="2475037" y="2955603"/>
              <a:ext cx="1392238" cy="0"/>
            </a:xfrm>
            <a:prstGeom prst="line">
              <a:avLst/>
            </a:prstGeom>
            <a:noFill/>
            <a:ln w="38100">
              <a:solidFill>
                <a:srgbClr val="0000FF"/>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 name="Line 53"/>
            <p:cNvSpPr>
              <a:spLocks noChangeShapeType="1"/>
            </p:cNvSpPr>
            <p:nvPr/>
          </p:nvSpPr>
          <p:spPr bwMode="auto">
            <a:xfrm>
              <a:off x="4886450" y="2966715"/>
              <a:ext cx="2200275" cy="0"/>
            </a:xfrm>
            <a:prstGeom prst="line">
              <a:avLst/>
            </a:prstGeom>
            <a:noFill/>
            <a:ln w="38100">
              <a:solidFill>
                <a:srgbClr val="0000FF"/>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 name="Text Box 56"/>
            <p:cNvSpPr txBox="1">
              <a:spLocks noChangeArrowheads="1"/>
            </p:cNvSpPr>
            <p:nvPr/>
          </p:nvSpPr>
          <p:spPr bwMode="auto">
            <a:xfrm>
              <a:off x="8491662" y="2776215"/>
              <a:ext cx="10567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99"/>
                  </a:solidFill>
                  <a:effectLst/>
                  <a:uLnTx/>
                  <a:uFillTx/>
                  <a:latin typeface="+mn-lt"/>
                  <a:ea typeface="黑体" pitchFamily="2" charset="-122"/>
                </a:rPr>
                <a:t>明文 </a:t>
              </a:r>
              <a:r>
                <a:rPr kumimoji="1" lang="en-US" altLang="zh-CN" sz="2000" b="1" i="1" u="none" strike="noStrike" kern="0" cap="none" spc="0" normalizeH="0" baseline="0" noProof="0" smtClean="0">
                  <a:ln>
                    <a:noFill/>
                  </a:ln>
                  <a:solidFill>
                    <a:srgbClr val="000099"/>
                  </a:solidFill>
                  <a:effectLst/>
                  <a:uLnTx/>
                  <a:uFillTx/>
                  <a:latin typeface="+mn-lt"/>
                  <a:ea typeface="黑体" pitchFamily="2" charset="-122"/>
                </a:rPr>
                <a:t>X</a:t>
              </a:r>
              <a:r>
                <a:rPr kumimoji="1" lang="en-US" altLang="zh-CN" sz="3200" b="1" i="0" u="none" strike="noStrike" kern="0" cap="none" spc="0" normalizeH="0" baseline="0" noProof="0" smtClean="0">
                  <a:ln>
                    <a:noFill/>
                  </a:ln>
                  <a:solidFill>
                    <a:srgbClr val="000099"/>
                  </a:solidFill>
                  <a:effectLst/>
                  <a:uLnTx/>
                  <a:uFillTx/>
                  <a:latin typeface="+mn-lt"/>
                  <a:ea typeface="黑体" pitchFamily="2" charset="-122"/>
                </a:rPr>
                <a:t> </a:t>
              </a:r>
            </a:p>
          </p:txBody>
        </p:sp>
        <p:sp>
          <p:nvSpPr>
            <p:cNvPr id="7" name="Freeform 51"/>
            <p:cNvSpPr>
              <a:spLocks/>
            </p:cNvSpPr>
            <p:nvPr/>
          </p:nvSpPr>
          <p:spPr bwMode="auto">
            <a:xfrm>
              <a:off x="1212975" y="2515865"/>
              <a:ext cx="349250" cy="454025"/>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 name="Text Box 65"/>
            <p:cNvSpPr txBox="1">
              <a:spLocks noChangeArrowheads="1"/>
            </p:cNvSpPr>
            <p:nvPr/>
          </p:nvSpPr>
          <p:spPr bwMode="auto">
            <a:xfrm>
              <a:off x="3413250" y="1304603"/>
              <a:ext cx="697627" cy="40011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FF"/>
                  </a:solidFill>
                  <a:effectLst/>
                  <a:uLnTx/>
                  <a:uFillTx/>
                  <a:latin typeface="+mn-lt"/>
                  <a:ea typeface="黑体" pitchFamily="2" charset="-122"/>
                </a:rPr>
                <a:t>截获</a:t>
              </a:r>
            </a:p>
          </p:txBody>
        </p:sp>
        <p:sp>
          <p:nvSpPr>
            <p:cNvPr id="9" name="Freeform 72"/>
            <p:cNvSpPr>
              <a:spLocks/>
            </p:cNvSpPr>
            <p:nvPr/>
          </p:nvSpPr>
          <p:spPr bwMode="auto">
            <a:xfrm flipH="1" flipV="1">
              <a:off x="2117850" y="2179315"/>
              <a:ext cx="79375" cy="420688"/>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28575" cmpd="sng">
              <a:solidFill>
                <a:srgbClr val="C00000"/>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0" name="Freeform 134"/>
            <p:cNvSpPr>
              <a:spLocks/>
            </p:cNvSpPr>
            <p:nvPr/>
          </p:nvSpPr>
          <p:spPr bwMode="auto">
            <a:xfrm flipH="1" flipV="1">
              <a:off x="7629650" y="2179315"/>
              <a:ext cx="79375" cy="420688"/>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28575" cmpd="sng">
              <a:solidFill>
                <a:srgbClr val="C00000"/>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 name="Freeform 50"/>
            <p:cNvSpPr>
              <a:spLocks/>
            </p:cNvSpPr>
            <p:nvPr/>
          </p:nvSpPr>
          <p:spPr bwMode="auto">
            <a:xfrm rot="16200000">
              <a:off x="8458325" y="2569840"/>
              <a:ext cx="219075" cy="574675"/>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 name="Text Box 68"/>
            <p:cNvSpPr txBox="1">
              <a:spLocks noChangeArrowheads="1"/>
            </p:cNvSpPr>
            <p:nvPr/>
          </p:nvSpPr>
          <p:spPr bwMode="auto">
            <a:xfrm>
              <a:off x="6007225" y="2565078"/>
              <a:ext cx="96051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99"/>
                  </a:solidFill>
                  <a:effectLst/>
                  <a:uLnTx/>
                  <a:uFillTx/>
                  <a:latin typeface="+mn-lt"/>
                  <a:ea typeface="黑体" pitchFamily="2" charset="-122"/>
                </a:rPr>
                <a:t>密文 </a:t>
              </a:r>
              <a:r>
                <a:rPr kumimoji="1" lang="en-US" altLang="zh-CN" sz="2000" b="1" i="1" u="none" strike="noStrike" kern="0" cap="none" spc="0" normalizeH="0" baseline="0" noProof="0" smtClean="0">
                  <a:ln>
                    <a:noFill/>
                  </a:ln>
                  <a:solidFill>
                    <a:srgbClr val="000099"/>
                  </a:solidFill>
                  <a:effectLst/>
                  <a:uLnTx/>
                  <a:uFillTx/>
                  <a:latin typeface="+mn-lt"/>
                  <a:ea typeface="黑体" pitchFamily="2" charset="-122"/>
                </a:rPr>
                <a:t>Y</a:t>
              </a:r>
            </a:p>
          </p:txBody>
        </p:sp>
        <p:sp>
          <p:nvSpPr>
            <p:cNvPr id="14" name="Text Box 55"/>
            <p:cNvSpPr txBox="1">
              <a:spLocks noChangeArrowheads="1"/>
            </p:cNvSpPr>
            <p:nvPr/>
          </p:nvSpPr>
          <p:spPr bwMode="auto">
            <a:xfrm>
              <a:off x="416496" y="2955603"/>
              <a:ext cx="103936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明文 </a:t>
              </a: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X</a:t>
              </a:r>
            </a:p>
          </p:txBody>
        </p:sp>
        <p:sp>
          <p:nvSpPr>
            <p:cNvPr id="15" name="Text Box 57"/>
            <p:cNvSpPr txBox="1">
              <a:spLocks noChangeArrowheads="1"/>
            </p:cNvSpPr>
            <p:nvPr/>
          </p:nvSpPr>
          <p:spPr bwMode="auto">
            <a:xfrm>
              <a:off x="2843337" y="2565078"/>
              <a:ext cx="96051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99"/>
                  </a:solidFill>
                  <a:effectLst/>
                  <a:uLnTx/>
                  <a:uFillTx/>
                  <a:latin typeface="+mn-lt"/>
                  <a:ea typeface="黑体" pitchFamily="2" charset="-122"/>
                </a:rPr>
                <a:t>密文 </a:t>
              </a:r>
              <a:r>
                <a:rPr kumimoji="1" lang="en-US" altLang="zh-CN" sz="2000" b="1" i="1" u="none" strike="noStrike" kern="0" cap="none" spc="0" normalizeH="0" baseline="0" noProof="0" smtClean="0">
                  <a:ln>
                    <a:noFill/>
                  </a:ln>
                  <a:solidFill>
                    <a:srgbClr val="000099"/>
                  </a:solidFill>
                  <a:effectLst/>
                  <a:uLnTx/>
                  <a:uFillTx/>
                  <a:latin typeface="+mn-lt"/>
                  <a:ea typeface="黑体" pitchFamily="2" charset="-122"/>
                </a:rPr>
                <a:t>Y</a:t>
              </a:r>
            </a:p>
          </p:txBody>
        </p:sp>
        <p:sp>
          <p:nvSpPr>
            <p:cNvPr id="16" name="Text Box 58"/>
            <p:cNvSpPr txBox="1">
              <a:spLocks noChangeArrowheads="1"/>
            </p:cNvSpPr>
            <p:nvPr/>
          </p:nvSpPr>
          <p:spPr bwMode="auto">
            <a:xfrm>
              <a:off x="4488267" y="1376611"/>
              <a:ext cx="11128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FF0000"/>
                  </a:solidFill>
                  <a:effectLst/>
                  <a:uLnTx/>
                  <a:uFillTx/>
                  <a:latin typeface="+mn-lt"/>
                  <a:ea typeface="黑体" pitchFamily="2" charset="-122"/>
                </a:rPr>
                <a:t>截取者</a:t>
              </a:r>
            </a:p>
          </p:txBody>
        </p:sp>
        <p:sp>
          <p:nvSpPr>
            <p:cNvPr id="17" name="Rectangle 59"/>
            <p:cNvSpPr>
              <a:spLocks noChangeArrowheads="1"/>
            </p:cNvSpPr>
            <p:nvPr/>
          </p:nvSpPr>
          <p:spPr bwMode="auto">
            <a:xfrm>
              <a:off x="3979987" y="1749103"/>
              <a:ext cx="354013" cy="358775"/>
            </a:xfrm>
            <a:prstGeom prst="rect">
              <a:avLst/>
            </a:prstGeom>
            <a:solidFill>
              <a:srgbClr val="FF0000"/>
            </a:solidFill>
            <a:ln w="127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8" name="Rectangle 60"/>
            <p:cNvSpPr>
              <a:spLocks noChangeArrowheads="1"/>
            </p:cNvSpPr>
            <p:nvPr/>
          </p:nvSpPr>
          <p:spPr bwMode="auto">
            <a:xfrm>
              <a:off x="5651625" y="1749103"/>
              <a:ext cx="354012" cy="358775"/>
            </a:xfrm>
            <a:prstGeom prst="rect">
              <a:avLst/>
            </a:prstGeom>
            <a:solidFill>
              <a:srgbClr val="FF0000"/>
            </a:solidFill>
            <a:ln w="127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9" name="Line 61"/>
            <p:cNvSpPr>
              <a:spLocks noChangeShapeType="1"/>
            </p:cNvSpPr>
            <p:nvPr/>
          </p:nvSpPr>
          <p:spPr bwMode="auto">
            <a:xfrm>
              <a:off x="3624387" y="1928490"/>
              <a:ext cx="1063625" cy="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0" name="Line 62"/>
            <p:cNvSpPr>
              <a:spLocks noChangeShapeType="1"/>
            </p:cNvSpPr>
            <p:nvPr/>
          </p:nvSpPr>
          <p:spPr bwMode="auto">
            <a:xfrm flipV="1">
              <a:off x="4156200" y="1366515"/>
              <a:ext cx="0" cy="561975"/>
            </a:xfrm>
            <a:prstGeom prst="line">
              <a:avLst/>
            </a:prstGeom>
            <a:noFill/>
            <a:ln w="19050">
              <a:solidFill>
                <a:srgbClr val="3333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1" name="Freeform 63"/>
            <p:cNvSpPr>
              <a:spLocks/>
            </p:cNvSpPr>
            <p:nvPr/>
          </p:nvSpPr>
          <p:spPr bwMode="auto">
            <a:xfrm>
              <a:off x="5342062" y="1345878"/>
              <a:ext cx="427038" cy="574675"/>
            </a:xfrm>
            <a:custGeom>
              <a:avLst/>
              <a:gdLst>
                <a:gd name="T0" fmla="*/ 0 w 290"/>
                <a:gd name="T1" fmla="*/ 384 h 385"/>
                <a:gd name="T2" fmla="*/ 215 w 290"/>
                <a:gd name="T3" fmla="*/ 384 h 385"/>
                <a:gd name="T4" fmla="*/ 246 w 290"/>
                <a:gd name="T5" fmla="*/ 381 h 385"/>
                <a:gd name="T6" fmla="*/ 276 w 290"/>
                <a:gd name="T7" fmla="*/ 369 h 385"/>
                <a:gd name="T8" fmla="*/ 288 w 290"/>
                <a:gd name="T9" fmla="*/ 336 h 385"/>
                <a:gd name="T10" fmla="*/ 288 w 290"/>
                <a:gd name="T11" fmla="*/ 291 h 385"/>
                <a:gd name="T12" fmla="*/ 288 w 290"/>
                <a:gd name="T13" fmla="*/ 0 h 385"/>
              </a:gdLst>
              <a:ahLst/>
              <a:cxnLst>
                <a:cxn ang="0">
                  <a:pos x="T0" y="T1"/>
                </a:cxn>
                <a:cxn ang="0">
                  <a:pos x="T2" y="T3"/>
                </a:cxn>
                <a:cxn ang="0">
                  <a:pos x="T4" y="T5"/>
                </a:cxn>
                <a:cxn ang="0">
                  <a:pos x="T6" y="T7"/>
                </a:cxn>
                <a:cxn ang="0">
                  <a:pos x="T8" y="T9"/>
                </a:cxn>
                <a:cxn ang="0">
                  <a:pos x="T10" y="T11"/>
                </a:cxn>
                <a:cxn ang="0">
                  <a:pos x="T12" y="T13"/>
                </a:cxn>
              </a:cxnLst>
              <a:rect l="0" t="0" r="r" b="b"/>
              <a:pathLst>
                <a:path w="290" h="385">
                  <a:moveTo>
                    <a:pt x="0" y="384"/>
                  </a:moveTo>
                  <a:lnTo>
                    <a:pt x="215" y="384"/>
                  </a:lnTo>
                  <a:cubicBezTo>
                    <a:pt x="256" y="384"/>
                    <a:pt x="257" y="377"/>
                    <a:pt x="246" y="381"/>
                  </a:cubicBezTo>
                  <a:cubicBezTo>
                    <a:pt x="235" y="385"/>
                    <a:pt x="269" y="377"/>
                    <a:pt x="276" y="369"/>
                  </a:cubicBezTo>
                  <a:cubicBezTo>
                    <a:pt x="283" y="361"/>
                    <a:pt x="286" y="349"/>
                    <a:pt x="288" y="336"/>
                  </a:cubicBezTo>
                  <a:cubicBezTo>
                    <a:pt x="290" y="323"/>
                    <a:pt x="288" y="347"/>
                    <a:pt x="288" y="291"/>
                  </a:cubicBezTo>
                  <a:lnTo>
                    <a:pt x="288" y="0"/>
                  </a:lnTo>
                </a:path>
              </a:pathLst>
            </a:custGeom>
            <a:noFill/>
            <a:ln w="19050" cmpd="sng">
              <a:solidFill>
                <a:srgbClr val="333399"/>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2" name="Freeform 64"/>
            <p:cNvSpPr>
              <a:spLocks/>
            </p:cNvSpPr>
            <p:nvPr/>
          </p:nvSpPr>
          <p:spPr bwMode="auto">
            <a:xfrm>
              <a:off x="5910387" y="1341115"/>
              <a:ext cx="428625" cy="577850"/>
            </a:xfrm>
            <a:custGeom>
              <a:avLst/>
              <a:gdLst>
                <a:gd name="T0" fmla="*/ 290 w 290"/>
                <a:gd name="T1" fmla="*/ 384 h 387"/>
                <a:gd name="T2" fmla="*/ 75 w 290"/>
                <a:gd name="T3" fmla="*/ 384 h 387"/>
                <a:gd name="T4" fmla="*/ 45 w 290"/>
                <a:gd name="T5" fmla="*/ 384 h 387"/>
                <a:gd name="T6" fmla="*/ 14 w 290"/>
                <a:gd name="T7" fmla="*/ 369 h 387"/>
                <a:gd name="T8" fmla="*/ 2 w 290"/>
                <a:gd name="T9" fmla="*/ 336 h 387"/>
                <a:gd name="T10" fmla="*/ 2 w 290"/>
                <a:gd name="T11" fmla="*/ 291 h 387"/>
                <a:gd name="T12" fmla="*/ 2 w 290"/>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90" h="387">
                  <a:moveTo>
                    <a:pt x="290" y="384"/>
                  </a:moveTo>
                  <a:lnTo>
                    <a:pt x="75" y="384"/>
                  </a:lnTo>
                  <a:cubicBezTo>
                    <a:pt x="75" y="384"/>
                    <a:pt x="55" y="387"/>
                    <a:pt x="45" y="384"/>
                  </a:cubicBezTo>
                  <a:cubicBezTo>
                    <a:pt x="35" y="381"/>
                    <a:pt x="21" y="377"/>
                    <a:pt x="14" y="369"/>
                  </a:cubicBezTo>
                  <a:cubicBezTo>
                    <a:pt x="7" y="361"/>
                    <a:pt x="4" y="349"/>
                    <a:pt x="2" y="336"/>
                  </a:cubicBezTo>
                  <a:cubicBezTo>
                    <a:pt x="0" y="323"/>
                    <a:pt x="2" y="347"/>
                    <a:pt x="2" y="291"/>
                  </a:cubicBezTo>
                  <a:lnTo>
                    <a:pt x="2" y="0"/>
                  </a:lnTo>
                </a:path>
              </a:pathLst>
            </a:custGeom>
            <a:noFill/>
            <a:ln w="19050" cmpd="sng">
              <a:solidFill>
                <a:srgbClr val="333399"/>
              </a:solidFill>
              <a:round/>
              <a:headEnd type="triangle" w="med" len="lg"/>
              <a:tailEnd type="none" w="sm"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3" name="Text Box 66"/>
            <p:cNvSpPr txBox="1">
              <a:spLocks noChangeArrowheads="1"/>
            </p:cNvSpPr>
            <p:nvPr/>
          </p:nvSpPr>
          <p:spPr bwMode="auto">
            <a:xfrm>
              <a:off x="6116762" y="1315715"/>
              <a:ext cx="700833" cy="40011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FF"/>
                  </a:solidFill>
                  <a:effectLst/>
                  <a:uLnTx/>
                  <a:uFillTx/>
                  <a:latin typeface="+mn-lt"/>
                  <a:ea typeface="黑体" pitchFamily="2" charset="-122"/>
                </a:rPr>
                <a:t>篡改</a:t>
              </a:r>
            </a:p>
          </p:txBody>
        </p:sp>
        <p:sp>
          <p:nvSpPr>
            <p:cNvPr id="24" name="Oval 67"/>
            <p:cNvSpPr>
              <a:spLocks noChangeArrowheads="1"/>
            </p:cNvSpPr>
            <p:nvPr/>
          </p:nvSpPr>
          <p:spPr bwMode="auto">
            <a:xfrm>
              <a:off x="4121275" y="1884040"/>
              <a:ext cx="69850" cy="7143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pic>
          <p:nvPicPr>
            <p:cNvPr id="25" name="Picture 6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6200000">
              <a:off x="2222600" y="3567930"/>
              <a:ext cx="503238" cy="227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26" name="Text Box 70"/>
            <p:cNvSpPr txBox="1">
              <a:spLocks noChangeArrowheads="1"/>
            </p:cNvSpPr>
            <p:nvPr/>
          </p:nvSpPr>
          <p:spPr bwMode="auto">
            <a:xfrm>
              <a:off x="595437" y="2017390"/>
              <a:ext cx="3706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99"/>
                  </a:solidFill>
                  <a:effectLst/>
                  <a:uLnTx/>
                  <a:uFillTx/>
                  <a:latin typeface="+mn-lt"/>
                  <a:ea typeface="黑体" pitchFamily="2" charset="-122"/>
                </a:rPr>
                <a:t>A</a:t>
              </a:r>
            </a:p>
          </p:txBody>
        </p:sp>
        <p:sp>
          <p:nvSpPr>
            <p:cNvPr id="27" name="Text Box 71"/>
            <p:cNvSpPr txBox="1">
              <a:spLocks noChangeArrowheads="1"/>
            </p:cNvSpPr>
            <p:nvPr/>
          </p:nvSpPr>
          <p:spPr bwMode="auto">
            <a:xfrm>
              <a:off x="9067925" y="2017390"/>
              <a:ext cx="3706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99"/>
                  </a:solidFill>
                  <a:effectLst/>
                  <a:uLnTx/>
                  <a:uFillTx/>
                  <a:latin typeface="+mn-lt"/>
                  <a:ea typeface="黑体" pitchFamily="2" charset="-122"/>
                </a:rPr>
                <a:t>B</a:t>
              </a:r>
            </a:p>
          </p:txBody>
        </p:sp>
        <p:graphicFrame>
          <p:nvGraphicFramePr>
            <p:cNvPr id="28" name="Object 73"/>
            <p:cNvGraphicFramePr>
              <a:graphicFrameLocks noChangeAspect="1"/>
            </p:cNvGraphicFramePr>
            <p:nvPr>
              <p:extLst>
                <p:ext uri="{D42A27DB-BD31-4B8C-83A1-F6EECF244321}">
                  <p14:modId xmlns:p14="http://schemas.microsoft.com/office/powerpoint/2010/main" xmlns="" val="372137998"/>
                </p:ext>
              </p:extLst>
            </p:nvPr>
          </p:nvGraphicFramePr>
          <p:xfrm>
            <a:off x="3786312" y="2290440"/>
            <a:ext cx="2293938" cy="1498600"/>
          </p:xfrm>
          <a:graphic>
            <a:graphicData uri="http://schemas.openxmlformats.org/presentationml/2006/ole">
              <p:oleObj spid="_x0000_s13318" name="VISIO" r:id="rId5" imgW="1687068" imgH="964692" progId="">
                <p:embed/>
              </p:oleObj>
            </a:graphicData>
          </a:graphic>
        </p:graphicFrame>
        <p:grpSp>
          <p:nvGrpSpPr>
            <p:cNvPr id="29" name="Group 74"/>
            <p:cNvGrpSpPr>
              <a:grpSpLocks/>
            </p:cNvGrpSpPr>
            <p:nvPr/>
          </p:nvGrpSpPr>
          <p:grpSpPr bwMode="auto">
            <a:xfrm>
              <a:off x="889125" y="2157090"/>
              <a:ext cx="574675" cy="620713"/>
              <a:chOff x="921" y="2412"/>
              <a:chExt cx="284" cy="265"/>
            </a:xfrm>
          </p:grpSpPr>
          <p:grpSp>
            <p:nvGrpSpPr>
              <p:cNvPr id="30" name="Group 75"/>
              <p:cNvGrpSpPr>
                <a:grpSpLocks/>
              </p:cNvGrpSpPr>
              <p:nvPr/>
            </p:nvGrpSpPr>
            <p:grpSpPr bwMode="auto">
              <a:xfrm>
                <a:off x="928" y="2417"/>
                <a:ext cx="277" cy="260"/>
                <a:chOff x="928" y="2417"/>
                <a:chExt cx="277" cy="260"/>
              </a:xfrm>
            </p:grpSpPr>
            <p:sp>
              <p:nvSpPr>
                <p:cNvPr id="44" name="Freeform 76"/>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5" name="Freeform 77"/>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6" name="Freeform 78"/>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7" name="Freeform 79"/>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8" name="Rectangle 80"/>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9" name="Rectangle 81"/>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0" name="Rectangle 82"/>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1" name="Line 83"/>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52" name="Group 84"/>
                <p:cNvGrpSpPr>
                  <a:grpSpLocks/>
                </p:cNvGrpSpPr>
                <p:nvPr/>
              </p:nvGrpSpPr>
              <p:grpSpPr bwMode="auto">
                <a:xfrm>
                  <a:off x="928" y="2639"/>
                  <a:ext cx="277" cy="38"/>
                  <a:chOff x="928" y="2639"/>
                  <a:chExt cx="277" cy="38"/>
                </a:xfrm>
              </p:grpSpPr>
              <p:sp>
                <p:nvSpPr>
                  <p:cNvPr id="53" name="Freeform 85"/>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4" name="Freeform 86"/>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5" name="Rectangle 87"/>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nvGrpSpPr>
              <p:cNvPr id="31" name="Group 88"/>
              <p:cNvGrpSpPr>
                <a:grpSpLocks/>
              </p:cNvGrpSpPr>
              <p:nvPr/>
            </p:nvGrpSpPr>
            <p:grpSpPr bwMode="auto">
              <a:xfrm>
                <a:off x="921" y="2412"/>
                <a:ext cx="277" cy="261"/>
                <a:chOff x="921" y="2412"/>
                <a:chExt cx="277" cy="261"/>
              </a:xfrm>
            </p:grpSpPr>
            <p:sp>
              <p:nvSpPr>
                <p:cNvPr id="32" name="Freeform 89"/>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3" name="Freeform 90"/>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4" name="Freeform 91"/>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5" name="Freeform 92"/>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6" name="Rectangle 93"/>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7" name="Rectangle 94"/>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8" name="Rectangle 95"/>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9" name="Line 96"/>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40" name="Group 97"/>
                <p:cNvGrpSpPr>
                  <a:grpSpLocks/>
                </p:cNvGrpSpPr>
                <p:nvPr/>
              </p:nvGrpSpPr>
              <p:grpSpPr bwMode="auto">
                <a:xfrm>
                  <a:off x="921" y="2635"/>
                  <a:ext cx="277" cy="38"/>
                  <a:chOff x="921" y="2635"/>
                  <a:chExt cx="277" cy="38"/>
                </a:xfrm>
              </p:grpSpPr>
              <p:sp>
                <p:nvSpPr>
                  <p:cNvPr id="41" name="Freeform 98"/>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2" name="Freeform 99"/>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3" name="Rectangle 100"/>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sp>
          <p:nvSpPr>
            <p:cNvPr id="56" name="Rectangle 102"/>
            <p:cNvSpPr>
              <a:spLocks noChangeArrowheads="1"/>
            </p:cNvSpPr>
            <p:nvPr/>
          </p:nvSpPr>
          <p:spPr bwMode="auto">
            <a:xfrm>
              <a:off x="1562225" y="2609528"/>
              <a:ext cx="1276350" cy="715962"/>
            </a:xfrm>
            <a:prstGeom prst="rect">
              <a:avLst/>
            </a:prstGeom>
            <a:solidFill>
              <a:srgbClr val="FF66FF"/>
            </a:solidFill>
            <a:ln w="12700" algn="ctr">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E</a:t>
              </a:r>
              <a:r>
                <a:rPr kumimoji="1" lang="en-US" altLang="zh-CN" sz="2000" b="1" i="0" u="none" strike="noStrike" kern="0" cap="none" spc="0" normalizeH="0" baseline="0" noProof="0" dirty="0" smtClean="0">
                  <a:ln>
                    <a:noFill/>
                  </a:ln>
                  <a:solidFill>
                    <a:srgbClr val="000099"/>
                  </a:solidFill>
                  <a:effectLst/>
                  <a:uLnTx/>
                  <a:uFillTx/>
                  <a:latin typeface="+mn-lt"/>
                  <a:ea typeface="黑体" pitchFamily="2" charset="-122"/>
                </a:rPr>
                <a:t> </a:t>
              </a: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运算</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加密算法</a:t>
              </a:r>
            </a:p>
          </p:txBody>
        </p:sp>
        <p:sp>
          <p:nvSpPr>
            <p:cNvPr id="57" name="Rectangle 103"/>
            <p:cNvSpPr>
              <a:spLocks noChangeArrowheads="1"/>
            </p:cNvSpPr>
            <p:nvPr/>
          </p:nvSpPr>
          <p:spPr bwMode="auto">
            <a:xfrm>
              <a:off x="7086725" y="2609528"/>
              <a:ext cx="1277937" cy="715962"/>
            </a:xfrm>
            <a:prstGeom prst="rect">
              <a:avLst/>
            </a:prstGeom>
            <a:solidFill>
              <a:srgbClr val="FFFF66"/>
            </a:solidFill>
            <a:ln w="12700" algn="ctr">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dirty="0" smtClean="0">
                  <a:ln>
                    <a:noFill/>
                  </a:ln>
                  <a:solidFill>
                    <a:srgbClr val="000099"/>
                  </a:solidFill>
                  <a:effectLst/>
                  <a:uLnTx/>
                  <a:uFillTx/>
                  <a:latin typeface="+mn-lt"/>
                  <a:ea typeface="黑体" pitchFamily="2" charset="-122"/>
                </a:rPr>
                <a:t>D </a:t>
              </a: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运算</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解密算法</a:t>
              </a:r>
            </a:p>
          </p:txBody>
        </p:sp>
        <p:grpSp>
          <p:nvGrpSpPr>
            <p:cNvPr id="58" name="Group 104"/>
            <p:cNvGrpSpPr>
              <a:grpSpLocks/>
            </p:cNvGrpSpPr>
            <p:nvPr/>
          </p:nvGrpSpPr>
          <p:grpSpPr bwMode="auto">
            <a:xfrm>
              <a:off x="8583737" y="2131690"/>
              <a:ext cx="574675" cy="620713"/>
              <a:chOff x="921" y="2412"/>
              <a:chExt cx="284" cy="265"/>
            </a:xfrm>
          </p:grpSpPr>
          <p:grpSp>
            <p:nvGrpSpPr>
              <p:cNvPr id="59" name="Group 105"/>
              <p:cNvGrpSpPr>
                <a:grpSpLocks/>
              </p:cNvGrpSpPr>
              <p:nvPr/>
            </p:nvGrpSpPr>
            <p:grpSpPr bwMode="auto">
              <a:xfrm>
                <a:off x="928" y="2417"/>
                <a:ext cx="277" cy="260"/>
                <a:chOff x="928" y="2417"/>
                <a:chExt cx="277" cy="260"/>
              </a:xfrm>
            </p:grpSpPr>
            <p:sp>
              <p:nvSpPr>
                <p:cNvPr id="73" name="Freeform 106"/>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4" name="Freeform 107"/>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5" name="Freeform 108"/>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6" name="Freeform 109"/>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7" name="Rectangle 110"/>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8" name="Rectangle 111"/>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9" name="Rectangle 112"/>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0" name="Line 113"/>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81" name="Group 114"/>
                <p:cNvGrpSpPr>
                  <a:grpSpLocks/>
                </p:cNvGrpSpPr>
                <p:nvPr/>
              </p:nvGrpSpPr>
              <p:grpSpPr bwMode="auto">
                <a:xfrm>
                  <a:off x="928" y="2639"/>
                  <a:ext cx="277" cy="38"/>
                  <a:chOff x="928" y="2639"/>
                  <a:chExt cx="277" cy="38"/>
                </a:xfrm>
              </p:grpSpPr>
              <p:sp>
                <p:nvSpPr>
                  <p:cNvPr id="82" name="Freeform 115"/>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3" name="Freeform 116"/>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4" name="Rectangle 117"/>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nvGrpSpPr>
              <p:cNvPr id="60" name="Group 118"/>
              <p:cNvGrpSpPr>
                <a:grpSpLocks/>
              </p:cNvGrpSpPr>
              <p:nvPr/>
            </p:nvGrpSpPr>
            <p:grpSpPr bwMode="auto">
              <a:xfrm>
                <a:off x="921" y="2412"/>
                <a:ext cx="277" cy="261"/>
                <a:chOff x="921" y="2412"/>
                <a:chExt cx="277" cy="261"/>
              </a:xfrm>
            </p:grpSpPr>
            <p:sp>
              <p:nvSpPr>
                <p:cNvPr id="61" name="Freeform 119"/>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2" name="Freeform 120"/>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3" name="Freeform 121"/>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4" name="Freeform 122"/>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5" name="Rectangle 123"/>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6" name="Rectangle 124"/>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7" name="Rectangle 125"/>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8" name="Line 126"/>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69" name="Group 127"/>
                <p:cNvGrpSpPr>
                  <a:grpSpLocks/>
                </p:cNvGrpSpPr>
                <p:nvPr/>
              </p:nvGrpSpPr>
              <p:grpSpPr bwMode="auto">
                <a:xfrm>
                  <a:off x="921" y="2635"/>
                  <a:ext cx="277" cy="38"/>
                  <a:chOff x="921" y="2635"/>
                  <a:chExt cx="277" cy="38"/>
                </a:xfrm>
              </p:grpSpPr>
              <p:sp>
                <p:nvSpPr>
                  <p:cNvPr id="70" name="Freeform 128"/>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1" name="Freeform 129"/>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2" name="Rectangle 130"/>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sp>
          <p:nvSpPr>
            <p:cNvPr id="85" name="Text Box 131"/>
            <p:cNvSpPr txBox="1">
              <a:spLocks noChangeArrowheads="1"/>
            </p:cNvSpPr>
            <p:nvPr/>
          </p:nvSpPr>
          <p:spPr bwMode="auto">
            <a:xfrm>
              <a:off x="4448944" y="2787154"/>
              <a:ext cx="11128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0099"/>
                  </a:solidFill>
                  <a:effectLst/>
                  <a:uLnTx/>
                  <a:uFillTx/>
                  <a:latin typeface="+mn-lt"/>
                  <a:ea typeface="黑体" pitchFamily="2" charset="-122"/>
                </a:rPr>
                <a:t>互联网</a:t>
              </a:r>
            </a:p>
          </p:txBody>
        </p:sp>
        <p:pic>
          <p:nvPicPr>
            <p:cNvPr id="87" name="Picture 13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6200000" flipV="1">
              <a:off x="7324972" y="3640732"/>
              <a:ext cx="503238" cy="225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88" name="Line 101"/>
            <p:cNvSpPr>
              <a:spLocks noChangeShapeType="1"/>
            </p:cNvSpPr>
            <p:nvPr/>
          </p:nvSpPr>
          <p:spPr bwMode="auto">
            <a:xfrm rot="16200000">
              <a:off x="4548312" y="2309490"/>
              <a:ext cx="977900" cy="0"/>
            </a:xfrm>
            <a:prstGeom prst="line">
              <a:avLst/>
            </a:prstGeom>
            <a:noFill/>
            <a:ln w="57150">
              <a:solidFill>
                <a:srgbClr val="FF0000"/>
              </a:solidFill>
              <a:prstDash val="sysDot"/>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9" name="矩形 88"/>
            <p:cNvSpPr/>
            <p:nvPr/>
          </p:nvSpPr>
          <p:spPr>
            <a:xfrm>
              <a:off x="1032794" y="5373216"/>
              <a:ext cx="8234602" cy="954107"/>
            </a:xfrm>
            <a:prstGeom prst="rect">
              <a:avLst/>
            </a:prstGeom>
            <a:solidFill>
              <a:srgbClr val="66FF66"/>
            </a:solidFill>
            <a:ln w="9525">
              <a:solidFill>
                <a:srgbClr val="000066"/>
              </a:solidFill>
              <a:miter lim="800000"/>
              <a:headEnd/>
              <a:tailEnd/>
            </a:ln>
            <a:effectLst>
              <a:outerShdw dist="35921" sx="1000" sy="1000" algn="ctr" rotWithShape="0">
                <a:srgbClr val="1C1C1C"/>
              </a:outerShdw>
            </a:effectLst>
          </p:spPr>
          <p:txBody>
            <a:bodyPr wrap="square">
              <a:spAutoFit/>
            </a:bodyPr>
            <a:lstStyle/>
            <a:p>
              <a:pPr eaLnBrk="1" fontAlgn="auto" hangingPunct="1">
                <a:spcBef>
                  <a:spcPts val="0"/>
                </a:spcBef>
                <a:spcAft>
                  <a:spcPts val="0"/>
                </a:spcAft>
              </a:pPr>
              <a:r>
                <a:rPr lang="zh-CN" altLang="zh-CN" sz="2800" b="1" kern="0" dirty="0" smtClean="0">
                  <a:solidFill>
                    <a:srgbClr val="000099"/>
                  </a:solidFill>
                  <a:latin typeface="+mn-lt"/>
                  <a:ea typeface="黑体" pitchFamily="2" charset="-122"/>
                </a:rPr>
                <a:t>用户</a:t>
              </a:r>
              <a:r>
                <a:rPr lang="en-US" altLang="zh-CN" sz="2800" b="1" kern="0" dirty="0" smtClean="0">
                  <a:solidFill>
                    <a:srgbClr val="000099"/>
                  </a:solidFill>
                  <a:latin typeface="+mn-lt"/>
                  <a:ea typeface="黑体" pitchFamily="2" charset="-122"/>
                </a:rPr>
                <a:t> A </a:t>
              </a:r>
              <a:r>
                <a:rPr lang="zh-CN" altLang="zh-CN" sz="2800" b="1" kern="0" dirty="0" smtClean="0">
                  <a:solidFill>
                    <a:srgbClr val="000099"/>
                  </a:solidFill>
                  <a:latin typeface="+mn-lt"/>
                  <a:ea typeface="黑体" pitchFamily="2" charset="-122"/>
                </a:rPr>
                <a:t>向</a:t>
              </a:r>
              <a:r>
                <a:rPr lang="en-US" altLang="zh-CN" sz="2800" b="1" kern="0" dirty="0" smtClean="0">
                  <a:solidFill>
                    <a:srgbClr val="000099"/>
                  </a:solidFill>
                  <a:latin typeface="+mn-lt"/>
                  <a:ea typeface="黑体" pitchFamily="2" charset="-122"/>
                </a:rPr>
                <a:t> B </a:t>
              </a:r>
              <a:r>
                <a:rPr lang="zh-CN" altLang="zh-CN" sz="2800" b="1" kern="0" dirty="0" smtClean="0">
                  <a:solidFill>
                    <a:srgbClr val="000099"/>
                  </a:solidFill>
                  <a:latin typeface="+mn-lt"/>
                  <a:ea typeface="黑体" pitchFamily="2" charset="-122"/>
                </a:rPr>
                <a:t>发送明文</a:t>
              </a:r>
              <a:r>
                <a:rPr lang="en-US" altLang="zh-CN" sz="2800" b="1" kern="0" dirty="0" smtClean="0">
                  <a:solidFill>
                    <a:srgbClr val="000099"/>
                  </a:solidFill>
                  <a:latin typeface="+mn-lt"/>
                  <a:ea typeface="黑体" pitchFamily="2" charset="-122"/>
                </a:rPr>
                <a:t> X</a:t>
              </a:r>
              <a:r>
                <a:rPr lang="zh-CN" altLang="zh-CN" sz="2800" b="1" kern="0" dirty="0" smtClean="0">
                  <a:solidFill>
                    <a:srgbClr val="000099"/>
                  </a:solidFill>
                  <a:latin typeface="+mn-lt"/>
                  <a:ea typeface="黑体" pitchFamily="2" charset="-122"/>
                </a:rPr>
                <a:t>，通过加密算法</a:t>
              </a:r>
              <a:r>
                <a:rPr lang="en-US" altLang="zh-CN" sz="2800" b="1" kern="0" dirty="0" smtClean="0">
                  <a:solidFill>
                    <a:srgbClr val="000099"/>
                  </a:solidFill>
                  <a:latin typeface="+mn-lt"/>
                  <a:ea typeface="黑体" pitchFamily="2" charset="-122"/>
                </a:rPr>
                <a:t> E </a:t>
              </a:r>
              <a:r>
                <a:rPr lang="zh-CN" altLang="zh-CN" sz="2800" b="1" kern="0" dirty="0" smtClean="0">
                  <a:solidFill>
                    <a:srgbClr val="000099"/>
                  </a:solidFill>
                  <a:latin typeface="+mn-lt"/>
                  <a:ea typeface="黑体" pitchFamily="2" charset="-122"/>
                </a:rPr>
                <a:t>运算</a:t>
              </a:r>
              <a:r>
                <a:rPr lang="zh-CN" altLang="zh-CN" sz="2800" b="1" kern="0" dirty="0">
                  <a:solidFill>
                    <a:srgbClr val="000099"/>
                  </a:solidFill>
                  <a:latin typeface="+mn-lt"/>
                  <a:ea typeface="黑体" pitchFamily="2" charset="-122"/>
                </a:rPr>
                <a:t>后，就得出</a:t>
              </a:r>
              <a:r>
                <a:rPr lang="zh-CN" altLang="zh-CN" sz="2800" b="1" kern="0" dirty="0" smtClean="0">
                  <a:solidFill>
                    <a:srgbClr val="000099"/>
                  </a:solidFill>
                  <a:latin typeface="+mn-lt"/>
                  <a:ea typeface="黑体" pitchFamily="2" charset="-122"/>
                </a:rPr>
                <a:t>密文</a:t>
              </a:r>
              <a:r>
                <a:rPr lang="en-US" altLang="zh-CN" sz="2800" b="1" kern="0" dirty="0" smtClean="0">
                  <a:solidFill>
                    <a:srgbClr val="000099"/>
                  </a:solidFill>
                  <a:latin typeface="+mn-lt"/>
                  <a:ea typeface="黑体" pitchFamily="2" charset="-122"/>
                </a:rPr>
                <a:t> Y</a:t>
              </a:r>
              <a:r>
                <a:rPr lang="zh-CN" altLang="zh-CN" sz="2800" b="1" kern="0" dirty="0">
                  <a:solidFill>
                    <a:srgbClr val="000099"/>
                  </a:solidFill>
                  <a:latin typeface="+mn-lt"/>
                  <a:ea typeface="黑体" pitchFamily="2" charset="-122"/>
                </a:rPr>
                <a:t>。</a:t>
              </a:r>
              <a:endParaRPr lang="zh-CN" altLang="en-US" sz="2800" b="1" kern="0" dirty="0">
                <a:solidFill>
                  <a:srgbClr val="000099"/>
                </a:solidFill>
                <a:latin typeface="+mn-lt"/>
                <a:ea typeface="黑体" pitchFamily="2" charset="-122"/>
              </a:endParaRPr>
            </a:p>
          </p:txBody>
        </p:sp>
        <p:sp>
          <p:nvSpPr>
            <p:cNvPr id="90" name="Freeform 20"/>
            <p:cNvSpPr>
              <a:spLocks/>
            </p:cNvSpPr>
            <p:nvPr/>
          </p:nvSpPr>
          <p:spPr bwMode="auto">
            <a:xfrm>
              <a:off x="5653112" y="3361754"/>
              <a:ext cx="2108200" cy="765175"/>
            </a:xfrm>
            <a:custGeom>
              <a:avLst/>
              <a:gdLst>
                <a:gd name="T0" fmla="*/ 0 w 1056"/>
                <a:gd name="T1" fmla="*/ 384 h 384"/>
                <a:gd name="T2" fmla="*/ 1056 w 1056"/>
                <a:gd name="T3" fmla="*/ 384 h 384"/>
                <a:gd name="T4" fmla="*/ 1056 w 1056"/>
                <a:gd name="T5" fmla="*/ 0 h 384"/>
              </a:gdLst>
              <a:ahLst/>
              <a:cxnLst>
                <a:cxn ang="0">
                  <a:pos x="T0" y="T1"/>
                </a:cxn>
                <a:cxn ang="0">
                  <a:pos x="T2" y="T3"/>
                </a:cxn>
                <a:cxn ang="0">
                  <a:pos x="T4" y="T5"/>
                </a:cxn>
              </a:cxnLst>
              <a:rect l="0" t="0" r="r" b="b"/>
              <a:pathLst>
                <a:path w="1056" h="384">
                  <a:moveTo>
                    <a:pt x="0" y="384"/>
                  </a:moveTo>
                  <a:lnTo>
                    <a:pt x="1056" y="384"/>
                  </a:lnTo>
                  <a:lnTo>
                    <a:pt x="1056" y="0"/>
                  </a:lnTo>
                </a:path>
              </a:pathLst>
            </a:custGeom>
            <a:noFill/>
            <a:ln w="28575" cmpd="sng">
              <a:solidFill>
                <a:srgbClr val="C00000"/>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91" name="AutoShape 21"/>
            <p:cNvSpPr>
              <a:spLocks noChangeArrowheads="1"/>
            </p:cNvSpPr>
            <p:nvPr/>
          </p:nvSpPr>
          <p:spPr bwMode="auto">
            <a:xfrm rot="16200000">
              <a:off x="4798108" y="1956705"/>
              <a:ext cx="587375" cy="4330924"/>
            </a:xfrm>
            <a:prstGeom prst="can">
              <a:avLst>
                <a:gd name="adj" fmla="val 41409"/>
              </a:avLst>
            </a:prstGeom>
            <a:gradFill rotWithShape="1">
              <a:gsLst>
                <a:gs pos="0">
                  <a:srgbClr val="333399"/>
                </a:gs>
                <a:gs pos="50000">
                  <a:srgbClr val="66FFFF"/>
                </a:gs>
                <a:gs pos="100000">
                  <a:srgbClr val="333399"/>
                </a:gs>
              </a:gsLst>
              <a:lin ang="0" scaled="1"/>
            </a:gradFill>
            <a:ln>
              <a:noFill/>
            </a:ln>
            <a:effectLst/>
          </p:spPr>
          <p:txBody>
            <a:bodyPr wrap="none" anchor="ctr"/>
            <a:lstStyle/>
            <a:p>
              <a:endParaRPr lang="zh-CN" altLang="en-US" b="1">
                <a:solidFill>
                  <a:srgbClr val="000099"/>
                </a:solidFill>
                <a:latin typeface="+mn-lt"/>
                <a:ea typeface="黑体" pitchFamily="2" charset="-122"/>
              </a:endParaRPr>
            </a:p>
          </p:txBody>
        </p:sp>
        <p:sp>
          <p:nvSpPr>
            <p:cNvPr id="92" name="Line 28"/>
            <p:cNvSpPr>
              <a:spLocks noChangeShapeType="1"/>
            </p:cNvSpPr>
            <p:nvPr/>
          </p:nvSpPr>
          <p:spPr bwMode="auto">
            <a:xfrm rot="16200000">
              <a:off x="1626171" y="4001517"/>
              <a:ext cx="1277938" cy="0"/>
            </a:xfrm>
            <a:prstGeom prst="line">
              <a:avLst/>
            </a:prstGeom>
            <a:noFill/>
            <a:ln w="28575">
              <a:solidFill>
                <a:srgbClr val="C00000"/>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93" name="Text Box 29"/>
            <p:cNvSpPr txBox="1">
              <a:spLocks noChangeArrowheads="1"/>
            </p:cNvSpPr>
            <p:nvPr/>
          </p:nvSpPr>
          <p:spPr bwMode="auto">
            <a:xfrm>
              <a:off x="397670" y="3450456"/>
              <a:ext cx="186509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000099"/>
                  </a:solidFill>
                  <a:latin typeface="+mn-lt"/>
                  <a:ea typeface="黑体" pitchFamily="2" charset="-122"/>
                </a:rPr>
                <a:t>加密密钥 </a:t>
              </a:r>
              <a:r>
                <a:rPr kumimoji="1" lang="en-US" altLang="zh-CN" sz="2400" b="1" dirty="0">
                  <a:solidFill>
                    <a:srgbClr val="000099"/>
                  </a:solidFill>
                  <a:latin typeface="+mn-lt"/>
                  <a:ea typeface="黑体" pitchFamily="2" charset="-122"/>
                </a:rPr>
                <a:t>K</a:t>
              </a:r>
              <a:r>
                <a:rPr kumimoji="1" lang="en-US" altLang="zh-CN" sz="2400" b="1" baseline="-25000" dirty="0">
                  <a:solidFill>
                    <a:srgbClr val="000099"/>
                  </a:solidFill>
                  <a:latin typeface="+mn-lt"/>
                  <a:ea typeface="黑体" pitchFamily="2" charset="-122"/>
                </a:rPr>
                <a:t>E</a:t>
              </a:r>
            </a:p>
          </p:txBody>
        </p:sp>
        <p:sp>
          <p:nvSpPr>
            <p:cNvPr id="94" name="Text Box 30"/>
            <p:cNvSpPr txBox="1">
              <a:spLocks noChangeArrowheads="1"/>
            </p:cNvSpPr>
            <p:nvPr/>
          </p:nvSpPr>
          <p:spPr bwMode="auto">
            <a:xfrm>
              <a:off x="7819702" y="3475856"/>
              <a:ext cx="21018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kumimoji="1" lang="zh-CN" altLang="en-US" sz="2400" b="1" dirty="0">
                  <a:solidFill>
                    <a:srgbClr val="000099"/>
                  </a:solidFill>
                  <a:latin typeface="+mn-lt"/>
                  <a:ea typeface="黑体" pitchFamily="2" charset="-122"/>
                </a:rPr>
                <a:t>解密密钥 </a:t>
              </a:r>
              <a:r>
                <a:rPr kumimoji="1" lang="en-US" altLang="zh-CN" sz="2400" b="1" dirty="0">
                  <a:solidFill>
                    <a:srgbClr val="000099"/>
                  </a:solidFill>
                  <a:latin typeface="+mn-lt"/>
                  <a:ea typeface="黑体" pitchFamily="2" charset="-122"/>
                </a:rPr>
                <a:t>K</a:t>
              </a:r>
              <a:r>
                <a:rPr kumimoji="1" lang="en-US" altLang="zh-CN" sz="2400" b="1" baseline="-25000" dirty="0">
                  <a:solidFill>
                    <a:srgbClr val="000099"/>
                  </a:solidFill>
                  <a:latin typeface="+mn-lt"/>
                  <a:ea typeface="黑体" pitchFamily="2" charset="-122"/>
                </a:rPr>
                <a:t>D</a:t>
              </a:r>
            </a:p>
          </p:txBody>
        </p:sp>
        <p:sp>
          <p:nvSpPr>
            <p:cNvPr id="95" name="Rectangle 46"/>
            <p:cNvSpPr>
              <a:spLocks noChangeArrowheads="1"/>
            </p:cNvSpPr>
            <p:nvPr/>
          </p:nvSpPr>
          <p:spPr bwMode="auto">
            <a:xfrm>
              <a:off x="1713484" y="4517454"/>
              <a:ext cx="1233488" cy="482600"/>
            </a:xfrm>
            <a:prstGeom prst="rect">
              <a:avLst/>
            </a:prstGeom>
            <a:solidFill>
              <a:srgbClr val="CCECFF"/>
            </a:solidFill>
            <a:ln w="12700">
              <a:solidFill>
                <a:schemeClr val="tx2"/>
              </a:solidFill>
              <a:miter lim="800000"/>
              <a:headEnd/>
              <a:tailEnd/>
            </a:ln>
            <a:effectLst>
              <a:outerShdw dist="35921" dir="2700000" algn="ctr" rotWithShape="0">
                <a:schemeClr val="bg2"/>
              </a:outerShdw>
            </a:effectLst>
          </p:spPr>
          <p:txBody>
            <a:bodyPr wrap="none" anchor="ctr"/>
            <a:lstStyle/>
            <a:p>
              <a:pPr algn="ctr"/>
              <a:r>
                <a:rPr kumimoji="1" lang="zh-CN" altLang="en-US" sz="2400" b="1">
                  <a:solidFill>
                    <a:srgbClr val="000099"/>
                  </a:solidFill>
                  <a:latin typeface="+mn-lt"/>
                  <a:ea typeface="黑体" pitchFamily="2" charset="-122"/>
                </a:rPr>
                <a:t>密钥源</a:t>
              </a:r>
            </a:p>
          </p:txBody>
        </p:sp>
        <p:sp>
          <p:nvSpPr>
            <p:cNvPr id="96" name="Line 47"/>
            <p:cNvSpPr>
              <a:spLocks noChangeShapeType="1"/>
            </p:cNvSpPr>
            <p:nvPr/>
          </p:nvSpPr>
          <p:spPr bwMode="auto">
            <a:xfrm>
              <a:off x="2262759" y="4126930"/>
              <a:ext cx="908397" cy="0"/>
            </a:xfrm>
            <a:prstGeom prst="line">
              <a:avLst/>
            </a:prstGeom>
            <a:noFill/>
            <a:ln w="28575">
              <a:solidFill>
                <a:schemeClr val="tx1"/>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97" name="Text Box 48"/>
            <p:cNvSpPr txBox="1">
              <a:spLocks noChangeArrowheads="1"/>
            </p:cNvSpPr>
            <p:nvPr/>
          </p:nvSpPr>
          <p:spPr bwMode="auto">
            <a:xfrm>
              <a:off x="4250896" y="3903439"/>
              <a:ext cx="14221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400" b="1" dirty="0">
                  <a:solidFill>
                    <a:srgbClr val="C00000"/>
                  </a:solidFill>
                  <a:latin typeface="+mn-lt"/>
                  <a:ea typeface="黑体" pitchFamily="2" charset="-122"/>
                </a:rPr>
                <a:t>安全信道</a:t>
              </a:r>
            </a:p>
          </p:txBody>
        </p:sp>
      </p:grpSp>
    </p:spTree>
    <p:extLst>
      <p:ext uri="{BB962C8B-B14F-4D97-AF65-F5344CB8AC3E}">
        <p14:creationId xmlns:p14="http://schemas.microsoft.com/office/powerpoint/2010/main" xmlns="" val="2869703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密钥</a:t>
            </a:r>
            <a:endParaRPr lang="zh-CN" altLang="en-US" dirty="0"/>
          </a:p>
        </p:txBody>
      </p:sp>
      <p:sp>
        <p:nvSpPr>
          <p:cNvPr id="3" name="内容占位符 2"/>
          <p:cNvSpPr>
            <a:spLocks noGrp="1"/>
          </p:cNvSpPr>
          <p:nvPr>
            <p:ph idx="1"/>
          </p:nvPr>
        </p:nvSpPr>
        <p:spPr/>
        <p:txBody>
          <a:bodyPr/>
          <a:lstStyle/>
          <a:p>
            <a:r>
              <a:rPr lang="zh-CN" altLang="zh-CN" sz="2800" dirty="0"/>
              <a:t>加密和解密用的</a:t>
            </a:r>
            <a:r>
              <a:rPr lang="zh-CN" altLang="zh-CN" sz="2800" dirty="0">
                <a:solidFill>
                  <a:srgbClr val="FF0000"/>
                </a:solidFill>
              </a:rPr>
              <a:t>密钥</a:t>
            </a:r>
            <a:r>
              <a:rPr lang="en-US" altLang="zh-CN" sz="2800" i="1" dirty="0" smtClean="0">
                <a:solidFill>
                  <a:srgbClr val="FF0000"/>
                </a:solidFill>
              </a:rPr>
              <a:t>K</a:t>
            </a:r>
            <a:r>
              <a:rPr lang="en-US" altLang="zh-CN" sz="2800" dirty="0" smtClean="0"/>
              <a:t> (key) </a:t>
            </a:r>
            <a:r>
              <a:rPr lang="zh-CN" altLang="zh-CN" sz="2800" dirty="0" smtClean="0"/>
              <a:t>是</a:t>
            </a:r>
            <a:r>
              <a:rPr lang="zh-CN" altLang="zh-CN" sz="2800" dirty="0"/>
              <a:t>一串秘密的字符串（即比特串</a:t>
            </a:r>
            <a:r>
              <a:rPr lang="zh-CN" altLang="zh-CN" sz="2800" dirty="0" smtClean="0"/>
              <a:t>）</a:t>
            </a:r>
            <a:r>
              <a:rPr lang="zh-CN" altLang="en-US" sz="2800" dirty="0" smtClean="0"/>
              <a:t>。</a:t>
            </a:r>
            <a:endParaRPr lang="en-US" altLang="zh-CN" sz="2800" dirty="0" smtClean="0"/>
          </a:p>
          <a:p>
            <a:r>
              <a:rPr lang="zh-CN" altLang="zh-CN" sz="2800" dirty="0"/>
              <a:t>明文通过</a:t>
            </a:r>
            <a:r>
              <a:rPr lang="zh-CN" altLang="zh-CN" sz="2800" dirty="0" smtClean="0">
                <a:solidFill>
                  <a:srgbClr val="FF0000"/>
                </a:solidFill>
              </a:rPr>
              <a:t>加密算法</a:t>
            </a:r>
            <a:r>
              <a:rPr lang="en-US" altLang="zh-CN" sz="2800" dirty="0" smtClean="0">
                <a:solidFill>
                  <a:srgbClr val="FF0000"/>
                </a:solidFill>
              </a:rPr>
              <a:t> </a:t>
            </a:r>
            <a:r>
              <a:rPr lang="en-US" altLang="zh-CN" sz="2800" i="1" dirty="0" smtClean="0">
                <a:solidFill>
                  <a:srgbClr val="FF0000"/>
                </a:solidFill>
              </a:rPr>
              <a:t>E  </a:t>
            </a:r>
            <a:r>
              <a:rPr lang="zh-CN" altLang="en-US" sz="2800" dirty="0" smtClean="0"/>
              <a:t>和</a:t>
            </a:r>
            <a:r>
              <a:rPr lang="zh-CN" altLang="en-US" sz="2800" dirty="0" smtClean="0">
                <a:solidFill>
                  <a:srgbClr val="FF0000"/>
                </a:solidFill>
              </a:rPr>
              <a:t>加</a:t>
            </a:r>
            <a:r>
              <a:rPr lang="zh-CN" altLang="zh-CN" sz="2800" dirty="0" smtClean="0">
                <a:solidFill>
                  <a:srgbClr val="FF0000"/>
                </a:solidFill>
              </a:rPr>
              <a:t>密密钥</a:t>
            </a:r>
            <a:r>
              <a:rPr lang="en-US" altLang="zh-CN" sz="2800" dirty="0" smtClean="0">
                <a:solidFill>
                  <a:srgbClr val="FF0000"/>
                </a:solidFill>
              </a:rPr>
              <a:t> </a:t>
            </a:r>
            <a:r>
              <a:rPr lang="en-US" altLang="zh-CN" sz="2800" i="1" dirty="0" smtClean="0">
                <a:solidFill>
                  <a:srgbClr val="FF0000"/>
                </a:solidFill>
              </a:rPr>
              <a:t>K  </a:t>
            </a:r>
            <a:r>
              <a:rPr lang="zh-CN" altLang="zh-CN" sz="2800" dirty="0" smtClean="0"/>
              <a:t>变成密文</a:t>
            </a:r>
            <a:r>
              <a:rPr lang="zh-CN" altLang="en-US" sz="2800" dirty="0" smtClean="0"/>
              <a:t>：</a:t>
            </a:r>
            <a:endParaRPr lang="en-US" altLang="zh-CN" sz="2800" dirty="0" smtClean="0"/>
          </a:p>
          <a:p>
            <a:endParaRPr lang="en-US" altLang="zh-CN" sz="2800" dirty="0"/>
          </a:p>
          <a:p>
            <a:r>
              <a:rPr lang="zh-CN" altLang="zh-CN" sz="2800" dirty="0"/>
              <a:t>接收端利用</a:t>
            </a:r>
            <a:r>
              <a:rPr lang="zh-CN" altLang="zh-CN" sz="2800" dirty="0">
                <a:solidFill>
                  <a:srgbClr val="FF0000"/>
                </a:solidFill>
              </a:rPr>
              <a:t>解密</a:t>
            </a:r>
            <a:r>
              <a:rPr lang="zh-CN" altLang="zh-CN" sz="2800" dirty="0" smtClean="0">
                <a:solidFill>
                  <a:srgbClr val="FF0000"/>
                </a:solidFill>
              </a:rPr>
              <a:t>算法</a:t>
            </a:r>
            <a:r>
              <a:rPr lang="en-US" altLang="zh-CN" sz="2800" dirty="0" smtClean="0">
                <a:solidFill>
                  <a:srgbClr val="FF0000"/>
                </a:solidFill>
              </a:rPr>
              <a:t> </a:t>
            </a:r>
            <a:r>
              <a:rPr lang="en-US" altLang="zh-CN" sz="2800" i="1" dirty="0" smtClean="0">
                <a:solidFill>
                  <a:srgbClr val="FF0000"/>
                </a:solidFill>
              </a:rPr>
              <a:t>D </a:t>
            </a:r>
            <a:r>
              <a:rPr lang="zh-CN" altLang="zh-CN" sz="2800" dirty="0" smtClean="0"/>
              <a:t>运算</a:t>
            </a:r>
            <a:r>
              <a:rPr lang="zh-CN" altLang="zh-CN" sz="2800" dirty="0"/>
              <a:t>和</a:t>
            </a:r>
            <a:r>
              <a:rPr lang="zh-CN" altLang="zh-CN" sz="2800" dirty="0">
                <a:solidFill>
                  <a:srgbClr val="FF0000"/>
                </a:solidFill>
              </a:rPr>
              <a:t>解密</a:t>
            </a:r>
            <a:r>
              <a:rPr lang="zh-CN" altLang="zh-CN" sz="2800" dirty="0" smtClean="0">
                <a:solidFill>
                  <a:srgbClr val="FF0000"/>
                </a:solidFill>
              </a:rPr>
              <a:t>密钥</a:t>
            </a:r>
            <a:r>
              <a:rPr lang="en-US" altLang="zh-CN" sz="2800" dirty="0" smtClean="0">
                <a:solidFill>
                  <a:srgbClr val="FF0000"/>
                </a:solidFill>
              </a:rPr>
              <a:t> </a:t>
            </a:r>
            <a:r>
              <a:rPr lang="en-US" altLang="zh-CN" sz="2800" i="1" dirty="0" smtClean="0">
                <a:solidFill>
                  <a:srgbClr val="FF0000"/>
                </a:solidFill>
              </a:rPr>
              <a:t>K </a:t>
            </a:r>
            <a:r>
              <a:rPr lang="zh-CN" altLang="zh-CN" sz="2800" dirty="0" smtClean="0"/>
              <a:t>解</a:t>
            </a:r>
            <a:r>
              <a:rPr lang="zh-CN" altLang="zh-CN" sz="2800" dirty="0"/>
              <a:t>出</a:t>
            </a:r>
            <a:r>
              <a:rPr lang="zh-CN" altLang="zh-CN" sz="2800" dirty="0" smtClean="0"/>
              <a:t>明文</a:t>
            </a:r>
            <a:r>
              <a:rPr lang="en-US" altLang="zh-CN" sz="2800" dirty="0" smtClean="0"/>
              <a:t> </a:t>
            </a:r>
            <a:r>
              <a:rPr lang="en-US" altLang="zh-CN" sz="2800" i="1" dirty="0" smtClean="0"/>
              <a:t>X</a:t>
            </a:r>
            <a:r>
              <a:rPr lang="zh-CN" altLang="zh-CN" sz="2800" dirty="0"/>
              <a:t>。解密算法是加密算法的</a:t>
            </a:r>
            <a:r>
              <a:rPr lang="zh-CN" altLang="zh-CN" sz="2800" dirty="0" smtClean="0"/>
              <a:t>逆运算</a:t>
            </a:r>
            <a:r>
              <a:rPr lang="zh-CN" altLang="en-US" sz="2800" dirty="0" smtClean="0"/>
              <a:t>。</a:t>
            </a:r>
            <a:endParaRPr lang="zh-CN" altLang="en-US" sz="2800" dirty="0"/>
          </a:p>
        </p:txBody>
      </p:sp>
      <p:sp>
        <p:nvSpPr>
          <p:cNvPr id="4" name="矩形 3"/>
          <p:cNvSpPr/>
          <p:nvPr/>
        </p:nvSpPr>
        <p:spPr bwMode="auto">
          <a:xfrm>
            <a:off x="1208584" y="2708920"/>
            <a:ext cx="7488832" cy="576064"/>
          </a:xfrm>
          <a:prstGeom prst="rect">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altLang="zh-CN" sz="2800" b="1" i="1" dirty="0" smtClean="0">
                <a:solidFill>
                  <a:srgbClr val="000099"/>
                </a:solidFill>
                <a:latin typeface="+mn-lt"/>
                <a:ea typeface="黑体" pitchFamily="2" charset="-122"/>
              </a:rPr>
              <a:t>  Y</a:t>
            </a:r>
            <a:r>
              <a:rPr lang="en-US" altLang="zh-CN" sz="2800" b="1" dirty="0" smtClean="0">
                <a:solidFill>
                  <a:srgbClr val="000099"/>
                </a:solidFill>
                <a:latin typeface="+mn-lt"/>
                <a:ea typeface="黑体" pitchFamily="2" charset="-122"/>
              </a:rPr>
              <a:t> </a:t>
            </a:r>
            <a:r>
              <a:rPr lang="en-US" altLang="zh-CN" sz="2800" b="1" dirty="0">
                <a:solidFill>
                  <a:srgbClr val="000099"/>
                </a:solidFill>
                <a:latin typeface="+mn-lt"/>
                <a:ea typeface="黑体" pitchFamily="2" charset="-122"/>
                <a:sym typeface="Symbol"/>
              </a:rPr>
              <a:t></a:t>
            </a:r>
            <a:r>
              <a:rPr lang="en-US" altLang="zh-CN" sz="2800" b="1" dirty="0">
                <a:solidFill>
                  <a:srgbClr val="000099"/>
                </a:solidFill>
                <a:latin typeface="+mn-lt"/>
                <a:ea typeface="黑体" pitchFamily="2" charset="-122"/>
              </a:rPr>
              <a:t> </a:t>
            </a:r>
            <a:r>
              <a:rPr lang="en-US" altLang="zh-CN" sz="2800" b="1" i="1" dirty="0">
                <a:solidFill>
                  <a:srgbClr val="000099"/>
                </a:solidFill>
                <a:latin typeface="+mn-lt"/>
                <a:ea typeface="黑体" pitchFamily="2" charset="-122"/>
              </a:rPr>
              <a:t>E</a:t>
            </a:r>
            <a:r>
              <a:rPr lang="en-US" altLang="zh-CN" sz="2800" b="1" i="1" baseline="-25000" dirty="0">
                <a:solidFill>
                  <a:srgbClr val="000099"/>
                </a:solidFill>
                <a:latin typeface="+mn-lt"/>
                <a:ea typeface="黑体" pitchFamily="2" charset="-122"/>
              </a:rPr>
              <a:t>K</a:t>
            </a:r>
            <a:r>
              <a:rPr lang="en-US" altLang="zh-CN" sz="2800" b="1" dirty="0">
                <a:solidFill>
                  <a:srgbClr val="000099"/>
                </a:solidFill>
                <a:latin typeface="+mn-lt"/>
                <a:ea typeface="黑体" pitchFamily="2" charset="-122"/>
              </a:rPr>
              <a:t>(</a:t>
            </a:r>
            <a:r>
              <a:rPr lang="en-US" altLang="zh-CN" sz="2800" b="1" i="1" dirty="0">
                <a:solidFill>
                  <a:srgbClr val="000099"/>
                </a:solidFill>
                <a:latin typeface="+mn-lt"/>
                <a:ea typeface="黑体" pitchFamily="2" charset="-122"/>
              </a:rPr>
              <a:t>X</a:t>
            </a:r>
            <a:r>
              <a:rPr lang="en-US" altLang="zh-CN" sz="2800" b="1" dirty="0">
                <a:solidFill>
                  <a:srgbClr val="000099"/>
                </a:solidFill>
                <a:latin typeface="+mn-lt"/>
                <a:ea typeface="黑体" pitchFamily="2" charset="-122"/>
              </a:rPr>
              <a:t>)                        </a:t>
            </a:r>
            <a:r>
              <a:rPr lang="en-US" altLang="zh-CN" sz="2800" b="1" dirty="0" smtClean="0">
                <a:solidFill>
                  <a:srgbClr val="000099"/>
                </a:solidFill>
                <a:latin typeface="+mn-lt"/>
                <a:ea typeface="黑体" pitchFamily="2" charset="-122"/>
              </a:rPr>
              <a:t>              </a:t>
            </a:r>
            <a:r>
              <a:rPr lang="en-US" altLang="zh-CN" sz="2800" b="1" dirty="0">
                <a:solidFill>
                  <a:srgbClr val="000099"/>
                </a:solidFill>
                <a:latin typeface="+mn-lt"/>
                <a:ea typeface="黑体" pitchFamily="2" charset="-122"/>
              </a:rPr>
              <a:t>(7-1)</a:t>
            </a:r>
            <a:endParaRPr kumimoji="0" lang="zh-CN" altLang="en-US" sz="2800" b="1" i="0" u="none" strike="noStrike" cap="none" normalizeH="0" baseline="0" dirty="0" smtClean="0">
              <a:ln>
                <a:noFill/>
              </a:ln>
              <a:solidFill>
                <a:srgbClr val="000099"/>
              </a:solidFill>
              <a:effectLst/>
              <a:latin typeface="+mn-lt"/>
              <a:ea typeface="黑体" pitchFamily="2" charset="-122"/>
            </a:endParaRPr>
          </a:p>
        </p:txBody>
      </p:sp>
      <p:sp>
        <p:nvSpPr>
          <p:cNvPr id="5" name="矩形 4"/>
          <p:cNvSpPr/>
          <p:nvPr/>
        </p:nvSpPr>
        <p:spPr bwMode="auto">
          <a:xfrm>
            <a:off x="1208584" y="4293096"/>
            <a:ext cx="7488832" cy="576064"/>
          </a:xfrm>
          <a:prstGeom prst="rect">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altLang="zh-CN" sz="2800" b="1" i="1" dirty="0" smtClean="0">
                <a:solidFill>
                  <a:srgbClr val="000099"/>
                </a:solidFill>
                <a:latin typeface="+mn-lt"/>
                <a:ea typeface="黑体" pitchFamily="2" charset="-122"/>
              </a:rPr>
              <a:t>  D</a:t>
            </a:r>
            <a:r>
              <a:rPr lang="en-US" altLang="zh-CN" sz="2800" b="1" i="1" baseline="-25000" dirty="0" smtClean="0">
                <a:solidFill>
                  <a:srgbClr val="000099"/>
                </a:solidFill>
                <a:latin typeface="+mn-lt"/>
                <a:ea typeface="黑体" pitchFamily="2" charset="-122"/>
              </a:rPr>
              <a:t>K</a:t>
            </a:r>
            <a:r>
              <a:rPr lang="en-US" altLang="zh-CN" sz="2800" b="1" i="1" dirty="0" smtClean="0">
                <a:solidFill>
                  <a:srgbClr val="000099"/>
                </a:solidFill>
                <a:latin typeface="+mn-lt"/>
                <a:ea typeface="黑体" pitchFamily="2" charset="-122"/>
              </a:rPr>
              <a:t>(Y</a:t>
            </a:r>
            <a:r>
              <a:rPr lang="en-US" altLang="zh-CN" sz="2800" b="1" i="1" dirty="0">
                <a:solidFill>
                  <a:srgbClr val="000099"/>
                </a:solidFill>
                <a:latin typeface="+mn-lt"/>
                <a:ea typeface="黑体" pitchFamily="2" charset="-122"/>
              </a:rPr>
              <a:t>) </a:t>
            </a:r>
            <a:r>
              <a:rPr lang="en-US" altLang="zh-CN" sz="2800" b="1" i="1" dirty="0">
                <a:solidFill>
                  <a:srgbClr val="000099"/>
                </a:solidFill>
                <a:latin typeface="+mn-lt"/>
                <a:ea typeface="黑体" pitchFamily="2" charset="-122"/>
                <a:sym typeface="Symbol"/>
              </a:rPr>
              <a:t></a:t>
            </a:r>
            <a:r>
              <a:rPr lang="en-US" altLang="zh-CN" sz="2800" b="1" i="1" dirty="0">
                <a:solidFill>
                  <a:srgbClr val="000099"/>
                </a:solidFill>
                <a:latin typeface="+mn-lt"/>
                <a:ea typeface="黑体" pitchFamily="2" charset="-122"/>
              </a:rPr>
              <a:t> D</a:t>
            </a:r>
            <a:r>
              <a:rPr lang="en-US" altLang="zh-CN" sz="2800" b="1" i="1" baseline="-25000" dirty="0">
                <a:solidFill>
                  <a:srgbClr val="000099"/>
                </a:solidFill>
                <a:latin typeface="+mn-lt"/>
                <a:ea typeface="黑体" pitchFamily="2" charset="-122"/>
              </a:rPr>
              <a:t>K</a:t>
            </a:r>
            <a:r>
              <a:rPr lang="en-US" altLang="zh-CN" sz="2800" b="1" i="1" dirty="0">
                <a:solidFill>
                  <a:srgbClr val="000099"/>
                </a:solidFill>
                <a:latin typeface="+mn-lt"/>
                <a:ea typeface="黑体" pitchFamily="2" charset="-122"/>
              </a:rPr>
              <a:t>(E</a:t>
            </a:r>
            <a:r>
              <a:rPr lang="en-US" altLang="zh-CN" sz="2800" b="1" i="1" baseline="-25000" dirty="0">
                <a:solidFill>
                  <a:srgbClr val="000099"/>
                </a:solidFill>
                <a:latin typeface="+mn-lt"/>
                <a:ea typeface="黑体" pitchFamily="2" charset="-122"/>
              </a:rPr>
              <a:t>K</a:t>
            </a:r>
            <a:r>
              <a:rPr lang="en-US" altLang="zh-CN" sz="2800" b="1" i="1" dirty="0">
                <a:solidFill>
                  <a:srgbClr val="000099"/>
                </a:solidFill>
                <a:latin typeface="+mn-lt"/>
                <a:ea typeface="黑体" pitchFamily="2" charset="-122"/>
              </a:rPr>
              <a:t>(X)) </a:t>
            </a:r>
            <a:r>
              <a:rPr lang="en-US" altLang="zh-CN" sz="2800" b="1" i="1" dirty="0">
                <a:solidFill>
                  <a:srgbClr val="000099"/>
                </a:solidFill>
                <a:latin typeface="+mn-lt"/>
                <a:ea typeface="黑体" pitchFamily="2" charset="-122"/>
                <a:sym typeface="Symbol"/>
              </a:rPr>
              <a:t></a:t>
            </a:r>
            <a:r>
              <a:rPr lang="en-US" altLang="zh-CN" sz="2800" b="1" i="1" dirty="0">
                <a:solidFill>
                  <a:srgbClr val="000099"/>
                </a:solidFill>
                <a:latin typeface="+mn-lt"/>
                <a:ea typeface="黑体" pitchFamily="2" charset="-122"/>
              </a:rPr>
              <a:t> X               </a:t>
            </a:r>
            <a:r>
              <a:rPr lang="en-US" altLang="zh-CN" sz="2800" b="1" i="1" dirty="0" smtClean="0">
                <a:solidFill>
                  <a:srgbClr val="000099"/>
                </a:solidFill>
                <a:latin typeface="+mn-lt"/>
                <a:ea typeface="黑体" pitchFamily="2" charset="-122"/>
              </a:rPr>
              <a:t>   </a:t>
            </a:r>
            <a:r>
              <a:rPr lang="en-US" altLang="zh-CN" sz="2800" b="1" dirty="0" smtClean="0">
                <a:solidFill>
                  <a:srgbClr val="000099"/>
                </a:solidFill>
                <a:latin typeface="+mn-lt"/>
                <a:ea typeface="黑体" pitchFamily="2" charset="-122"/>
              </a:rPr>
              <a:t>(</a:t>
            </a:r>
            <a:r>
              <a:rPr lang="en-US" altLang="zh-CN" sz="2800" b="1" dirty="0">
                <a:solidFill>
                  <a:srgbClr val="000099"/>
                </a:solidFill>
                <a:latin typeface="+mn-lt"/>
                <a:ea typeface="黑体" pitchFamily="2" charset="-122"/>
              </a:rPr>
              <a:t>7-2)</a:t>
            </a:r>
            <a:endParaRPr lang="zh-CN" altLang="en-US" sz="2800" b="1" dirty="0">
              <a:solidFill>
                <a:srgbClr val="000099"/>
              </a:solidFill>
              <a:latin typeface="+mn-lt"/>
              <a:ea typeface="黑体" pitchFamily="2" charset="-122"/>
            </a:endParaRPr>
          </a:p>
        </p:txBody>
      </p:sp>
      <p:sp>
        <p:nvSpPr>
          <p:cNvPr id="6" name="矩形 5"/>
          <p:cNvSpPr/>
          <p:nvPr/>
        </p:nvSpPr>
        <p:spPr>
          <a:xfrm>
            <a:off x="848544" y="5157192"/>
            <a:ext cx="8568952" cy="1200329"/>
          </a:xfrm>
          <a:prstGeom prst="rect">
            <a:avLst/>
          </a:prstGeom>
          <a:solidFill>
            <a:srgbClr val="FFC000"/>
          </a:solidFill>
          <a:ln>
            <a:solidFill>
              <a:srgbClr val="000066"/>
            </a:solidFill>
          </a:ln>
        </p:spPr>
        <p:txBody>
          <a:bodyPr wrap="square">
            <a:spAutoFit/>
          </a:bodyPr>
          <a:lstStyle/>
          <a:p>
            <a:pPr marL="269875" indent="-269875">
              <a:buSzPct val="70000"/>
              <a:buFont typeface="Wingdings" pitchFamily="2" charset="2"/>
              <a:buChar char="l"/>
            </a:pPr>
            <a:r>
              <a:rPr lang="zh-CN" altLang="zh-CN" sz="2400" b="1" dirty="0" smtClean="0">
                <a:solidFill>
                  <a:srgbClr val="000066"/>
                </a:solidFill>
                <a:latin typeface="+mn-lt"/>
                <a:ea typeface="黑体" pitchFamily="2" charset="-122"/>
              </a:rPr>
              <a:t>加密</a:t>
            </a:r>
            <a:r>
              <a:rPr lang="zh-CN" altLang="zh-CN" sz="2400" b="1" dirty="0">
                <a:solidFill>
                  <a:srgbClr val="000066"/>
                </a:solidFill>
                <a:latin typeface="+mn-lt"/>
                <a:ea typeface="黑体" pitchFamily="2" charset="-122"/>
              </a:rPr>
              <a:t>密钥和解密</a:t>
            </a:r>
            <a:r>
              <a:rPr lang="zh-CN" altLang="zh-CN" sz="2400" b="1" dirty="0" smtClean="0">
                <a:solidFill>
                  <a:srgbClr val="000066"/>
                </a:solidFill>
                <a:latin typeface="+mn-lt"/>
                <a:ea typeface="黑体" pitchFamily="2" charset="-122"/>
              </a:rPr>
              <a:t>密钥</a:t>
            </a:r>
            <a:r>
              <a:rPr lang="zh-CN" altLang="en-US" sz="2400" b="1" dirty="0">
                <a:solidFill>
                  <a:srgbClr val="000066"/>
                </a:solidFill>
                <a:latin typeface="+mn-lt"/>
                <a:ea typeface="黑体" pitchFamily="2" charset="-122"/>
              </a:rPr>
              <a:t>可以</a:t>
            </a:r>
            <a:r>
              <a:rPr lang="zh-CN" altLang="zh-CN" sz="2400" b="1" dirty="0" smtClean="0">
                <a:solidFill>
                  <a:srgbClr val="000066"/>
                </a:solidFill>
                <a:latin typeface="+mn-lt"/>
                <a:ea typeface="黑体" pitchFamily="2" charset="-122"/>
              </a:rPr>
              <a:t>一样</a:t>
            </a:r>
            <a:r>
              <a:rPr lang="zh-CN" altLang="en-US" sz="2400" b="1" dirty="0" smtClean="0">
                <a:solidFill>
                  <a:srgbClr val="000066"/>
                </a:solidFill>
                <a:latin typeface="+mn-lt"/>
                <a:ea typeface="黑体" pitchFamily="2" charset="-122"/>
              </a:rPr>
              <a:t>，也</a:t>
            </a:r>
            <a:r>
              <a:rPr lang="zh-CN" altLang="zh-CN" sz="2400" b="1" dirty="0" smtClean="0">
                <a:solidFill>
                  <a:srgbClr val="000066"/>
                </a:solidFill>
                <a:latin typeface="+mn-lt"/>
                <a:ea typeface="黑体" pitchFamily="2" charset="-122"/>
              </a:rPr>
              <a:t>可以不一样</a:t>
            </a:r>
            <a:r>
              <a:rPr lang="zh-CN" altLang="en-US" sz="2400" b="1" dirty="0" smtClean="0">
                <a:solidFill>
                  <a:srgbClr val="000066"/>
                </a:solidFill>
                <a:latin typeface="+mn-lt"/>
                <a:ea typeface="黑体" pitchFamily="2" charset="-122"/>
              </a:rPr>
              <a:t>。</a:t>
            </a:r>
            <a:endParaRPr lang="en-US" altLang="zh-CN" sz="2400" b="1" dirty="0" smtClean="0">
              <a:solidFill>
                <a:srgbClr val="000066"/>
              </a:solidFill>
              <a:latin typeface="+mn-lt"/>
              <a:ea typeface="黑体" pitchFamily="2" charset="-122"/>
            </a:endParaRPr>
          </a:p>
          <a:p>
            <a:pPr marL="269875" indent="-269875">
              <a:buSzPct val="70000"/>
              <a:buFont typeface="Wingdings" pitchFamily="2" charset="2"/>
              <a:buChar char="l"/>
            </a:pPr>
            <a:r>
              <a:rPr lang="zh-CN" altLang="zh-CN" sz="2400" b="1" dirty="0">
                <a:solidFill>
                  <a:srgbClr val="000066"/>
                </a:solidFill>
                <a:latin typeface="+mn-lt"/>
                <a:ea typeface="黑体" pitchFamily="2" charset="-122"/>
              </a:rPr>
              <a:t>密钥通常是由密钥中心提供</a:t>
            </a:r>
            <a:r>
              <a:rPr lang="zh-CN" altLang="zh-CN" sz="2400" b="1" dirty="0" smtClean="0">
                <a:solidFill>
                  <a:srgbClr val="000066"/>
                </a:solidFill>
                <a:latin typeface="+mn-lt"/>
                <a:ea typeface="黑体" pitchFamily="2" charset="-122"/>
              </a:rPr>
              <a:t>。</a:t>
            </a:r>
            <a:endParaRPr lang="en-US" altLang="zh-CN" sz="2400" b="1" dirty="0" smtClean="0">
              <a:solidFill>
                <a:srgbClr val="000066"/>
              </a:solidFill>
              <a:latin typeface="+mn-lt"/>
              <a:ea typeface="黑体" pitchFamily="2" charset="-122"/>
            </a:endParaRPr>
          </a:p>
          <a:p>
            <a:pPr marL="269875" indent="-269875">
              <a:buSzPct val="70000"/>
              <a:buFont typeface="Wingdings" pitchFamily="2" charset="2"/>
              <a:buChar char="l"/>
            </a:pPr>
            <a:r>
              <a:rPr lang="zh-CN" altLang="zh-CN" sz="2400" b="1" dirty="0" smtClean="0">
                <a:solidFill>
                  <a:srgbClr val="000066"/>
                </a:solidFill>
                <a:latin typeface="+mn-lt"/>
                <a:ea typeface="黑体" pitchFamily="2" charset="-122"/>
              </a:rPr>
              <a:t>当</a:t>
            </a:r>
            <a:r>
              <a:rPr lang="zh-CN" altLang="zh-CN" sz="2400" b="1" dirty="0">
                <a:solidFill>
                  <a:srgbClr val="000066"/>
                </a:solidFill>
                <a:latin typeface="+mn-lt"/>
                <a:ea typeface="黑体" pitchFamily="2" charset="-122"/>
              </a:rPr>
              <a:t>密钥需要向远地传送时，一定要通过另一个安全信道。</a:t>
            </a:r>
            <a:endParaRPr lang="zh-CN" altLang="en-US" sz="2400" b="1" dirty="0">
              <a:solidFill>
                <a:srgbClr val="000066"/>
              </a:solidFill>
              <a:latin typeface="+mn-lt"/>
              <a:ea typeface="黑体" pitchFamily="2" charset="-122"/>
            </a:endParaRPr>
          </a:p>
        </p:txBody>
      </p:sp>
    </p:spTree>
    <p:extLst>
      <p:ext uri="{BB962C8B-B14F-4D97-AF65-F5344CB8AC3E}">
        <p14:creationId xmlns:p14="http://schemas.microsoft.com/office/powerpoint/2010/main" xmlns="" val="3645704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第</a:t>
            </a:r>
            <a:r>
              <a:rPr lang="en-US" altLang="zh-CN" dirty="0" smtClean="0"/>
              <a:t> 7 </a:t>
            </a:r>
            <a:r>
              <a:rPr lang="zh-CN" altLang="zh-CN" dirty="0" smtClean="0"/>
              <a:t>章</a:t>
            </a:r>
            <a:r>
              <a:rPr lang="en-US" altLang="zh-CN" dirty="0" smtClean="0"/>
              <a:t>  </a:t>
            </a:r>
            <a:r>
              <a:rPr lang="zh-CN" altLang="en-US" dirty="0" smtClean="0"/>
              <a:t>网络安全</a:t>
            </a:r>
            <a:endParaRPr lang="zh-CN" altLang="en-US" dirty="0"/>
          </a:p>
        </p:txBody>
      </p:sp>
      <p:sp>
        <p:nvSpPr>
          <p:cNvPr id="3" name="内容占位符 2"/>
          <p:cNvSpPr>
            <a:spLocks noGrp="1"/>
          </p:cNvSpPr>
          <p:nvPr>
            <p:ph idx="1"/>
          </p:nvPr>
        </p:nvSpPr>
        <p:spPr/>
        <p:txBody>
          <a:bodyPr/>
          <a:lstStyle/>
          <a:p>
            <a:r>
              <a:rPr lang="en-US" altLang="zh-CN" dirty="0" smtClean="0"/>
              <a:t>7.1  </a:t>
            </a:r>
            <a:r>
              <a:rPr lang="zh-CN" altLang="zh-CN" dirty="0"/>
              <a:t>网络安全问题概述</a:t>
            </a:r>
          </a:p>
          <a:p>
            <a:r>
              <a:rPr lang="en-US" altLang="zh-CN" dirty="0" smtClean="0"/>
              <a:t>7.2  </a:t>
            </a:r>
            <a:r>
              <a:rPr lang="zh-CN" altLang="zh-CN" dirty="0"/>
              <a:t>两类密码体制</a:t>
            </a:r>
          </a:p>
          <a:p>
            <a:r>
              <a:rPr lang="en-US" altLang="zh-CN" dirty="0" smtClean="0"/>
              <a:t>7.3  </a:t>
            </a:r>
            <a:r>
              <a:rPr lang="zh-CN" altLang="zh-CN" dirty="0"/>
              <a:t>数字签名</a:t>
            </a:r>
          </a:p>
          <a:p>
            <a:r>
              <a:rPr lang="en-US" altLang="zh-CN" dirty="0" smtClean="0"/>
              <a:t>7.4  </a:t>
            </a:r>
            <a:r>
              <a:rPr lang="zh-CN" altLang="zh-CN" dirty="0"/>
              <a:t>鉴别</a:t>
            </a:r>
          </a:p>
          <a:p>
            <a:r>
              <a:rPr lang="en-US" altLang="zh-CN" dirty="0" smtClean="0"/>
              <a:t>7.5  </a:t>
            </a:r>
            <a:r>
              <a:rPr lang="zh-CN" altLang="zh-CN" dirty="0"/>
              <a:t>密钥分配</a:t>
            </a:r>
          </a:p>
          <a:p>
            <a:r>
              <a:rPr lang="en-US" altLang="zh-CN" dirty="0" smtClean="0"/>
              <a:t>7.6  </a:t>
            </a:r>
            <a:r>
              <a:rPr lang="zh-CN" altLang="zh-CN" dirty="0"/>
              <a:t>互联网使用的安全协议</a:t>
            </a:r>
          </a:p>
          <a:p>
            <a:r>
              <a:rPr lang="en-US" altLang="zh-CN" dirty="0" smtClean="0"/>
              <a:t>7.7  </a:t>
            </a:r>
            <a:r>
              <a:rPr lang="zh-CN" altLang="zh-CN" dirty="0"/>
              <a:t>系统安全：防火墙与入侵检测</a:t>
            </a:r>
          </a:p>
          <a:p>
            <a:r>
              <a:rPr lang="en-US" altLang="zh-CN" dirty="0" smtClean="0"/>
              <a:t>7.8  </a:t>
            </a:r>
            <a:r>
              <a:rPr lang="zh-CN" altLang="zh-CN" dirty="0"/>
              <a:t>一些未来的发展方向</a:t>
            </a:r>
          </a:p>
        </p:txBody>
      </p:sp>
    </p:spTree>
    <p:extLst>
      <p:ext uri="{BB962C8B-B14F-4D97-AF65-F5344CB8AC3E}">
        <p14:creationId xmlns:p14="http://schemas.microsoft.com/office/powerpoint/2010/main" xmlns="" val="3802882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algn="ctr"/>
            <a:r>
              <a:rPr lang="zh-CN" altLang="en-US" sz="4800"/>
              <a:t>一些重要概念 </a:t>
            </a:r>
          </a:p>
        </p:txBody>
      </p:sp>
      <p:sp>
        <p:nvSpPr>
          <p:cNvPr id="142339" name="Rectangle 3"/>
          <p:cNvSpPr>
            <a:spLocks noGrp="1" noChangeArrowheads="1"/>
          </p:cNvSpPr>
          <p:nvPr>
            <p:ph idx="1"/>
          </p:nvPr>
        </p:nvSpPr>
        <p:spPr/>
        <p:txBody>
          <a:bodyPr/>
          <a:lstStyle/>
          <a:p>
            <a:r>
              <a:rPr lang="zh-CN" altLang="en-US" dirty="0">
                <a:solidFill>
                  <a:srgbClr val="FF0000"/>
                </a:solidFill>
              </a:rPr>
              <a:t>密码编码</a:t>
            </a:r>
            <a:r>
              <a:rPr lang="zh-CN" altLang="en-US" dirty="0" smtClean="0">
                <a:solidFill>
                  <a:srgbClr val="FF0000"/>
                </a:solidFill>
              </a:rPr>
              <a:t>学 </a:t>
            </a:r>
            <a:r>
              <a:rPr lang="en-US" altLang="zh-CN" dirty="0" smtClean="0"/>
              <a:t>(</a:t>
            </a:r>
            <a:r>
              <a:rPr lang="en-US" altLang="zh-CN" dirty="0"/>
              <a:t>cryptography</a:t>
            </a:r>
            <a:r>
              <a:rPr lang="en-US" altLang="zh-CN" dirty="0" smtClean="0"/>
              <a:t>) </a:t>
            </a:r>
            <a:r>
              <a:rPr lang="zh-CN" altLang="en-US" dirty="0" smtClean="0"/>
              <a:t>是</a:t>
            </a:r>
            <a:r>
              <a:rPr lang="zh-CN" altLang="en-US" dirty="0"/>
              <a:t>密码体制的设计</a:t>
            </a:r>
            <a:r>
              <a:rPr lang="zh-CN" altLang="en-US" dirty="0" smtClean="0"/>
              <a:t>学。</a:t>
            </a:r>
            <a:endParaRPr lang="en-US" altLang="zh-CN" dirty="0" smtClean="0"/>
          </a:p>
          <a:p>
            <a:r>
              <a:rPr lang="zh-CN" altLang="en-US" dirty="0" smtClean="0">
                <a:solidFill>
                  <a:srgbClr val="FF0000"/>
                </a:solidFill>
              </a:rPr>
              <a:t>密码分析学 </a:t>
            </a:r>
            <a:r>
              <a:rPr lang="en-US" altLang="zh-CN" dirty="0" smtClean="0"/>
              <a:t>(</a:t>
            </a:r>
            <a:r>
              <a:rPr lang="en-US" altLang="zh-CN" dirty="0"/>
              <a:t>cryptanalysis</a:t>
            </a:r>
            <a:r>
              <a:rPr lang="en-US" altLang="zh-CN" dirty="0" smtClean="0"/>
              <a:t>) </a:t>
            </a:r>
            <a:r>
              <a:rPr lang="zh-CN" altLang="en-US" dirty="0" smtClean="0"/>
              <a:t>则</a:t>
            </a:r>
            <a:r>
              <a:rPr lang="zh-CN" altLang="en-US" dirty="0"/>
              <a:t>是在未知密钥的情况下从密文推演出明文或密钥的技术</a:t>
            </a:r>
            <a:r>
              <a:rPr lang="zh-CN" altLang="en-US" dirty="0" smtClean="0"/>
              <a:t>。</a:t>
            </a:r>
            <a:endParaRPr lang="en-US" altLang="zh-CN" dirty="0" smtClean="0"/>
          </a:p>
          <a:p>
            <a:r>
              <a:rPr lang="zh-CN" altLang="en-US" dirty="0" smtClean="0"/>
              <a:t>密码</a:t>
            </a:r>
            <a:r>
              <a:rPr lang="zh-CN" altLang="en-US" dirty="0"/>
              <a:t>编码学与密码分析学合起来即为</a:t>
            </a:r>
            <a:r>
              <a:rPr lang="zh-CN" altLang="en-US" dirty="0" smtClean="0">
                <a:solidFill>
                  <a:srgbClr val="FF0000"/>
                </a:solidFill>
              </a:rPr>
              <a:t>密码学 </a:t>
            </a:r>
            <a:r>
              <a:rPr lang="en-US" altLang="zh-CN" dirty="0" smtClean="0"/>
              <a:t>(</a:t>
            </a:r>
            <a:r>
              <a:rPr lang="en-US" altLang="zh-CN" dirty="0"/>
              <a:t>cryptology)</a:t>
            </a:r>
            <a:r>
              <a:rPr lang="zh-CN" altLang="en-US" dirty="0" smtClean="0"/>
              <a:t>。</a:t>
            </a:r>
            <a:endParaRPr lang="zh-CN" altLang="en-US" dirty="0"/>
          </a:p>
        </p:txBody>
      </p:sp>
    </p:spTree>
    <p:extLst>
      <p:ext uri="{BB962C8B-B14F-4D97-AF65-F5344CB8AC3E}">
        <p14:creationId xmlns:p14="http://schemas.microsoft.com/office/powerpoint/2010/main" xmlns="" val="12873536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algn="ctr"/>
            <a:r>
              <a:rPr lang="zh-CN" altLang="en-US" sz="4800"/>
              <a:t>一些重要概念 </a:t>
            </a:r>
          </a:p>
        </p:txBody>
      </p:sp>
      <p:sp>
        <p:nvSpPr>
          <p:cNvPr id="142339" name="Rectangle 3"/>
          <p:cNvSpPr>
            <a:spLocks noGrp="1" noChangeArrowheads="1"/>
          </p:cNvSpPr>
          <p:nvPr>
            <p:ph idx="1"/>
          </p:nvPr>
        </p:nvSpPr>
        <p:spPr/>
        <p:txBody>
          <a:bodyPr/>
          <a:lstStyle/>
          <a:p>
            <a:r>
              <a:rPr lang="zh-CN" altLang="en-US" dirty="0" smtClean="0"/>
              <a:t>如果</a:t>
            </a:r>
            <a:r>
              <a:rPr lang="zh-CN" altLang="en-US" dirty="0"/>
              <a:t>不论截取者获得了多少密文，但在密文中都没有足够的信息来唯一地确定出对应的明文，则这一密码体制称为</a:t>
            </a:r>
            <a:r>
              <a:rPr lang="zh-CN" altLang="en-US" dirty="0">
                <a:solidFill>
                  <a:srgbClr val="FF0000"/>
                </a:solidFill>
              </a:rPr>
              <a:t>无条件安全的，</a:t>
            </a:r>
            <a:r>
              <a:rPr lang="zh-CN" altLang="en-US" dirty="0"/>
              <a:t>或称为</a:t>
            </a:r>
            <a:r>
              <a:rPr lang="zh-CN" altLang="en-US" dirty="0">
                <a:solidFill>
                  <a:srgbClr val="FF0000"/>
                </a:solidFill>
              </a:rPr>
              <a:t>理论上是不可破的。</a:t>
            </a:r>
          </a:p>
          <a:p>
            <a:r>
              <a:rPr lang="zh-CN" altLang="en-US" dirty="0"/>
              <a:t>如果密码体制中的密码不能被可使用的计算资源破译，则这一密码体制称为在</a:t>
            </a:r>
            <a:r>
              <a:rPr lang="zh-CN" altLang="en-US" dirty="0">
                <a:solidFill>
                  <a:srgbClr val="FF0000"/>
                </a:solidFill>
              </a:rPr>
              <a:t>计算上是安全的。 </a:t>
            </a:r>
          </a:p>
        </p:txBody>
      </p:sp>
    </p:spTree>
    <p:extLst>
      <p:ext uri="{BB962C8B-B14F-4D97-AF65-F5344CB8AC3E}">
        <p14:creationId xmlns:p14="http://schemas.microsoft.com/office/powerpoint/2010/main" xmlns="" val="3601466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7.2  </a:t>
            </a:r>
            <a:r>
              <a:rPr lang="zh-CN" altLang="zh-CN" dirty="0"/>
              <a:t>两类密码体制</a:t>
            </a:r>
            <a:endParaRPr lang="zh-CN" altLang="en-US" dirty="0"/>
          </a:p>
        </p:txBody>
      </p:sp>
      <p:sp>
        <p:nvSpPr>
          <p:cNvPr id="931843" name="Rectangle 3"/>
          <p:cNvSpPr>
            <a:spLocks noGrp="1" noChangeArrowheads="1"/>
          </p:cNvSpPr>
          <p:nvPr>
            <p:ph idx="1"/>
          </p:nvPr>
        </p:nvSpPr>
        <p:spPr/>
        <p:txBody>
          <a:bodyPr/>
          <a:lstStyle/>
          <a:p>
            <a:r>
              <a:rPr lang="en-US" altLang="zh-CN" dirty="0"/>
              <a:t>7.2.1  </a:t>
            </a:r>
            <a:r>
              <a:rPr lang="zh-CN" altLang="zh-CN" dirty="0"/>
              <a:t>对称密钥密码体制</a:t>
            </a:r>
          </a:p>
          <a:p>
            <a:r>
              <a:rPr lang="en-US" altLang="zh-CN" dirty="0"/>
              <a:t>7.2.2  </a:t>
            </a:r>
            <a:r>
              <a:rPr lang="zh-CN" altLang="zh-CN" dirty="0"/>
              <a:t>公钥密码体制</a:t>
            </a:r>
          </a:p>
        </p:txBody>
      </p:sp>
    </p:spTree>
    <p:extLst>
      <p:ext uri="{BB962C8B-B14F-4D97-AF65-F5344CB8AC3E}">
        <p14:creationId xmlns:p14="http://schemas.microsoft.com/office/powerpoint/2010/main" xmlns="" val="17672710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zh-CN" dirty="0" smtClean="0"/>
              <a:t>7.2.1   </a:t>
            </a:r>
            <a:r>
              <a:rPr lang="zh-CN" altLang="en-US" dirty="0"/>
              <a:t>对称密钥密码体制 </a:t>
            </a:r>
          </a:p>
        </p:txBody>
      </p:sp>
      <p:sp>
        <p:nvSpPr>
          <p:cNvPr id="141315" name="Rectangle 3"/>
          <p:cNvSpPr>
            <a:spLocks noGrp="1" noChangeArrowheads="1"/>
          </p:cNvSpPr>
          <p:nvPr>
            <p:ph idx="1"/>
          </p:nvPr>
        </p:nvSpPr>
        <p:spPr/>
        <p:txBody>
          <a:bodyPr/>
          <a:lstStyle/>
          <a:p>
            <a:r>
              <a:rPr lang="zh-CN" altLang="en-US" dirty="0"/>
              <a:t>所谓常规密钥密码体制，即</a:t>
            </a:r>
            <a:r>
              <a:rPr lang="zh-CN" altLang="en-US" dirty="0">
                <a:solidFill>
                  <a:srgbClr val="FF0000"/>
                </a:solidFill>
              </a:rPr>
              <a:t>加密密钥</a:t>
            </a:r>
            <a:r>
              <a:rPr lang="zh-CN" altLang="en-US" dirty="0"/>
              <a:t>与</a:t>
            </a:r>
            <a:r>
              <a:rPr lang="zh-CN" altLang="en-US" dirty="0">
                <a:solidFill>
                  <a:srgbClr val="FF0000"/>
                </a:solidFill>
              </a:rPr>
              <a:t>解密密钥是相同的密码体制。</a:t>
            </a:r>
          </a:p>
          <a:p>
            <a:r>
              <a:rPr lang="zh-CN" altLang="en-US" dirty="0"/>
              <a:t>这种加密系统又称为</a:t>
            </a:r>
            <a:r>
              <a:rPr lang="zh-CN" altLang="en-US" dirty="0">
                <a:solidFill>
                  <a:srgbClr val="FF0000"/>
                </a:solidFill>
              </a:rPr>
              <a:t>对称密钥系统。</a:t>
            </a:r>
          </a:p>
        </p:txBody>
      </p:sp>
      <p:sp>
        <p:nvSpPr>
          <p:cNvPr id="6" name="Line 52"/>
          <p:cNvSpPr>
            <a:spLocks noChangeShapeType="1"/>
          </p:cNvSpPr>
          <p:nvPr/>
        </p:nvSpPr>
        <p:spPr bwMode="auto">
          <a:xfrm>
            <a:off x="2547045" y="4971827"/>
            <a:ext cx="1392238" cy="0"/>
          </a:xfrm>
          <a:prstGeom prst="line">
            <a:avLst/>
          </a:prstGeom>
          <a:noFill/>
          <a:ln w="38100">
            <a:solidFill>
              <a:srgbClr val="0000FF"/>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 name="Line 53"/>
          <p:cNvSpPr>
            <a:spLocks noChangeShapeType="1"/>
          </p:cNvSpPr>
          <p:nvPr/>
        </p:nvSpPr>
        <p:spPr bwMode="auto">
          <a:xfrm>
            <a:off x="4958458" y="4982939"/>
            <a:ext cx="2200275" cy="0"/>
          </a:xfrm>
          <a:prstGeom prst="line">
            <a:avLst/>
          </a:prstGeom>
          <a:noFill/>
          <a:ln w="38100">
            <a:solidFill>
              <a:srgbClr val="0000FF"/>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 name="Text Box 56"/>
          <p:cNvSpPr txBox="1">
            <a:spLocks noChangeArrowheads="1"/>
          </p:cNvSpPr>
          <p:nvPr/>
        </p:nvSpPr>
        <p:spPr bwMode="auto">
          <a:xfrm>
            <a:off x="8563670" y="4792439"/>
            <a:ext cx="10567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99"/>
                </a:solidFill>
                <a:effectLst/>
                <a:uLnTx/>
                <a:uFillTx/>
                <a:latin typeface="+mn-lt"/>
                <a:ea typeface="黑体" pitchFamily="2" charset="-122"/>
              </a:rPr>
              <a:t>明文 </a:t>
            </a:r>
            <a:r>
              <a:rPr kumimoji="1" lang="en-US" altLang="zh-CN" sz="2000" b="1" i="1" u="none" strike="noStrike" kern="0" cap="none" spc="0" normalizeH="0" baseline="0" noProof="0" smtClean="0">
                <a:ln>
                  <a:noFill/>
                </a:ln>
                <a:solidFill>
                  <a:srgbClr val="000099"/>
                </a:solidFill>
                <a:effectLst/>
                <a:uLnTx/>
                <a:uFillTx/>
                <a:latin typeface="+mn-lt"/>
                <a:ea typeface="黑体" pitchFamily="2" charset="-122"/>
              </a:rPr>
              <a:t>X</a:t>
            </a:r>
            <a:r>
              <a:rPr kumimoji="1" lang="en-US" altLang="zh-CN" sz="3200" b="1" i="0" u="none" strike="noStrike" kern="0" cap="none" spc="0" normalizeH="0" baseline="0" noProof="0" smtClean="0">
                <a:ln>
                  <a:noFill/>
                </a:ln>
                <a:solidFill>
                  <a:srgbClr val="000099"/>
                </a:solidFill>
                <a:effectLst/>
                <a:uLnTx/>
                <a:uFillTx/>
                <a:latin typeface="+mn-lt"/>
                <a:ea typeface="黑体" pitchFamily="2" charset="-122"/>
              </a:rPr>
              <a:t> </a:t>
            </a:r>
          </a:p>
        </p:txBody>
      </p:sp>
      <p:sp>
        <p:nvSpPr>
          <p:cNvPr id="9" name="Freeform 51"/>
          <p:cNvSpPr>
            <a:spLocks/>
          </p:cNvSpPr>
          <p:nvPr/>
        </p:nvSpPr>
        <p:spPr bwMode="auto">
          <a:xfrm>
            <a:off x="1284983" y="4532089"/>
            <a:ext cx="349250" cy="454025"/>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 name="Freeform 72"/>
          <p:cNvSpPr>
            <a:spLocks/>
          </p:cNvSpPr>
          <p:nvPr/>
        </p:nvSpPr>
        <p:spPr bwMode="auto">
          <a:xfrm flipH="1" flipV="1">
            <a:off x="2189858" y="4195539"/>
            <a:ext cx="79375" cy="420688"/>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C00000"/>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 name="Freeform 134"/>
          <p:cNvSpPr>
            <a:spLocks/>
          </p:cNvSpPr>
          <p:nvPr/>
        </p:nvSpPr>
        <p:spPr bwMode="auto">
          <a:xfrm flipH="1" flipV="1">
            <a:off x="7701658" y="4195539"/>
            <a:ext cx="79375" cy="420688"/>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C00000"/>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3" name="Freeform 50"/>
          <p:cNvSpPr>
            <a:spLocks/>
          </p:cNvSpPr>
          <p:nvPr/>
        </p:nvSpPr>
        <p:spPr bwMode="auto">
          <a:xfrm rot="16200000">
            <a:off x="8530333" y="4586064"/>
            <a:ext cx="219075" cy="574675"/>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4" name="Text Box 68"/>
          <p:cNvSpPr txBox="1">
            <a:spLocks noChangeArrowheads="1"/>
          </p:cNvSpPr>
          <p:nvPr/>
        </p:nvSpPr>
        <p:spPr bwMode="auto">
          <a:xfrm>
            <a:off x="6079233" y="4581302"/>
            <a:ext cx="96051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99"/>
                </a:solidFill>
                <a:effectLst/>
                <a:uLnTx/>
                <a:uFillTx/>
                <a:latin typeface="+mn-lt"/>
                <a:ea typeface="黑体" pitchFamily="2" charset="-122"/>
              </a:rPr>
              <a:t>密文 </a:t>
            </a:r>
            <a:r>
              <a:rPr kumimoji="1" lang="en-US" altLang="zh-CN" sz="2000" b="1" i="1" u="none" strike="noStrike" kern="0" cap="none" spc="0" normalizeH="0" baseline="0" noProof="0" smtClean="0">
                <a:ln>
                  <a:noFill/>
                </a:ln>
                <a:solidFill>
                  <a:srgbClr val="000099"/>
                </a:solidFill>
                <a:effectLst/>
                <a:uLnTx/>
                <a:uFillTx/>
                <a:latin typeface="+mn-lt"/>
                <a:ea typeface="黑体" pitchFamily="2" charset="-122"/>
              </a:rPr>
              <a:t>Y</a:t>
            </a:r>
          </a:p>
        </p:txBody>
      </p:sp>
      <p:sp>
        <p:nvSpPr>
          <p:cNvPr id="15" name="Text Box 54"/>
          <p:cNvSpPr txBox="1">
            <a:spLocks noChangeArrowheads="1"/>
          </p:cNvSpPr>
          <p:nvPr/>
        </p:nvSpPr>
        <p:spPr bwMode="auto">
          <a:xfrm>
            <a:off x="488504" y="3356992"/>
            <a:ext cx="172996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0099"/>
                </a:solidFill>
                <a:effectLst/>
                <a:uLnTx/>
                <a:uFillTx/>
                <a:latin typeface="+mn-lt"/>
                <a:ea typeface="黑体" pitchFamily="2" charset="-122"/>
              </a:rPr>
              <a:t>加密密钥 </a:t>
            </a:r>
            <a:r>
              <a:rPr kumimoji="1" lang="en-US" altLang="zh-CN" sz="2400" b="1" i="1" u="none" strike="noStrike" kern="0" cap="none" spc="0" normalizeH="0" baseline="0" noProof="0" dirty="0" smtClean="0">
                <a:ln>
                  <a:noFill/>
                </a:ln>
                <a:solidFill>
                  <a:srgbClr val="000099"/>
                </a:solidFill>
                <a:effectLst/>
                <a:uLnTx/>
                <a:uFillTx/>
                <a:latin typeface="+mn-lt"/>
                <a:ea typeface="黑体" pitchFamily="2" charset="-122"/>
              </a:rPr>
              <a:t>K</a:t>
            </a:r>
          </a:p>
        </p:txBody>
      </p:sp>
      <p:sp>
        <p:nvSpPr>
          <p:cNvPr id="16" name="Text Box 55"/>
          <p:cNvSpPr txBox="1">
            <a:spLocks noChangeArrowheads="1"/>
          </p:cNvSpPr>
          <p:nvPr/>
        </p:nvSpPr>
        <p:spPr bwMode="auto">
          <a:xfrm>
            <a:off x="488504" y="4971827"/>
            <a:ext cx="103936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明文 </a:t>
            </a: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X</a:t>
            </a:r>
          </a:p>
        </p:txBody>
      </p:sp>
      <p:sp>
        <p:nvSpPr>
          <p:cNvPr id="17" name="Text Box 57"/>
          <p:cNvSpPr txBox="1">
            <a:spLocks noChangeArrowheads="1"/>
          </p:cNvSpPr>
          <p:nvPr/>
        </p:nvSpPr>
        <p:spPr bwMode="auto">
          <a:xfrm>
            <a:off x="2915345" y="4581302"/>
            <a:ext cx="96051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密文 </a:t>
            </a: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Y</a:t>
            </a:r>
          </a:p>
        </p:txBody>
      </p:sp>
      <p:pic>
        <p:nvPicPr>
          <p:cNvPr id="27" name="Picture 6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6200000" flipH="1">
            <a:off x="2041570" y="3532122"/>
            <a:ext cx="741707" cy="391454"/>
          </a:xfrm>
          <a:prstGeom prst="rect">
            <a:avLst/>
          </a:prstGeom>
          <a:noFill/>
          <a:ln>
            <a:noFill/>
          </a:ln>
          <a:effectLst/>
          <a:extLst/>
        </p:spPr>
      </p:pic>
      <p:sp>
        <p:nvSpPr>
          <p:cNvPr id="28" name="Text Box 70"/>
          <p:cNvSpPr txBox="1">
            <a:spLocks noChangeArrowheads="1"/>
          </p:cNvSpPr>
          <p:nvPr/>
        </p:nvSpPr>
        <p:spPr bwMode="auto">
          <a:xfrm>
            <a:off x="667445" y="4033614"/>
            <a:ext cx="3706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99"/>
                </a:solidFill>
                <a:effectLst/>
                <a:uLnTx/>
                <a:uFillTx/>
                <a:latin typeface="+mn-lt"/>
                <a:ea typeface="黑体" pitchFamily="2" charset="-122"/>
              </a:rPr>
              <a:t>A</a:t>
            </a:r>
          </a:p>
        </p:txBody>
      </p:sp>
      <p:sp>
        <p:nvSpPr>
          <p:cNvPr id="29" name="Text Box 71"/>
          <p:cNvSpPr txBox="1">
            <a:spLocks noChangeArrowheads="1"/>
          </p:cNvSpPr>
          <p:nvPr/>
        </p:nvSpPr>
        <p:spPr bwMode="auto">
          <a:xfrm>
            <a:off x="9139933" y="4033614"/>
            <a:ext cx="3706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99"/>
                </a:solidFill>
                <a:effectLst/>
                <a:uLnTx/>
                <a:uFillTx/>
                <a:latin typeface="+mn-lt"/>
                <a:ea typeface="黑体" pitchFamily="2" charset="-122"/>
              </a:rPr>
              <a:t>B</a:t>
            </a:r>
          </a:p>
        </p:txBody>
      </p:sp>
      <p:graphicFrame>
        <p:nvGraphicFramePr>
          <p:cNvPr id="30" name="Object 73"/>
          <p:cNvGraphicFramePr>
            <a:graphicFrameLocks noChangeAspect="1"/>
          </p:cNvGraphicFramePr>
          <p:nvPr>
            <p:extLst>
              <p:ext uri="{D42A27DB-BD31-4B8C-83A1-F6EECF244321}">
                <p14:modId xmlns:p14="http://schemas.microsoft.com/office/powerpoint/2010/main" xmlns="" val="2266838175"/>
              </p:ext>
            </p:extLst>
          </p:nvPr>
        </p:nvGraphicFramePr>
        <p:xfrm>
          <a:off x="3858320" y="4310662"/>
          <a:ext cx="2293938" cy="1498600"/>
        </p:xfrm>
        <a:graphic>
          <a:graphicData uri="http://schemas.openxmlformats.org/presentationml/2006/ole">
            <p:oleObj spid="_x0000_s14342" name="VISIO" r:id="rId5" imgW="1687068" imgH="964692" progId="">
              <p:embed/>
            </p:oleObj>
          </a:graphicData>
        </a:graphic>
      </p:graphicFrame>
      <p:grpSp>
        <p:nvGrpSpPr>
          <p:cNvPr id="31" name="Group 74"/>
          <p:cNvGrpSpPr>
            <a:grpSpLocks/>
          </p:cNvGrpSpPr>
          <p:nvPr/>
        </p:nvGrpSpPr>
        <p:grpSpPr bwMode="auto">
          <a:xfrm>
            <a:off x="961133" y="4173314"/>
            <a:ext cx="574675" cy="620713"/>
            <a:chOff x="921" y="2412"/>
            <a:chExt cx="284" cy="265"/>
          </a:xfrm>
        </p:grpSpPr>
        <p:grpSp>
          <p:nvGrpSpPr>
            <p:cNvPr id="32" name="Group 75"/>
            <p:cNvGrpSpPr>
              <a:grpSpLocks/>
            </p:cNvGrpSpPr>
            <p:nvPr/>
          </p:nvGrpSpPr>
          <p:grpSpPr bwMode="auto">
            <a:xfrm>
              <a:off x="928" y="2417"/>
              <a:ext cx="277" cy="260"/>
              <a:chOff x="928" y="2417"/>
              <a:chExt cx="277" cy="260"/>
            </a:xfrm>
          </p:grpSpPr>
          <p:sp>
            <p:nvSpPr>
              <p:cNvPr id="46" name="Freeform 76"/>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7" name="Freeform 77"/>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8" name="Freeform 78"/>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9" name="Freeform 79"/>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0" name="Rectangle 80"/>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1" name="Rectangle 81"/>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2" name="Rectangle 82"/>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3" name="Line 83"/>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54" name="Group 84"/>
              <p:cNvGrpSpPr>
                <a:grpSpLocks/>
              </p:cNvGrpSpPr>
              <p:nvPr/>
            </p:nvGrpSpPr>
            <p:grpSpPr bwMode="auto">
              <a:xfrm>
                <a:off x="928" y="2639"/>
                <a:ext cx="277" cy="38"/>
                <a:chOff x="928" y="2639"/>
                <a:chExt cx="277" cy="38"/>
              </a:xfrm>
            </p:grpSpPr>
            <p:sp>
              <p:nvSpPr>
                <p:cNvPr id="55" name="Freeform 85"/>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6" name="Freeform 86"/>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7" name="Rectangle 87"/>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nvGrpSpPr>
            <p:cNvPr id="33" name="Group 88"/>
            <p:cNvGrpSpPr>
              <a:grpSpLocks/>
            </p:cNvGrpSpPr>
            <p:nvPr/>
          </p:nvGrpSpPr>
          <p:grpSpPr bwMode="auto">
            <a:xfrm>
              <a:off x="921" y="2412"/>
              <a:ext cx="277" cy="261"/>
              <a:chOff x="921" y="2412"/>
              <a:chExt cx="277" cy="261"/>
            </a:xfrm>
          </p:grpSpPr>
          <p:sp>
            <p:nvSpPr>
              <p:cNvPr id="34" name="Freeform 89"/>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5" name="Freeform 90"/>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6" name="Freeform 91"/>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7" name="Freeform 92"/>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8" name="Rectangle 93"/>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9" name="Rectangle 94"/>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0" name="Rectangle 95"/>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1" name="Line 96"/>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42" name="Group 97"/>
              <p:cNvGrpSpPr>
                <a:grpSpLocks/>
              </p:cNvGrpSpPr>
              <p:nvPr/>
            </p:nvGrpSpPr>
            <p:grpSpPr bwMode="auto">
              <a:xfrm>
                <a:off x="921" y="2635"/>
                <a:ext cx="277" cy="38"/>
                <a:chOff x="921" y="2635"/>
                <a:chExt cx="277" cy="38"/>
              </a:xfrm>
            </p:grpSpPr>
            <p:sp>
              <p:nvSpPr>
                <p:cNvPr id="43" name="Freeform 98"/>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4" name="Freeform 99"/>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5" name="Rectangle 100"/>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sp>
        <p:nvSpPr>
          <p:cNvPr id="58" name="Rectangle 102"/>
          <p:cNvSpPr>
            <a:spLocks noChangeArrowheads="1"/>
          </p:cNvSpPr>
          <p:nvPr/>
        </p:nvSpPr>
        <p:spPr bwMode="auto">
          <a:xfrm>
            <a:off x="1634233" y="4625752"/>
            <a:ext cx="1276350" cy="715962"/>
          </a:xfrm>
          <a:prstGeom prst="rect">
            <a:avLst/>
          </a:prstGeom>
          <a:solidFill>
            <a:srgbClr val="FF66FF"/>
          </a:solidFill>
          <a:ln w="12700" algn="ctr">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E</a:t>
            </a:r>
            <a:r>
              <a:rPr kumimoji="1" lang="en-US" altLang="zh-CN" sz="2000" b="1" i="0" u="none" strike="noStrike" kern="0" cap="none" spc="0" normalizeH="0" baseline="0" noProof="0" dirty="0" smtClean="0">
                <a:ln>
                  <a:noFill/>
                </a:ln>
                <a:solidFill>
                  <a:srgbClr val="000099"/>
                </a:solidFill>
                <a:effectLst/>
                <a:uLnTx/>
                <a:uFillTx/>
                <a:latin typeface="+mn-lt"/>
                <a:ea typeface="黑体" pitchFamily="2" charset="-122"/>
              </a:rPr>
              <a:t> </a:t>
            </a: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运算</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加密算法</a:t>
            </a:r>
          </a:p>
        </p:txBody>
      </p:sp>
      <p:sp>
        <p:nvSpPr>
          <p:cNvPr id="59" name="Rectangle 103"/>
          <p:cNvSpPr>
            <a:spLocks noChangeArrowheads="1"/>
          </p:cNvSpPr>
          <p:nvPr/>
        </p:nvSpPr>
        <p:spPr bwMode="auto">
          <a:xfrm>
            <a:off x="7158733" y="4625752"/>
            <a:ext cx="1277937" cy="715962"/>
          </a:xfrm>
          <a:prstGeom prst="rect">
            <a:avLst/>
          </a:prstGeom>
          <a:solidFill>
            <a:srgbClr val="FFFF66"/>
          </a:solidFill>
          <a:ln w="12700" algn="ctr">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dirty="0" smtClean="0">
                <a:ln>
                  <a:noFill/>
                </a:ln>
                <a:solidFill>
                  <a:srgbClr val="000099"/>
                </a:solidFill>
                <a:effectLst/>
                <a:uLnTx/>
                <a:uFillTx/>
                <a:latin typeface="+mn-lt"/>
                <a:ea typeface="黑体" pitchFamily="2" charset="-122"/>
              </a:rPr>
              <a:t>D </a:t>
            </a: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运算</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解密算法</a:t>
            </a:r>
          </a:p>
        </p:txBody>
      </p:sp>
      <p:grpSp>
        <p:nvGrpSpPr>
          <p:cNvPr id="60" name="Group 104"/>
          <p:cNvGrpSpPr>
            <a:grpSpLocks/>
          </p:cNvGrpSpPr>
          <p:nvPr/>
        </p:nvGrpSpPr>
        <p:grpSpPr bwMode="auto">
          <a:xfrm>
            <a:off x="8655745" y="4147914"/>
            <a:ext cx="574675" cy="620713"/>
            <a:chOff x="921" y="2412"/>
            <a:chExt cx="284" cy="265"/>
          </a:xfrm>
        </p:grpSpPr>
        <p:grpSp>
          <p:nvGrpSpPr>
            <p:cNvPr id="61" name="Group 105"/>
            <p:cNvGrpSpPr>
              <a:grpSpLocks/>
            </p:cNvGrpSpPr>
            <p:nvPr/>
          </p:nvGrpSpPr>
          <p:grpSpPr bwMode="auto">
            <a:xfrm>
              <a:off x="928" y="2417"/>
              <a:ext cx="277" cy="260"/>
              <a:chOff x="928" y="2417"/>
              <a:chExt cx="277" cy="260"/>
            </a:xfrm>
          </p:grpSpPr>
          <p:sp>
            <p:nvSpPr>
              <p:cNvPr id="75" name="Freeform 106"/>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6" name="Freeform 107"/>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7" name="Freeform 108"/>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8" name="Freeform 109"/>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9" name="Rectangle 110"/>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0" name="Rectangle 111"/>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1" name="Rectangle 112"/>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2" name="Line 113"/>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83" name="Group 114"/>
              <p:cNvGrpSpPr>
                <a:grpSpLocks/>
              </p:cNvGrpSpPr>
              <p:nvPr/>
            </p:nvGrpSpPr>
            <p:grpSpPr bwMode="auto">
              <a:xfrm>
                <a:off x="928" y="2639"/>
                <a:ext cx="277" cy="38"/>
                <a:chOff x="928" y="2639"/>
                <a:chExt cx="277" cy="38"/>
              </a:xfrm>
            </p:grpSpPr>
            <p:sp>
              <p:nvSpPr>
                <p:cNvPr id="84" name="Freeform 115"/>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5" name="Freeform 116"/>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6" name="Rectangle 117"/>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nvGrpSpPr>
            <p:cNvPr id="62" name="Group 118"/>
            <p:cNvGrpSpPr>
              <a:grpSpLocks/>
            </p:cNvGrpSpPr>
            <p:nvPr/>
          </p:nvGrpSpPr>
          <p:grpSpPr bwMode="auto">
            <a:xfrm>
              <a:off x="921" y="2412"/>
              <a:ext cx="277" cy="261"/>
              <a:chOff x="921" y="2412"/>
              <a:chExt cx="277" cy="261"/>
            </a:xfrm>
          </p:grpSpPr>
          <p:sp>
            <p:nvSpPr>
              <p:cNvPr id="63" name="Freeform 119"/>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4" name="Freeform 120"/>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5" name="Freeform 121"/>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6" name="Freeform 122"/>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7" name="Rectangle 123"/>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8" name="Rectangle 124"/>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9" name="Rectangle 125"/>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0" name="Line 126"/>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71" name="Group 127"/>
              <p:cNvGrpSpPr>
                <a:grpSpLocks/>
              </p:cNvGrpSpPr>
              <p:nvPr/>
            </p:nvGrpSpPr>
            <p:grpSpPr bwMode="auto">
              <a:xfrm>
                <a:off x="921" y="2635"/>
                <a:ext cx="277" cy="38"/>
                <a:chOff x="921" y="2635"/>
                <a:chExt cx="277" cy="38"/>
              </a:xfrm>
            </p:grpSpPr>
            <p:sp>
              <p:nvSpPr>
                <p:cNvPr id="72" name="Freeform 128"/>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3" name="Freeform 129"/>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4" name="Rectangle 130"/>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sp>
        <p:nvSpPr>
          <p:cNvPr id="87" name="Text Box 131"/>
          <p:cNvSpPr txBox="1">
            <a:spLocks noChangeArrowheads="1"/>
          </p:cNvSpPr>
          <p:nvPr/>
        </p:nvSpPr>
        <p:spPr bwMode="auto">
          <a:xfrm>
            <a:off x="4520952" y="4803378"/>
            <a:ext cx="11128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0099"/>
                </a:solidFill>
                <a:effectLst/>
                <a:uLnTx/>
                <a:uFillTx/>
                <a:latin typeface="+mn-lt"/>
                <a:ea typeface="黑体" pitchFamily="2" charset="-122"/>
              </a:rPr>
              <a:t>互联网</a:t>
            </a:r>
          </a:p>
        </p:txBody>
      </p:sp>
      <p:sp>
        <p:nvSpPr>
          <p:cNvPr id="88" name="Text Box 132"/>
          <p:cNvSpPr txBox="1">
            <a:spLocks noChangeArrowheads="1"/>
          </p:cNvSpPr>
          <p:nvPr/>
        </p:nvSpPr>
        <p:spPr bwMode="auto">
          <a:xfrm>
            <a:off x="7817545" y="3356992"/>
            <a:ext cx="172996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smtClean="0">
                <a:ln>
                  <a:noFill/>
                </a:ln>
                <a:solidFill>
                  <a:srgbClr val="000099"/>
                </a:solidFill>
                <a:effectLst/>
                <a:uLnTx/>
                <a:uFillTx/>
                <a:latin typeface="+mn-lt"/>
                <a:ea typeface="黑体" pitchFamily="2" charset="-122"/>
              </a:rPr>
              <a:t>解密密钥 </a:t>
            </a:r>
            <a:r>
              <a:rPr kumimoji="1" lang="en-US" altLang="zh-CN" sz="2400" b="1" i="1" u="none" strike="noStrike" kern="0" cap="none" spc="0" normalizeH="0" baseline="0" noProof="0" smtClean="0">
                <a:ln>
                  <a:noFill/>
                </a:ln>
                <a:solidFill>
                  <a:srgbClr val="000099"/>
                </a:solidFill>
                <a:effectLst/>
                <a:uLnTx/>
                <a:uFillTx/>
                <a:latin typeface="+mn-lt"/>
                <a:ea typeface="黑体" pitchFamily="2" charset="-122"/>
              </a:rPr>
              <a:t>K</a:t>
            </a:r>
          </a:p>
        </p:txBody>
      </p:sp>
      <p:pic>
        <p:nvPicPr>
          <p:cNvPr id="89" name="Picture 13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00000">
            <a:off x="7296784" y="3533490"/>
            <a:ext cx="741708" cy="388716"/>
          </a:xfrm>
          <a:prstGeom prst="rect">
            <a:avLst/>
          </a:prstGeom>
          <a:noFill/>
          <a:ln>
            <a:noFill/>
          </a:ln>
          <a:effectLst/>
          <a:extLst/>
        </p:spPr>
      </p:pic>
      <p:grpSp>
        <p:nvGrpSpPr>
          <p:cNvPr id="94" name="组合 93"/>
          <p:cNvGrpSpPr/>
          <p:nvPr/>
        </p:nvGrpSpPr>
        <p:grpSpPr>
          <a:xfrm>
            <a:off x="2674219" y="3492297"/>
            <a:ext cx="4727052" cy="584775"/>
            <a:chOff x="2674219" y="3348281"/>
            <a:chExt cx="4727052" cy="584775"/>
          </a:xfrm>
        </p:grpSpPr>
        <p:sp>
          <p:nvSpPr>
            <p:cNvPr id="91" name="TextBox 90"/>
            <p:cNvSpPr txBox="1"/>
            <p:nvPr/>
          </p:nvSpPr>
          <p:spPr>
            <a:xfrm>
              <a:off x="4128559" y="3348281"/>
              <a:ext cx="1832553" cy="584775"/>
            </a:xfrm>
            <a:prstGeom prst="rect">
              <a:avLst/>
            </a:prstGeom>
            <a:noFill/>
          </p:spPr>
          <p:txBody>
            <a:bodyPr wrap="none" rtlCol="0">
              <a:spAutoFit/>
            </a:bodyPr>
            <a:lstStyle/>
            <a:p>
              <a:r>
                <a:rPr lang="zh-CN" altLang="en-US" sz="3200" b="1" dirty="0" smtClean="0">
                  <a:solidFill>
                    <a:srgbClr val="C00000"/>
                  </a:solidFill>
                  <a:latin typeface="+mn-lt"/>
                  <a:ea typeface="黑体" pitchFamily="2" charset="-122"/>
                </a:rPr>
                <a:t>相同秘钥</a:t>
              </a:r>
              <a:endParaRPr lang="zh-CN" altLang="en-US" sz="3200" b="1" dirty="0">
                <a:solidFill>
                  <a:srgbClr val="C00000"/>
                </a:solidFill>
                <a:latin typeface="+mn-lt"/>
                <a:ea typeface="黑体" pitchFamily="2" charset="-122"/>
              </a:endParaRPr>
            </a:p>
          </p:txBody>
        </p:sp>
        <p:sp>
          <p:nvSpPr>
            <p:cNvPr id="93" name="左箭头 92"/>
            <p:cNvSpPr/>
            <p:nvPr/>
          </p:nvSpPr>
          <p:spPr bwMode="auto">
            <a:xfrm>
              <a:off x="2674219" y="3443808"/>
              <a:ext cx="1342677" cy="417240"/>
            </a:xfrm>
            <a:prstGeom prst="leftArrow">
              <a:avLst>
                <a:gd name="adj1" fmla="val 50000"/>
                <a:gd name="adj2" fmla="val 7591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96" name="左箭头 95"/>
            <p:cNvSpPr/>
            <p:nvPr/>
          </p:nvSpPr>
          <p:spPr bwMode="auto">
            <a:xfrm flipH="1">
              <a:off x="6058594" y="3443808"/>
              <a:ext cx="1342677" cy="417240"/>
            </a:xfrm>
            <a:prstGeom prst="leftArrow">
              <a:avLst>
                <a:gd name="adj1" fmla="val 50000"/>
                <a:gd name="adj2" fmla="val 7591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xmlns="" val="221074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nodeType="withEffect">
                                  <p:stCondLst>
                                    <p:cond delay="0"/>
                                  </p:stCondLst>
                                  <p:childTnLst>
                                    <p:anim calcmode="discrete" valueType="str">
                                      <p:cBhvr>
                                        <p:cTn id="6" dur="1000" fill="hold"/>
                                        <p:tgtEl>
                                          <p:spTgt spid="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18622" y="214314"/>
            <a:ext cx="8893043" cy="1462087"/>
          </a:xfrm>
        </p:spPr>
        <p:txBody>
          <a:bodyPr/>
          <a:lstStyle/>
          <a:p>
            <a:pPr algn="ctr" eaLnBrk="1" hangingPunct="1"/>
            <a:r>
              <a:rPr lang="zh-CN" altLang="en-US" sz="4000" dirty="0" smtClean="0"/>
              <a:t>替代密码与置换密码</a:t>
            </a:r>
          </a:p>
        </p:txBody>
      </p:sp>
      <p:sp>
        <p:nvSpPr>
          <p:cNvPr id="16387" name="Rectangle 3"/>
          <p:cNvSpPr>
            <a:spLocks noGrp="1" noChangeArrowheads="1"/>
          </p:cNvSpPr>
          <p:nvPr>
            <p:ph type="body" idx="1"/>
          </p:nvPr>
        </p:nvSpPr>
        <p:spPr>
          <a:xfrm>
            <a:off x="818621" y="2124076"/>
            <a:ext cx="8580041" cy="3681413"/>
          </a:xfrm>
        </p:spPr>
        <p:txBody>
          <a:bodyPr/>
          <a:lstStyle/>
          <a:p>
            <a:pPr eaLnBrk="1" hangingPunct="1"/>
            <a:r>
              <a:rPr lang="zh-CN" altLang="en-US" smtClean="0"/>
              <a:t>替代密码</a:t>
            </a:r>
            <a:r>
              <a:rPr lang="en-US" altLang="zh-CN" smtClean="0"/>
              <a:t>(substitution cipher)</a:t>
            </a:r>
            <a:r>
              <a:rPr lang="zh-CN" altLang="en-US" smtClean="0"/>
              <a:t>的原理可用一个例子来说明。（密钥是 </a:t>
            </a:r>
            <a:r>
              <a:rPr lang="en-US" altLang="zh-CN" smtClean="0"/>
              <a:t>3</a:t>
            </a:r>
            <a:r>
              <a:rPr lang="zh-CN" altLang="en-US" smtClean="0"/>
              <a:t>） </a:t>
            </a:r>
          </a:p>
        </p:txBody>
      </p:sp>
      <p:sp>
        <p:nvSpPr>
          <p:cNvPr id="16388" name="Text Box 4"/>
          <p:cNvSpPr txBox="1">
            <a:spLocks noChangeArrowheads="1"/>
          </p:cNvSpPr>
          <p:nvPr/>
        </p:nvSpPr>
        <p:spPr bwMode="auto">
          <a:xfrm>
            <a:off x="507339" y="3213101"/>
            <a:ext cx="18473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endParaRPr lang="zh-CN" altLang="zh-CN"/>
          </a:p>
        </p:txBody>
      </p:sp>
      <p:sp>
        <p:nvSpPr>
          <p:cNvPr id="16389" name="Text Box 5"/>
          <p:cNvSpPr txBox="1">
            <a:spLocks noChangeArrowheads="1"/>
          </p:cNvSpPr>
          <p:nvPr/>
        </p:nvSpPr>
        <p:spPr bwMode="auto">
          <a:xfrm>
            <a:off x="1542654" y="3190876"/>
            <a:ext cx="739497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r>
              <a:rPr lang="en-US" altLang="zh-CN" sz="3600" b="1">
                <a:solidFill>
                  <a:schemeClr val="tx2"/>
                </a:solidFill>
                <a:latin typeface="Courier New" pitchFamily="49" charset="0"/>
              </a:rPr>
              <a:t>abcdefghijklmnopqrstuvwxyz</a:t>
            </a:r>
          </a:p>
          <a:p>
            <a:pPr algn="l" eaLnBrk="1" hangingPunct="1"/>
            <a:r>
              <a:rPr lang="en-US" altLang="zh-CN" sz="3600" b="1">
                <a:solidFill>
                  <a:schemeClr val="tx2"/>
                </a:solidFill>
                <a:latin typeface="Courier New" pitchFamily="49" charset="0"/>
              </a:rPr>
              <a:t>DEFGHIJKLMNOPQRSTUVWXYZABC</a:t>
            </a:r>
          </a:p>
        </p:txBody>
      </p:sp>
      <p:sp>
        <p:nvSpPr>
          <p:cNvPr id="16390" name="Text Box 6"/>
          <p:cNvSpPr txBox="1">
            <a:spLocks noChangeArrowheads="1"/>
          </p:cNvSpPr>
          <p:nvPr/>
        </p:nvSpPr>
        <p:spPr bwMode="auto">
          <a:xfrm>
            <a:off x="1186657" y="4794251"/>
            <a:ext cx="297709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r>
              <a:rPr lang="en-US" altLang="zh-CN" b="1">
                <a:solidFill>
                  <a:schemeClr val="tx2"/>
                </a:solidFill>
                <a:latin typeface="Courier New" pitchFamily="49" charset="0"/>
              </a:rPr>
              <a:t>caesar cipher</a:t>
            </a:r>
          </a:p>
        </p:txBody>
      </p:sp>
      <p:sp>
        <p:nvSpPr>
          <p:cNvPr id="16391" name="Text Box 7"/>
          <p:cNvSpPr txBox="1">
            <a:spLocks noChangeArrowheads="1"/>
          </p:cNvSpPr>
          <p:nvPr/>
        </p:nvSpPr>
        <p:spPr bwMode="auto">
          <a:xfrm>
            <a:off x="5658115" y="4797426"/>
            <a:ext cx="297709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r>
              <a:rPr lang="en-US" altLang="zh-CN" b="1">
                <a:solidFill>
                  <a:schemeClr val="tx2"/>
                </a:solidFill>
                <a:latin typeface="Courier New" pitchFamily="49" charset="0"/>
              </a:rPr>
              <a:t>FDHVDU FLSKHU</a:t>
            </a:r>
          </a:p>
        </p:txBody>
      </p:sp>
      <p:sp>
        <p:nvSpPr>
          <p:cNvPr id="16392" name="Line 8"/>
          <p:cNvSpPr>
            <a:spLocks noChangeShapeType="1"/>
          </p:cNvSpPr>
          <p:nvPr/>
        </p:nvSpPr>
        <p:spPr bwMode="auto">
          <a:xfrm>
            <a:off x="4485217" y="5045075"/>
            <a:ext cx="1092068" cy="0"/>
          </a:xfrm>
          <a:prstGeom prst="line">
            <a:avLst/>
          </a:prstGeom>
          <a:noFill/>
          <a:ln w="28575">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6393" name="Text Box 9"/>
          <p:cNvSpPr txBox="1">
            <a:spLocks noChangeArrowheads="1"/>
          </p:cNvSpPr>
          <p:nvPr/>
        </p:nvSpPr>
        <p:spPr bwMode="auto">
          <a:xfrm>
            <a:off x="472943" y="3248026"/>
            <a:ext cx="902811" cy="104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lnSpc>
                <a:spcPct val="110000"/>
              </a:lnSpc>
            </a:pPr>
            <a:r>
              <a:rPr lang="zh-CN" altLang="en-US">
                <a:solidFill>
                  <a:schemeClr val="tx2"/>
                </a:solidFill>
                <a:ea typeface="黑体" pitchFamily="2" charset="-122"/>
              </a:rPr>
              <a:t>明文</a:t>
            </a:r>
          </a:p>
          <a:p>
            <a:pPr algn="l" eaLnBrk="1" hangingPunct="1">
              <a:lnSpc>
                <a:spcPct val="110000"/>
              </a:lnSpc>
            </a:pPr>
            <a:r>
              <a:rPr lang="zh-CN" altLang="en-US">
                <a:solidFill>
                  <a:schemeClr val="tx2"/>
                </a:solidFill>
                <a:ea typeface="黑体" pitchFamily="2" charset="-122"/>
              </a:rPr>
              <a:t>密文</a:t>
            </a:r>
          </a:p>
        </p:txBody>
      </p:sp>
      <p:sp>
        <p:nvSpPr>
          <p:cNvPr id="16394" name="Line 10"/>
          <p:cNvSpPr>
            <a:spLocks noChangeShapeType="1"/>
          </p:cNvSpPr>
          <p:nvPr/>
        </p:nvSpPr>
        <p:spPr bwMode="auto">
          <a:xfrm>
            <a:off x="271728" y="3789363"/>
            <a:ext cx="9283435" cy="0"/>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2" name="Group 11"/>
          <p:cNvGrpSpPr>
            <a:grpSpLocks/>
          </p:cNvGrpSpPr>
          <p:nvPr/>
        </p:nvGrpSpPr>
        <p:grpSpPr bwMode="auto">
          <a:xfrm>
            <a:off x="1406789" y="3284539"/>
            <a:ext cx="4450821" cy="2435225"/>
            <a:chOff x="818" y="2069"/>
            <a:chExt cx="2588" cy="1534"/>
          </a:xfrm>
        </p:grpSpPr>
        <p:sp>
          <p:nvSpPr>
            <p:cNvPr id="16397" name="Rectangle 12"/>
            <p:cNvSpPr>
              <a:spLocks noChangeArrowheads="1"/>
            </p:cNvSpPr>
            <p:nvPr/>
          </p:nvSpPr>
          <p:spPr bwMode="auto">
            <a:xfrm>
              <a:off x="1292" y="2069"/>
              <a:ext cx="182" cy="681"/>
            </a:xfrm>
            <a:prstGeom prst="rect">
              <a:avLst/>
            </a:prstGeom>
            <a:noFill/>
            <a:ln w="381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eaLnBrk="1" hangingPunct="1"/>
              <a:endParaRPr lang="zh-CN" altLang="en-US"/>
            </a:p>
          </p:txBody>
        </p:sp>
        <p:grpSp>
          <p:nvGrpSpPr>
            <p:cNvPr id="16398" name="Group 13"/>
            <p:cNvGrpSpPr>
              <a:grpSpLocks/>
            </p:cNvGrpSpPr>
            <p:nvPr/>
          </p:nvGrpSpPr>
          <p:grpSpPr bwMode="auto">
            <a:xfrm>
              <a:off x="818" y="3285"/>
              <a:ext cx="2588" cy="318"/>
              <a:chOff x="818" y="3285"/>
              <a:chExt cx="2588" cy="318"/>
            </a:xfrm>
          </p:grpSpPr>
          <p:sp>
            <p:nvSpPr>
              <p:cNvPr id="16399" name="Line 14"/>
              <p:cNvSpPr>
                <a:spLocks noChangeShapeType="1"/>
              </p:cNvSpPr>
              <p:nvPr/>
            </p:nvSpPr>
            <p:spPr bwMode="auto">
              <a:xfrm flipV="1">
                <a:off x="818" y="3285"/>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6400" name="Line 15"/>
              <p:cNvSpPr>
                <a:spLocks noChangeShapeType="1"/>
              </p:cNvSpPr>
              <p:nvPr/>
            </p:nvSpPr>
            <p:spPr bwMode="auto">
              <a:xfrm flipV="1">
                <a:off x="3406" y="3285"/>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726032" name="Text Box 16"/>
          <p:cNvSpPr txBox="1">
            <a:spLocks noChangeArrowheads="1"/>
          </p:cNvSpPr>
          <p:nvPr/>
        </p:nvSpPr>
        <p:spPr bwMode="auto">
          <a:xfrm>
            <a:off x="1833298" y="5734050"/>
            <a:ext cx="3395481" cy="523220"/>
          </a:xfrm>
          <a:prstGeom prst="rect">
            <a:avLst/>
          </a:prstGeom>
          <a:solidFill>
            <a:srgbClr val="FFFF99"/>
          </a:solidFill>
          <a:ln w="9525">
            <a:solidFill>
              <a:srgbClr val="333399"/>
            </a:solidFill>
            <a:miter lim="800000"/>
            <a:headEnd/>
            <a:tailEnd/>
          </a:ln>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eaLnBrk="1" hangingPunct="1"/>
            <a:r>
              <a:rPr lang="zh-CN" altLang="en-US">
                <a:solidFill>
                  <a:srgbClr val="333399"/>
                </a:solidFill>
                <a:latin typeface="Arial" charset="0"/>
                <a:ea typeface="黑体" pitchFamily="2" charset="-122"/>
              </a:rPr>
              <a:t>明文 </a:t>
            </a:r>
            <a:r>
              <a:rPr lang="en-US" altLang="zh-CN">
                <a:solidFill>
                  <a:srgbClr val="333399"/>
                </a:solidFill>
                <a:latin typeface="Arial" charset="0"/>
                <a:ea typeface="黑体" pitchFamily="2" charset="-122"/>
              </a:rPr>
              <a:t>c </a:t>
            </a:r>
            <a:r>
              <a:rPr lang="zh-CN" altLang="en-US">
                <a:solidFill>
                  <a:srgbClr val="333399"/>
                </a:solidFill>
                <a:latin typeface="Arial" charset="0"/>
                <a:ea typeface="黑体" pitchFamily="2" charset="-122"/>
              </a:rPr>
              <a:t>变成了密文 </a:t>
            </a:r>
            <a:r>
              <a:rPr lang="en-US" altLang="zh-CN">
                <a:solidFill>
                  <a:srgbClr val="333399"/>
                </a:solidFill>
                <a:latin typeface="Arial" charset="0"/>
                <a:ea typeface="黑体" pitchFamily="2" charset="-122"/>
              </a:rPr>
              <a:t>F</a:t>
            </a:r>
          </a:p>
        </p:txBody>
      </p:sp>
    </p:spTree>
    <p:extLst>
      <p:ext uri="{BB962C8B-B14F-4D97-AF65-F5344CB8AC3E}">
        <p14:creationId xmlns:p14="http://schemas.microsoft.com/office/powerpoint/2010/main" xmlns="" val="2824425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726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18622" y="214314"/>
            <a:ext cx="8893043" cy="1462087"/>
          </a:xfrm>
        </p:spPr>
        <p:txBody>
          <a:bodyPr/>
          <a:lstStyle/>
          <a:p>
            <a:pPr algn="ctr" eaLnBrk="1" hangingPunct="1"/>
            <a:r>
              <a:rPr lang="en-US" altLang="zh-CN" sz="4000" dirty="0" smtClean="0"/>
              <a:t> </a:t>
            </a:r>
            <a:r>
              <a:rPr lang="zh-CN" altLang="en-US" sz="4000" dirty="0" smtClean="0"/>
              <a:t>替代密码与置换密码</a:t>
            </a:r>
          </a:p>
        </p:txBody>
      </p:sp>
      <p:sp>
        <p:nvSpPr>
          <p:cNvPr id="17411" name="Rectangle 3"/>
          <p:cNvSpPr>
            <a:spLocks noGrp="1" noChangeArrowheads="1"/>
          </p:cNvSpPr>
          <p:nvPr>
            <p:ph type="body" idx="1"/>
          </p:nvPr>
        </p:nvSpPr>
        <p:spPr>
          <a:xfrm>
            <a:off x="818621" y="2124076"/>
            <a:ext cx="8580041" cy="3681413"/>
          </a:xfrm>
        </p:spPr>
        <p:txBody>
          <a:bodyPr/>
          <a:lstStyle/>
          <a:p>
            <a:pPr eaLnBrk="1" hangingPunct="1"/>
            <a:r>
              <a:rPr lang="zh-CN" altLang="en-US" smtClean="0"/>
              <a:t>替代密码</a:t>
            </a:r>
            <a:r>
              <a:rPr lang="en-US" altLang="zh-CN" smtClean="0"/>
              <a:t>(substitution cipher)</a:t>
            </a:r>
            <a:r>
              <a:rPr lang="zh-CN" altLang="en-US" smtClean="0"/>
              <a:t>的原理可用一个例子来说明。（密钥是 </a:t>
            </a:r>
            <a:r>
              <a:rPr lang="en-US" altLang="zh-CN" smtClean="0"/>
              <a:t>3</a:t>
            </a:r>
            <a:r>
              <a:rPr lang="zh-CN" altLang="en-US" smtClean="0"/>
              <a:t>） </a:t>
            </a:r>
          </a:p>
        </p:txBody>
      </p:sp>
      <p:sp>
        <p:nvSpPr>
          <p:cNvPr id="17412" name="Text Box 4"/>
          <p:cNvSpPr txBox="1">
            <a:spLocks noChangeArrowheads="1"/>
          </p:cNvSpPr>
          <p:nvPr/>
        </p:nvSpPr>
        <p:spPr bwMode="auto">
          <a:xfrm>
            <a:off x="507339" y="3213101"/>
            <a:ext cx="18473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endParaRPr lang="zh-CN" altLang="zh-CN"/>
          </a:p>
        </p:txBody>
      </p:sp>
      <p:sp>
        <p:nvSpPr>
          <p:cNvPr id="17413" name="Text Box 5"/>
          <p:cNvSpPr txBox="1">
            <a:spLocks noChangeArrowheads="1"/>
          </p:cNvSpPr>
          <p:nvPr/>
        </p:nvSpPr>
        <p:spPr bwMode="auto">
          <a:xfrm>
            <a:off x="1542654" y="3190876"/>
            <a:ext cx="739497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r>
              <a:rPr lang="en-US" altLang="zh-CN" sz="3600" b="1">
                <a:solidFill>
                  <a:schemeClr val="tx2"/>
                </a:solidFill>
                <a:latin typeface="Courier New" pitchFamily="49" charset="0"/>
              </a:rPr>
              <a:t>abcdefghijklmnopqrstuvwxyz</a:t>
            </a:r>
          </a:p>
          <a:p>
            <a:pPr algn="l" eaLnBrk="1" hangingPunct="1"/>
            <a:r>
              <a:rPr lang="en-US" altLang="zh-CN" sz="3600" b="1">
                <a:solidFill>
                  <a:schemeClr val="tx2"/>
                </a:solidFill>
                <a:latin typeface="Courier New" pitchFamily="49" charset="0"/>
              </a:rPr>
              <a:t>DEFGHIJKLMNOPQRSTUVWXYZABC</a:t>
            </a:r>
          </a:p>
        </p:txBody>
      </p:sp>
      <p:sp>
        <p:nvSpPr>
          <p:cNvPr id="17414" name="Text Box 6"/>
          <p:cNvSpPr txBox="1">
            <a:spLocks noChangeArrowheads="1"/>
          </p:cNvSpPr>
          <p:nvPr/>
        </p:nvSpPr>
        <p:spPr bwMode="auto">
          <a:xfrm>
            <a:off x="1186657" y="4794251"/>
            <a:ext cx="297709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r>
              <a:rPr lang="en-US" altLang="zh-CN" b="1">
                <a:solidFill>
                  <a:schemeClr val="tx2"/>
                </a:solidFill>
                <a:latin typeface="Courier New" pitchFamily="49" charset="0"/>
              </a:rPr>
              <a:t>caesar cipher</a:t>
            </a:r>
          </a:p>
        </p:txBody>
      </p:sp>
      <p:sp>
        <p:nvSpPr>
          <p:cNvPr id="17415" name="Text Box 7"/>
          <p:cNvSpPr txBox="1">
            <a:spLocks noChangeArrowheads="1"/>
          </p:cNvSpPr>
          <p:nvPr/>
        </p:nvSpPr>
        <p:spPr bwMode="auto">
          <a:xfrm>
            <a:off x="5658115" y="4797426"/>
            <a:ext cx="297709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r>
              <a:rPr lang="en-US" altLang="zh-CN" b="1">
                <a:solidFill>
                  <a:schemeClr val="tx2"/>
                </a:solidFill>
                <a:latin typeface="Courier New" pitchFamily="49" charset="0"/>
              </a:rPr>
              <a:t>FDHVDU FLSKHU</a:t>
            </a:r>
          </a:p>
        </p:txBody>
      </p:sp>
      <p:sp>
        <p:nvSpPr>
          <p:cNvPr id="17416" name="Line 8"/>
          <p:cNvSpPr>
            <a:spLocks noChangeShapeType="1"/>
          </p:cNvSpPr>
          <p:nvPr/>
        </p:nvSpPr>
        <p:spPr bwMode="auto">
          <a:xfrm>
            <a:off x="4485217" y="5045075"/>
            <a:ext cx="1092068" cy="0"/>
          </a:xfrm>
          <a:prstGeom prst="line">
            <a:avLst/>
          </a:prstGeom>
          <a:noFill/>
          <a:ln w="28575">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7417" name="Text Box 9"/>
          <p:cNvSpPr txBox="1">
            <a:spLocks noChangeArrowheads="1"/>
          </p:cNvSpPr>
          <p:nvPr/>
        </p:nvSpPr>
        <p:spPr bwMode="auto">
          <a:xfrm>
            <a:off x="472943" y="3248026"/>
            <a:ext cx="902811" cy="104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lnSpc>
                <a:spcPct val="110000"/>
              </a:lnSpc>
            </a:pPr>
            <a:r>
              <a:rPr lang="zh-CN" altLang="en-US">
                <a:solidFill>
                  <a:schemeClr val="tx2"/>
                </a:solidFill>
                <a:ea typeface="黑体" pitchFamily="2" charset="-122"/>
              </a:rPr>
              <a:t>明文</a:t>
            </a:r>
          </a:p>
          <a:p>
            <a:pPr algn="l" eaLnBrk="1" hangingPunct="1">
              <a:lnSpc>
                <a:spcPct val="110000"/>
              </a:lnSpc>
            </a:pPr>
            <a:r>
              <a:rPr lang="zh-CN" altLang="en-US">
                <a:solidFill>
                  <a:schemeClr val="tx2"/>
                </a:solidFill>
                <a:ea typeface="黑体" pitchFamily="2" charset="-122"/>
              </a:rPr>
              <a:t>密文</a:t>
            </a:r>
          </a:p>
        </p:txBody>
      </p:sp>
      <p:sp>
        <p:nvSpPr>
          <p:cNvPr id="17418" name="Line 10"/>
          <p:cNvSpPr>
            <a:spLocks noChangeShapeType="1"/>
          </p:cNvSpPr>
          <p:nvPr/>
        </p:nvSpPr>
        <p:spPr bwMode="auto">
          <a:xfrm>
            <a:off x="271728" y="3789363"/>
            <a:ext cx="9283435" cy="0"/>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2" name="Group 11"/>
          <p:cNvGrpSpPr>
            <a:grpSpLocks/>
          </p:cNvGrpSpPr>
          <p:nvPr/>
        </p:nvGrpSpPr>
        <p:grpSpPr bwMode="auto">
          <a:xfrm>
            <a:off x="1628644" y="3284539"/>
            <a:ext cx="4454260" cy="2435225"/>
            <a:chOff x="947" y="2069"/>
            <a:chExt cx="2590" cy="1534"/>
          </a:xfrm>
        </p:grpSpPr>
        <p:sp>
          <p:nvSpPr>
            <p:cNvPr id="17421" name="Rectangle 12"/>
            <p:cNvSpPr>
              <a:spLocks noChangeArrowheads="1"/>
            </p:cNvSpPr>
            <p:nvPr/>
          </p:nvSpPr>
          <p:spPr bwMode="auto">
            <a:xfrm>
              <a:off x="947" y="2069"/>
              <a:ext cx="182" cy="681"/>
            </a:xfrm>
            <a:prstGeom prst="rect">
              <a:avLst/>
            </a:prstGeom>
            <a:noFill/>
            <a:ln w="381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eaLnBrk="1" hangingPunct="1"/>
              <a:endParaRPr lang="zh-CN" altLang="en-US"/>
            </a:p>
          </p:txBody>
        </p:sp>
        <p:grpSp>
          <p:nvGrpSpPr>
            <p:cNvPr id="17422" name="Group 13"/>
            <p:cNvGrpSpPr>
              <a:grpSpLocks/>
            </p:cNvGrpSpPr>
            <p:nvPr/>
          </p:nvGrpSpPr>
          <p:grpSpPr bwMode="auto">
            <a:xfrm>
              <a:off x="949" y="3285"/>
              <a:ext cx="2588" cy="318"/>
              <a:chOff x="818" y="3285"/>
              <a:chExt cx="2588" cy="318"/>
            </a:xfrm>
          </p:grpSpPr>
          <p:sp>
            <p:nvSpPr>
              <p:cNvPr id="17423" name="Line 14"/>
              <p:cNvSpPr>
                <a:spLocks noChangeShapeType="1"/>
              </p:cNvSpPr>
              <p:nvPr/>
            </p:nvSpPr>
            <p:spPr bwMode="auto">
              <a:xfrm flipV="1">
                <a:off x="818" y="3285"/>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7424" name="Line 15"/>
              <p:cNvSpPr>
                <a:spLocks noChangeShapeType="1"/>
              </p:cNvSpPr>
              <p:nvPr/>
            </p:nvSpPr>
            <p:spPr bwMode="auto">
              <a:xfrm flipV="1">
                <a:off x="3406" y="3285"/>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727056" name="Text Box 16"/>
          <p:cNvSpPr txBox="1">
            <a:spLocks noChangeArrowheads="1"/>
          </p:cNvSpPr>
          <p:nvPr/>
        </p:nvSpPr>
        <p:spPr bwMode="auto">
          <a:xfrm>
            <a:off x="2013877" y="5734050"/>
            <a:ext cx="3456395" cy="523220"/>
          </a:xfrm>
          <a:prstGeom prst="rect">
            <a:avLst/>
          </a:prstGeom>
          <a:solidFill>
            <a:srgbClr val="FFFF99"/>
          </a:solidFill>
          <a:ln w="9525">
            <a:solidFill>
              <a:srgbClr val="333399"/>
            </a:solidFill>
            <a:miter lim="800000"/>
            <a:headEnd/>
            <a:tailEnd/>
          </a:ln>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eaLnBrk="1" hangingPunct="1"/>
            <a:r>
              <a:rPr lang="zh-CN" altLang="en-US">
                <a:solidFill>
                  <a:srgbClr val="333399"/>
                </a:solidFill>
                <a:latin typeface="Arial" charset="0"/>
                <a:ea typeface="黑体" pitchFamily="2" charset="-122"/>
              </a:rPr>
              <a:t>明文 </a:t>
            </a:r>
            <a:r>
              <a:rPr lang="en-US" altLang="zh-CN">
                <a:solidFill>
                  <a:srgbClr val="333399"/>
                </a:solidFill>
                <a:latin typeface="Arial" charset="0"/>
                <a:ea typeface="黑体" pitchFamily="2" charset="-122"/>
              </a:rPr>
              <a:t>a </a:t>
            </a:r>
            <a:r>
              <a:rPr lang="zh-CN" altLang="en-US">
                <a:solidFill>
                  <a:srgbClr val="333399"/>
                </a:solidFill>
                <a:latin typeface="Arial" charset="0"/>
                <a:ea typeface="黑体" pitchFamily="2" charset="-122"/>
              </a:rPr>
              <a:t>变成了密文 </a:t>
            </a:r>
            <a:r>
              <a:rPr lang="en-US" altLang="zh-CN">
                <a:solidFill>
                  <a:srgbClr val="333399"/>
                </a:solidFill>
                <a:latin typeface="Arial" charset="0"/>
                <a:ea typeface="黑体" pitchFamily="2" charset="-122"/>
              </a:rPr>
              <a:t>D</a:t>
            </a:r>
          </a:p>
        </p:txBody>
      </p:sp>
    </p:spTree>
    <p:extLst>
      <p:ext uri="{BB962C8B-B14F-4D97-AF65-F5344CB8AC3E}">
        <p14:creationId xmlns:p14="http://schemas.microsoft.com/office/powerpoint/2010/main" xmlns="" val="2449968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35" presetClass="emph" presetSubtype="0" repeatCount="3000" fill="hold" nodeType="afterEffect">
                                  <p:stCondLst>
                                    <p:cond delay="50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4000"/>
                            </p:stCondLst>
                            <p:childTnLst>
                              <p:par>
                                <p:cTn id="11" presetID="1" presetClass="entr" presetSubtype="0" fill="hold" grpId="0" nodeType="afterEffect">
                                  <p:stCondLst>
                                    <p:cond delay="0"/>
                                  </p:stCondLst>
                                  <p:childTnLst>
                                    <p:set>
                                      <p:cBhvr>
                                        <p:cTn id="12" dur="1" fill="hold">
                                          <p:stCondLst>
                                            <p:cond delay="0"/>
                                          </p:stCondLst>
                                        </p:cTn>
                                        <p:tgtEl>
                                          <p:spTgt spid="727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18622" y="214314"/>
            <a:ext cx="8893043" cy="1462087"/>
          </a:xfrm>
        </p:spPr>
        <p:txBody>
          <a:bodyPr/>
          <a:lstStyle/>
          <a:p>
            <a:pPr algn="ctr" eaLnBrk="1" hangingPunct="1"/>
            <a:r>
              <a:rPr lang="en-US" altLang="zh-CN" sz="4000" dirty="0" smtClean="0"/>
              <a:t> </a:t>
            </a:r>
            <a:r>
              <a:rPr lang="zh-CN" altLang="en-US" sz="4000" dirty="0" smtClean="0"/>
              <a:t>替代密码与置换密码</a:t>
            </a:r>
          </a:p>
        </p:txBody>
      </p:sp>
      <p:sp>
        <p:nvSpPr>
          <p:cNvPr id="18435" name="Rectangle 3"/>
          <p:cNvSpPr>
            <a:spLocks noGrp="1" noChangeArrowheads="1"/>
          </p:cNvSpPr>
          <p:nvPr>
            <p:ph type="body" idx="1"/>
          </p:nvPr>
        </p:nvSpPr>
        <p:spPr>
          <a:xfrm>
            <a:off x="818621" y="2124076"/>
            <a:ext cx="8580041" cy="3681413"/>
          </a:xfrm>
        </p:spPr>
        <p:txBody>
          <a:bodyPr/>
          <a:lstStyle/>
          <a:p>
            <a:pPr eaLnBrk="1" hangingPunct="1"/>
            <a:r>
              <a:rPr lang="zh-CN" altLang="en-US" smtClean="0"/>
              <a:t>替代密码</a:t>
            </a:r>
            <a:r>
              <a:rPr lang="en-US" altLang="zh-CN" smtClean="0"/>
              <a:t>(substitution cipher)</a:t>
            </a:r>
            <a:r>
              <a:rPr lang="zh-CN" altLang="en-US" smtClean="0"/>
              <a:t>的原理可用一个例子来说明。（密钥是 </a:t>
            </a:r>
            <a:r>
              <a:rPr lang="en-US" altLang="zh-CN" smtClean="0"/>
              <a:t>3</a:t>
            </a:r>
            <a:r>
              <a:rPr lang="zh-CN" altLang="en-US" smtClean="0"/>
              <a:t>） </a:t>
            </a:r>
          </a:p>
        </p:txBody>
      </p:sp>
      <p:sp>
        <p:nvSpPr>
          <p:cNvPr id="18436" name="Text Box 4"/>
          <p:cNvSpPr txBox="1">
            <a:spLocks noChangeArrowheads="1"/>
          </p:cNvSpPr>
          <p:nvPr/>
        </p:nvSpPr>
        <p:spPr bwMode="auto">
          <a:xfrm>
            <a:off x="507339" y="3213101"/>
            <a:ext cx="18473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endParaRPr lang="zh-CN" altLang="zh-CN"/>
          </a:p>
        </p:txBody>
      </p:sp>
      <p:sp>
        <p:nvSpPr>
          <p:cNvPr id="18437" name="Text Box 5"/>
          <p:cNvSpPr txBox="1">
            <a:spLocks noChangeArrowheads="1"/>
          </p:cNvSpPr>
          <p:nvPr/>
        </p:nvSpPr>
        <p:spPr bwMode="auto">
          <a:xfrm>
            <a:off x="1542654" y="3190876"/>
            <a:ext cx="739497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r>
              <a:rPr lang="en-US" altLang="zh-CN" sz="3600" b="1">
                <a:solidFill>
                  <a:schemeClr val="tx2"/>
                </a:solidFill>
                <a:latin typeface="Courier New" pitchFamily="49" charset="0"/>
              </a:rPr>
              <a:t>abcdefghijklmnopqrstuvwxyz</a:t>
            </a:r>
          </a:p>
          <a:p>
            <a:pPr algn="l" eaLnBrk="1" hangingPunct="1"/>
            <a:r>
              <a:rPr lang="en-US" altLang="zh-CN" sz="3600" b="1">
                <a:solidFill>
                  <a:schemeClr val="tx2"/>
                </a:solidFill>
                <a:latin typeface="Courier New" pitchFamily="49" charset="0"/>
              </a:rPr>
              <a:t>DEFGHIJKLMNOPQRSTUVWXYZABC</a:t>
            </a:r>
          </a:p>
        </p:txBody>
      </p:sp>
      <p:sp>
        <p:nvSpPr>
          <p:cNvPr id="18438" name="Text Box 6"/>
          <p:cNvSpPr txBox="1">
            <a:spLocks noChangeArrowheads="1"/>
          </p:cNvSpPr>
          <p:nvPr/>
        </p:nvSpPr>
        <p:spPr bwMode="auto">
          <a:xfrm>
            <a:off x="1186657" y="4794251"/>
            <a:ext cx="297709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r>
              <a:rPr lang="en-US" altLang="zh-CN" b="1">
                <a:solidFill>
                  <a:schemeClr val="tx2"/>
                </a:solidFill>
                <a:latin typeface="Courier New" pitchFamily="49" charset="0"/>
              </a:rPr>
              <a:t>caesar cipher</a:t>
            </a:r>
          </a:p>
        </p:txBody>
      </p:sp>
      <p:sp>
        <p:nvSpPr>
          <p:cNvPr id="18439" name="Text Box 7"/>
          <p:cNvSpPr txBox="1">
            <a:spLocks noChangeArrowheads="1"/>
          </p:cNvSpPr>
          <p:nvPr/>
        </p:nvSpPr>
        <p:spPr bwMode="auto">
          <a:xfrm>
            <a:off x="5658115" y="4797426"/>
            <a:ext cx="297709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r>
              <a:rPr lang="en-US" altLang="zh-CN" b="1">
                <a:solidFill>
                  <a:schemeClr val="tx2"/>
                </a:solidFill>
                <a:latin typeface="Courier New" pitchFamily="49" charset="0"/>
              </a:rPr>
              <a:t>FDHVDU FLSKHU</a:t>
            </a:r>
          </a:p>
        </p:txBody>
      </p:sp>
      <p:sp>
        <p:nvSpPr>
          <p:cNvPr id="18440" name="Line 8"/>
          <p:cNvSpPr>
            <a:spLocks noChangeShapeType="1"/>
          </p:cNvSpPr>
          <p:nvPr/>
        </p:nvSpPr>
        <p:spPr bwMode="auto">
          <a:xfrm>
            <a:off x="4485217" y="5045075"/>
            <a:ext cx="1092068" cy="0"/>
          </a:xfrm>
          <a:prstGeom prst="line">
            <a:avLst/>
          </a:prstGeom>
          <a:noFill/>
          <a:ln w="28575">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8441" name="Text Box 9"/>
          <p:cNvSpPr txBox="1">
            <a:spLocks noChangeArrowheads="1"/>
          </p:cNvSpPr>
          <p:nvPr/>
        </p:nvSpPr>
        <p:spPr bwMode="auto">
          <a:xfrm>
            <a:off x="472943" y="3248026"/>
            <a:ext cx="902811" cy="104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algn="l" eaLnBrk="1" hangingPunct="1">
              <a:lnSpc>
                <a:spcPct val="110000"/>
              </a:lnSpc>
            </a:pPr>
            <a:r>
              <a:rPr lang="zh-CN" altLang="en-US">
                <a:solidFill>
                  <a:schemeClr val="tx2"/>
                </a:solidFill>
                <a:ea typeface="黑体" pitchFamily="2" charset="-122"/>
              </a:rPr>
              <a:t>明文</a:t>
            </a:r>
          </a:p>
          <a:p>
            <a:pPr algn="l" eaLnBrk="1" hangingPunct="1">
              <a:lnSpc>
                <a:spcPct val="110000"/>
              </a:lnSpc>
            </a:pPr>
            <a:r>
              <a:rPr lang="zh-CN" altLang="en-US">
                <a:solidFill>
                  <a:schemeClr val="tx2"/>
                </a:solidFill>
                <a:ea typeface="黑体" pitchFamily="2" charset="-122"/>
              </a:rPr>
              <a:t>密文</a:t>
            </a:r>
          </a:p>
        </p:txBody>
      </p:sp>
      <p:sp>
        <p:nvSpPr>
          <p:cNvPr id="18442" name="Line 10"/>
          <p:cNvSpPr>
            <a:spLocks noChangeShapeType="1"/>
          </p:cNvSpPr>
          <p:nvPr/>
        </p:nvSpPr>
        <p:spPr bwMode="auto">
          <a:xfrm>
            <a:off x="271728" y="3789363"/>
            <a:ext cx="9283435" cy="0"/>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2" name="Group 11"/>
          <p:cNvGrpSpPr>
            <a:grpSpLocks/>
          </p:cNvGrpSpPr>
          <p:nvPr/>
        </p:nvGrpSpPr>
        <p:grpSpPr bwMode="auto">
          <a:xfrm>
            <a:off x="1879733" y="3284539"/>
            <a:ext cx="4450821" cy="2420937"/>
            <a:chOff x="1093" y="2069"/>
            <a:chExt cx="2588" cy="1525"/>
          </a:xfrm>
        </p:grpSpPr>
        <p:sp>
          <p:nvSpPr>
            <p:cNvPr id="18445" name="Rectangle 12"/>
            <p:cNvSpPr>
              <a:spLocks noChangeArrowheads="1"/>
            </p:cNvSpPr>
            <p:nvPr/>
          </p:nvSpPr>
          <p:spPr bwMode="auto">
            <a:xfrm>
              <a:off x="1651" y="2069"/>
              <a:ext cx="182" cy="681"/>
            </a:xfrm>
            <a:prstGeom prst="rect">
              <a:avLst/>
            </a:prstGeom>
            <a:noFill/>
            <a:ln w="381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eaLnBrk="1" hangingPunct="1"/>
              <a:endParaRPr lang="zh-CN" altLang="en-US"/>
            </a:p>
          </p:txBody>
        </p:sp>
        <p:grpSp>
          <p:nvGrpSpPr>
            <p:cNvPr id="18446" name="Group 13"/>
            <p:cNvGrpSpPr>
              <a:grpSpLocks/>
            </p:cNvGrpSpPr>
            <p:nvPr/>
          </p:nvGrpSpPr>
          <p:grpSpPr bwMode="auto">
            <a:xfrm>
              <a:off x="1093" y="3276"/>
              <a:ext cx="2588" cy="318"/>
              <a:chOff x="818" y="3285"/>
              <a:chExt cx="2588" cy="318"/>
            </a:xfrm>
          </p:grpSpPr>
          <p:sp>
            <p:nvSpPr>
              <p:cNvPr id="18447" name="Line 14"/>
              <p:cNvSpPr>
                <a:spLocks noChangeShapeType="1"/>
              </p:cNvSpPr>
              <p:nvPr/>
            </p:nvSpPr>
            <p:spPr bwMode="auto">
              <a:xfrm flipV="1">
                <a:off x="818" y="3285"/>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8448" name="Line 15"/>
              <p:cNvSpPr>
                <a:spLocks noChangeShapeType="1"/>
              </p:cNvSpPr>
              <p:nvPr/>
            </p:nvSpPr>
            <p:spPr bwMode="auto">
              <a:xfrm flipV="1">
                <a:off x="3406" y="3285"/>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sp>
        <p:nvSpPr>
          <p:cNvPr id="728080" name="Text Box 16"/>
          <p:cNvSpPr txBox="1">
            <a:spLocks noChangeArrowheads="1"/>
          </p:cNvSpPr>
          <p:nvPr/>
        </p:nvSpPr>
        <p:spPr bwMode="auto">
          <a:xfrm>
            <a:off x="2168658" y="5734050"/>
            <a:ext cx="3456395" cy="523220"/>
          </a:xfrm>
          <a:prstGeom prst="rect">
            <a:avLst/>
          </a:prstGeom>
          <a:solidFill>
            <a:srgbClr val="FFFF99"/>
          </a:solidFill>
          <a:ln w="9525">
            <a:solidFill>
              <a:srgbClr val="333399"/>
            </a:solidFill>
            <a:miter lim="800000"/>
            <a:headEnd/>
            <a:tailEnd/>
          </a:ln>
        </p:spPr>
        <p:txBody>
          <a:bodyPr wrap="none">
            <a:spAutoFit/>
          </a:bodyPr>
          <a:lstStyle>
            <a:lvl1pPr eaLnBrk="0" hangingPunct="0">
              <a:defRPr sz="2800">
                <a:solidFill>
                  <a:schemeClr val="tx1"/>
                </a:solidFill>
                <a:latin typeface="Tahoma" pitchFamily="34" charset="0"/>
                <a:ea typeface="宋体" charset="-122"/>
              </a:defRPr>
            </a:lvl1pPr>
            <a:lvl2pPr marL="742950" indent="-285750" eaLnBrk="0" hangingPunct="0">
              <a:defRPr sz="2800">
                <a:solidFill>
                  <a:schemeClr val="tx1"/>
                </a:solidFill>
                <a:latin typeface="Tahoma" pitchFamily="34" charset="0"/>
                <a:ea typeface="宋体" charset="-122"/>
              </a:defRPr>
            </a:lvl2pPr>
            <a:lvl3pPr marL="1143000" indent="-228600" eaLnBrk="0" hangingPunct="0">
              <a:defRPr sz="2800">
                <a:solidFill>
                  <a:schemeClr val="tx1"/>
                </a:solidFill>
                <a:latin typeface="Tahoma" pitchFamily="34" charset="0"/>
                <a:ea typeface="宋体" charset="-122"/>
              </a:defRPr>
            </a:lvl3pPr>
            <a:lvl4pPr marL="1600200" indent="-228600" eaLnBrk="0" hangingPunct="0">
              <a:defRPr sz="2800">
                <a:solidFill>
                  <a:schemeClr val="tx1"/>
                </a:solidFill>
                <a:latin typeface="Tahoma" pitchFamily="34" charset="0"/>
                <a:ea typeface="宋体" charset="-122"/>
              </a:defRPr>
            </a:lvl4pPr>
            <a:lvl5pPr marL="2057400" indent="-228600" eaLnBrk="0" hangingPunct="0">
              <a:defRPr sz="2800">
                <a:solidFill>
                  <a:schemeClr val="tx1"/>
                </a:solidFill>
                <a:latin typeface="Tahoma" pitchFamily="34" charset="0"/>
                <a:ea typeface="宋体"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charset="-122"/>
              </a:defRPr>
            </a:lvl9pPr>
          </a:lstStyle>
          <a:p>
            <a:pPr eaLnBrk="1" hangingPunct="1"/>
            <a:r>
              <a:rPr lang="zh-CN" altLang="en-US">
                <a:solidFill>
                  <a:srgbClr val="333399"/>
                </a:solidFill>
                <a:latin typeface="Arial" charset="0"/>
                <a:ea typeface="黑体" pitchFamily="2" charset="-122"/>
              </a:rPr>
              <a:t>明文 </a:t>
            </a:r>
            <a:r>
              <a:rPr lang="en-US" altLang="zh-CN">
                <a:solidFill>
                  <a:srgbClr val="333399"/>
                </a:solidFill>
                <a:latin typeface="Arial" charset="0"/>
                <a:ea typeface="黑体" pitchFamily="2" charset="-122"/>
              </a:rPr>
              <a:t>e </a:t>
            </a:r>
            <a:r>
              <a:rPr lang="zh-CN" altLang="en-US">
                <a:solidFill>
                  <a:srgbClr val="333399"/>
                </a:solidFill>
                <a:latin typeface="Arial" charset="0"/>
                <a:ea typeface="黑体" pitchFamily="2" charset="-122"/>
              </a:rPr>
              <a:t>变成了密文 </a:t>
            </a:r>
            <a:r>
              <a:rPr lang="en-US" altLang="zh-CN">
                <a:solidFill>
                  <a:srgbClr val="333399"/>
                </a:solidFill>
                <a:latin typeface="Arial" charset="0"/>
                <a:ea typeface="黑体" pitchFamily="2" charset="-122"/>
              </a:rPr>
              <a:t>H</a:t>
            </a:r>
          </a:p>
        </p:txBody>
      </p:sp>
    </p:spTree>
    <p:extLst>
      <p:ext uri="{BB962C8B-B14F-4D97-AF65-F5344CB8AC3E}">
        <p14:creationId xmlns:p14="http://schemas.microsoft.com/office/powerpoint/2010/main" xmlns="" val="1872026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35" presetClass="emph" presetSubtype="0" repeatCount="3000" fill="hold" nodeType="afterEffect">
                                  <p:stCondLst>
                                    <p:cond delay="50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4000"/>
                            </p:stCondLst>
                            <p:childTnLst>
                              <p:par>
                                <p:cTn id="11" presetID="1" presetClass="entr" presetSubtype="0" fill="hold" grpId="0" nodeType="afterEffect">
                                  <p:stCondLst>
                                    <p:cond delay="500"/>
                                  </p:stCondLst>
                                  <p:childTnLst>
                                    <p:set>
                                      <p:cBhvr>
                                        <p:cTn id="12" dur="1" fill="hold">
                                          <p:stCondLst>
                                            <p:cond delay="0"/>
                                          </p:stCondLst>
                                        </p:cTn>
                                        <p:tgtEl>
                                          <p:spTgt spid="728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8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endParaRPr lang="zh-CN" altLang="zh-CN" smtClean="0"/>
          </a:p>
        </p:txBody>
      </p:sp>
      <p:sp>
        <p:nvSpPr>
          <p:cNvPr id="19459" name="Rectangle 3"/>
          <p:cNvSpPr>
            <a:spLocks noGrp="1" noChangeArrowheads="1"/>
          </p:cNvSpPr>
          <p:nvPr>
            <p:ph type="body" idx="1"/>
          </p:nvPr>
        </p:nvSpPr>
        <p:spPr>
          <a:xfrm>
            <a:off x="1129904" y="1773238"/>
            <a:ext cx="8420100" cy="4856162"/>
          </a:xfrm>
        </p:spPr>
        <p:txBody>
          <a:bodyPr/>
          <a:lstStyle/>
          <a:p>
            <a:pPr eaLnBrk="1" hangingPunct="1"/>
            <a:r>
              <a:rPr lang="en-US" altLang="zh-CN" smtClean="0">
                <a:solidFill>
                  <a:srgbClr val="CC3300"/>
                </a:solidFill>
                <a:cs typeface="Arial" charset="0"/>
              </a:rPr>
              <a:t>“</a:t>
            </a:r>
            <a:r>
              <a:rPr lang="zh-CN" altLang="en-US" smtClean="0">
                <a:solidFill>
                  <a:srgbClr val="CC3300"/>
                </a:solidFill>
                <a:cs typeface="Arial" charset="0"/>
              </a:rPr>
              <a:t>恺撒密码”据传是古罗马恺撒大帝用来保护重要军情的加密系统。（既是今天我们所说的：替代密码）</a:t>
            </a:r>
            <a:br>
              <a:rPr lang="zh-CN" altLang="en-US" smtClean="0">
                <a:solidFill>
                  <a:srgbClr val="CC3300"/>
                </a:solidFill>
                <a:cs typeface="Arial" charset="0"/>
              </a:rPr>
            </a:br>
            <a:r>
              <a:rPr lang="zh-CN" altLang="en-US" smtClean="0">
                <a:solidFill>
                  <a:srgbClr val="CC3300"/>
                </a:solidFill>
                <a:cs typeface="Arial" charset="0"/>
              </a:rPr>
              <a:t/>
            </a:r>
            <a:br>
              <a:rPr lang="zh-CN" altLang="en-US" smtClean="0">
                <a:solidFill>
                  <a:srgbClr val="CC3300"/>
                </a:solidFill>
                <a:cs typeface="Arial" charset="0"/>
              </a:rPr>
            </a:br>
            <a:r>
              <a:rPr lang="zh-CN" altLang="en-US" smtClean="0">
                <a:solidFill>
                  <a:srgbClr val="CC3300"/>
                </a:solidFill>
                <a:cs typeface="Arial" charset="0"/>
              </a:rPr>
              <a:t>它是一种置换密码，通过将字母按顺序推后起</a:t>
            </a:r>
            <a:r>
              <a:rPr lang="en-US" altLang="zh-CN" smtClean="0">
                <a:solidFill>
                  <a:srgbClr val="CC3300"/>
                </a:solidFill>
                <a:cs typeface="Arial" charset="0"/>
              </a:rPr>
              <a:t>3</a:t>
            </a:r>
            <a:r>
              <a:rPr lang="zh-CN" altLang="en-US" smtClean="0">
                <a:solidFill>
                  <a:srgbClr val="CC3300"/>
                </a:solidFill>
                <a:cs typeface="Arial" charset="0"/>
              </a:rPr>
              <a:t>位起到加密作用，如将字母</a:t>
            </a:r>
            <a:r>
              <a:rPr lang="en-US" altLang="zh-CN" smtClean="0">
                <a:solidFill>
                  <a:srgbClr val="CC3300"/>
                </a:solidFill>
                <a:cs typeface="Arial" charset="0"/>
              </a:rPr>
              <a:t>A</a:t>
            </a:r>
            <a:r>
              <a:rPr lang="zh-CN" altLang="en-US" smtClean="0">
                <a:solidFill>
                  <a:srgbClr val="CC3300"/>
                </a:solidFill>
                <a:cs typeface="Arial" charset="0"/>
              </a:rPr>
              <a:t>换作字母</a:t>
            </a:r>
            <a:r>
              <a:rPr lang="en-US" altLang="zh-CN" smtClean="0">
                <a:solidFill>
                  <a:srgbClr val="CC3300"/>
                </a:solidFill>
                <a:cs typeface="Arial" charset="0"/>
              </a:rPr>
              <a:t>D</a:t>
            </a:r>
            <a:r>
              <a:rPr lang="zh-CN" altLang="en-US" smtClean="0">
                <a:solidFill>
                  <a:srgbClr val="CC3300"/>
                </a:solidFill>
                <a:cs typeface="Arial" charset="0"/>
              </a:rPr>
              <a:t>，将字母</a:t>
            </a:r>
            <a:r>
              <a:rPr lang="en-US" altLang="zh-CN" smtClean="0">
                <a:solidFill>
                  <a:srgbClr val="CC3300"/>
                </a:solidFill>
                <a:cs typeface="Arial" charset="0"/>
              </a:rPr>
              <a:t>B</a:t>
            </a:r>
            <a:r>
              <a:rPr lang="zh-CN" altLang="en-US" smtClean="0">
                <a:solidFill>
                  <a:srgbClr val="CC3300"/>
                </a:solidFill>
                <a:cs typeface="Arial" charset="0"/>
              </a:rPr>
              <a:t>换作字母</a:t>
            </a:r>
            <a:r>
              <a:rPr lang="en-US" altLang="zh-CN" smtClean="0">
                <a:solidFill>
                  <a:srgbClr val="CC3300"/>
                </a:solidFill>
                <a:cs typeface="Arial" charset="0"/>
              </a:rPr>
              <a:t>E</a:t>
            </a:r>
            <a:r>
              <a:rPr lang="zh-CN" altLang="en-US" smtClean="0">
                <a:solidFill>
                  <a:srgbClr val="CC3300"/>
                </a:solidFill>
                <a:cs typeface="Arial" charset="0"/>
              </a:rPr>
              <a:t>。据说恺撒是率先使用加密函的古代将领之一，因此这种加密方法被称为恺撒密码。 </a:t>
            </a:r>
          </a:p>
        </p:txBody>
      </p:sp>
    </p:spTree>
    <p:extLst>
      <p:ext uri="{BB962C8B-B14F-4D97-AF65-F5344CB8AC3E}">
        <p14:creationId xmlns:p14="http://schemas.microsoft.com/office/powerpoint/2010/main" xmlns="" val="3018115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smtClean="0"/>
          </a:p>
        </p:txBody>
      </p:sp>
      <p:sp>
        <p:nvSpPr>
          <p:cNvPr id="20483" name="内容占位符 2"/>
          <p:cNvSpPr>
            <a:spLocks noGrp="1"/>
          </p:cNvSpPr>
          <p:nvPr>
            <p:ph idx="1"/>
          </p:nvPr>
        </p:nvSpPr>
        <p:spPr/>
        <p:txBody>
          <a:bodyPr/>
          <a:lstStyle/>
          <a:p>
            <a:endParaRPr lang="zh-CN" altLang="en-US" smtClean="0"/>
          </a:p>
        </p:txBody>
      </p:sp>
      <p:pic>
        <p:nvPicPr>
          <p:cNvPr id="20484" name="Picture 4" descr="http://image12.m1905.cn/mapps/uploadfile/edu/2014/0714/2014071402461695039.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071563"/>
            <a:ext cx="99060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814452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endParaRPr lang="zh-CN" altLang="en-US" smtClean="0"/>
          </a:p>
        </p:txBody>
      </p:sp>
      <p:sp>
        <p:nvSpPr>
          <p:cNvPr id="21507" name="内容占位符 2"/>
          <p:cNvSpPr>
            <a:spLocks noGrp="1"/>
          </p:cNvSpPr>
          <p:nvPr>
            <p:ph idx="1"/>
          </p:nvPr>
        </p:nvSpPr>
        <p:spPr/>
        <p:txBody>
          <a:bodyPr/>
          <a:lstStyle/>
          <a:p>
            <a:endParaRPr lang="zh-CN" altLang="en-US"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857250"/>
            <a:ext cx="9906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879193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7.1  </a:t>
            </a:r>
            <a:r>
              <a:rPr lang="zh-CN" altLang="zh-CN" dirty="0"/>
              <a:t>网络安全问题概述</a:t>
            </a:r>
            <a:endParaRPr lang="zh-CN" altLang="en-US" dirty="0"/>
          </a:p>
        </p:txBody>
      </p:sp>
      <p:sp>
        <p:nvSpPr>
          <p:cNvPr id="931843" name="Rectangle 3"/>
          <p:cNvSpPr>
            <a:spLocks noGrp="1" noChangeArrowheads="1"/>
          </p:cNvSpPr>
          <p:nvPr>
            <p:ph idx="1"/>
          </p:nvPr>
        </p:nvSpPr>
        <p:spPr/>
        <p:txBody>
          <a:bodyPr/>
          <a:lstStyle/>
          <a:p>
            <a:r>
              <a:rPr lang="zh-CN" altLang="zh-CN" dirty="0"/>
              <a:t>随着计算机网络的发展，网络中的安全问题也日趋严重</a:t>
            </a:r>
            <a:r>
              <a:rPr lang="zh-CN" altLang="zh-CN" dirty="0" smtClean="0"/>
              <a:t>。</a:t>
            </a:r>
            <a:endParaRPr lang="en-US" altLang="zh-CN" dirty="0" smtClean="0"/>
          </a:p>
          <a:p>
            <a:r>
              <a:rPr lang="zh-CN" altLang="zh-CN" dirty="0"/>
              <a:t>本节讨论计算机网络面临的安全性威胁、安全的内容和一般的数据加密模型。</a:t>
            </a:r>
            <a:endParaRPr lang="zh-CN" altLang="en-US" dirty="0">
              <a:solidFill>
                <a:srgbClr val="0000CC"/>
              </a:solidFill>
            </a:endParaRPr>
          </a:p>
        </p:txBody>
      </p:sp>
    </p:spTree>
    <p:extLst>
      <p:ext uri="{BB962C8B-B14F-4D97-AF65-F5344CB8AC3E}">
        <p14:creationId xmlns:p14="http://schemas.microsoft.com/office/powerpoint/2010/main" xmlns="" val="13100235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endParaRPr lang="zh-CN" altLang="en-US" smtClean="0"/>
          </a:p>
        </p:txBody>
      </p:sp>
      <p:sp>
        <p:nvSpPr>
          <p:cNvPr id="22531" name="内容占位符 2"/>
          <p:cNvSpPr>
            <a:spLocks noGrp="1"/>
          </p:cNvSpPr>
          <p:nvPr>
            <p:ph idx="1"/>
          </p:nvPr>
        </p:nvSpPr>
        <p:spPr/>
        <p:txBody>
          <a:bodyPr/>
          <a:lstStyle/>
          <a:p>
            <a:endParaRPr lang="zh-CN" altLang="en-US" smtClean="0"/>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785813"/>
            <a:ext cx="9906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659095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mtClean="0">
                <a:solidFill>
                  <a:srgbClr val="CC3300"/>
                </a:solidFill>
              </a:rPr>
              <a:t>密码破译</a:t>
            </a:r>
          </a:p>
        </p:txBody>
      </p:sp>
      <p:sp>
        <p:nvSpPr>
          <p:cNvPr id="23555" name="Rectangle 3"/>
          <p:cNvSpPr>
            <a:spLocks noGrp="1" noChangeArrowheads="1"/>
          </p:cNvSpPr>
          <p:nvPr>
            <p:ph type="body" idx="1"/>
          </p:nvPr>
        </p:nvSpPr>
        <p:spPr>
          <a:xfrm>
            <a:off x="428228" y="2060575"/>
            <a:ext cx="8936038" cy="4114800"/>
          </a:xfrm>
        </p:spPr>
        <p:txBody>
          <a:bodyPr/>
          <a:lstStyle/>
          <a:p>
            <a:pPr eaLnBrk="1" hangingPunct="1"/>
            <a:r>
              <a:rPr lang="zh-CN" altLang="en-US" smtClean="0">
                <a:solidFill>
                  <a:srgbClr val="CC3300"/>
                </a:solidFill>
              </a:rPr>
              <a:t>原著：福尔摩斯探案系列</a:t>
            </a:r>
            <a:r>
              <a:rPr lang="en-US" altLang="zh-CN" smtClean="0">
                <a:solidFill>
                  <a:srgbClr val="CC3300"/>
                </a:solidFill>
              </a:rPr>
              <a:t>——</a:t>
            </a:r>
            <a:r>
              <a:rPr lang="zh-CN" altLang="en-US" smtClean="0">
                <a:solidFill>
                  <a:srgbClr val="CC3300"/>
                </a:solidFill>
              </a:rPr>
              <a:t>跳舞的小人</a:t>
            </a:r>
          </a:p>
        </p:txBody>
      </p:sp>
      <p:pic>
        <p:nvPicPr>
          <p:cNvPr id="23556" name="Picture 7" descr="C:\Users\chelsea\Desktop\福尔摩斯剪影.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82579" y="2786063"/>
            <a:ext cx="28067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874624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endParaRPr lang="zh-CN" altLang="en-US" smtClean="0"/>
          </a:p>
        </p:txBody>
      </p:sp>
      <p:sp>
        <p:nvSpPr>
          <p:cNvPr id="24579" name="内容占位符 2"/>
          <p:cNvSpPr>
            <a:spLocks noGrp="1"/>
          </p:cNvSpPr>
          <p:nvPr>
            <p:ph idx="1"/>
          </p:nvPr>
        </p:nvSpPr>
        <p:spPr/>
        <p:txBody>
          <a:bodyPr/>
          <a:lstStyle/>
          <a:p>
            <a:endParaRPr lang="zh-CN" altLang="en-US" smtClean="0"/>
          </a:p>
        </p:txBody>
      </p:sp>
      <p:pic>
        <p:nvPicPr>
          <p:cNvPr id="24580" name="Picture 2" descr="C:\Users\chelsea\Desktop\跳舞的小人-密文.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37746" y="82550"/>
            <a:ext cx="7030508" cy="669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82645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endParaRPr lang="zh-CN" altLang="en-US" smtClean="0"/>
          </a:p>
        </p:txBody>
      </p:sp>
      <p:sp>
        <p:nvSpPr>
          <p:cNvPr id="25603" name="内容占位符 2"/>
          <p:cNvSpPr>
            <a:spLocks noGrp="1"/>
          </p:cNvSpPr>
          <p:nvPr>
            <p:ph idx="1"/>
          </p:nvPr>
        </p:nvSpPr>
        <p:spPr>
          <a:xfrm>
            <a:off x="154782" y="1773238"/>
            <a:ext cx="9395222" cy="4114800"/>
          </a:xfrm>
        </p:spPr>
        <p:txBody>
          <a:bodyPr/>
          <a:lstStyle/>
          <a:p>
            <a:r>
              <a:rPr lang="zh-CN" altLang="en-US" smtClean="0"/>
              <a:t>在英文字母中</a:t>
            </a:r>
            <a:r>
              <a:rPr lang="en-US" altLang="zh-CN" smtClean="0"/>
              <a:t>E</a:t>
            </a:r>
            <a:r>
              <a:rPr lang="zh-CN" altLang="en-US" smtClean="0"/>
              <a:t>最常见，其次按出现次数排列的顺序大致是</a:t>
            </a:r>
            <a:r>
              <a:rPr lang="en-US" altLang="zh-CN" smtClean="0"/>
              <a:t>T</a:t>
            </a:r>
            <a:r>
              <a:rPr lang="zh-CN" altLang="en-US" smtClean="0"/>
              <a:t>，</a:t>
            </a:r>
            <a:r>
              <a:rPr lang="en-US" altLang="zh-CN" smtClean="0"/>
              <a:t>A</a:t>
            </a:r>
            <a:r>
              <a:rPr lang="zh-CN" altLang="en-US" smtClean="0"/>
              <a:t>，</a:t>
            </a:r>
            <a:r>
              <a:rPr lang="en-US" altLang="zh-CN" smtClean="0"/>
              <a:t>O</a:t>
            </a:r>
            <a:r>
              <a:rPr lang="zh-CN" altLang="en-US" smtClean="0"/>
              <a:t>，</a:t>
            </a:r>
            <a:r>
              <a:rPr lang="en-US" altLang="zh-CN" smtClean="0"/>
              <a:t>I</a:t>
            </a:r>
            <a:r>
              <a:rPr lang="zh-CN" altLang="en-US" smtClean="0"/>
              <a:t>，</a:t>
            </a:r>
            <a:r>
              <a:rPr lang="en-US" altLang="zh-CN" smtClean="0"/>
              <a:t>N</a:t>
            </a:r>
            <a:r>
              <a:rPr lang="zh-CN" altLang="en-US" smtClean="0"/>
              <a:t>，</a:t>
            </a:r>
            <a:r>
              <a:rPr lang="en-US" altLang="zh-CN" smtClean="0"/>
              <a:t>S</a:t>
            </a:r>
            <a:r>
              <a:rPr lang="zh-CN" altLang="en-US" smtClean="0"/>
              <a:t>，</a:t>
            </a:r>
            <a:r>
              <a:rPr lang="en-US" altLang="zh-CN" smtClean="0"/>
              <a:t>H</a:t>
            </a:r>
            <a:r>
              <a:rPr lang="zh-CN" altLang="en-US" smtClean="0"/>
              <a:t>，</a:t>
            </a:r>
            <a:r>
              <a:rPr lang="en-US" altLang="zh-CN" smtClean="0"/>
              <a:t>R</a:t>
            </a:r>
            <a:r>
              <a:rPr lang="zh-CN" altLang="en-US" smtClean="0"/>
              <a:t>，</a:t>
            </a:r>
            <a:r>
              <a:rPr lang="en-US" altLang="zh-CN" smtClean="0"/>
              <a:t>D</a:t>
            </a:r>
            <a:r>
              <a:rPr lang="zh-CN" altLang="en-US" smtClean="0"/>
              <a:t>，</a:t>
            </a:r>
            <a:r>
              <a:rPr lang="en-US" altLang="zh-CN" smtClean="0"/>
              <a:t>L</a:t>
            </a:r>
            <a:r>
              <a:rPr lang="zh-CN" altLang="en-US" smtClean="0"/>
              <a:t>；但是</a:t>
            </a:r>
            <a:r>
              <a:rPr lang="en-US" altLang="zh-CN" smtClean="0"/>
              <a:t>T</a:t>
            </a:r>
            <a:r>
              <a:rPr lang="zh-CN" altLang="en-US" smtClean="0"/>
              <a:t>，</a:t>
            </a:r>
            <a:r>
              <a:rPr lang="en-US" altLang="zh-CN" smtClean="0"/>
              <a:t>A</a:t>
            </a:r>
            <a:r>
              <a:rPr lang="zh-CN" altLang="en-US" smtClean="0"/>
              <a:t>，</a:t>
            </a:r>
            <a:r>
              <a:rPr lang="en-US" altLang="zh-CN" smtClean="0"/>
              <a:t>O</a:t>
            </a:r>
            <a:r>
              <a:rPr lang="zh-CN" altLang="en-US" smtClean="0"/>
              <a:t>，</a:t>
            </a:r>
            <a:r>
              <a:rPr lang="en-US" altLang="zh-CN" smtClean="0"/>
              <a:t>I</a:t>
            </a:r>
            <a:r>
              <a:rPr lang="zh-CN" altLang="en-US" smtClean="0"/>
              <a:t>，出现的次数几乎不相上下</a:t>
            </a:r>
            <a:endParaRPr lang="en-US" altLang="zh-CN" smtClean="0"/>
          </a:p>
          <a:p>
            <a:r>
              <a:rPr lang="zh-CN" altLang="en-US" smtClean="0"/>
              <a:t>因此首先我们可假定出现最多次的符号是</a:t>
            </a:r>
            <a:r>
              <a:rPr lang="en-US" altLang="zh-CN" smtClean="0"/>
              <a:t>E</a:t>
            </a:r>
          </a:p>
          <a:p>
            <a:endParaRPr lang="zh-CN" altLang="en-US" smtClean="0"/>
          </a:p>
        </p:txBody>
      </p:sp>
    </p:spTree>
    <p:extLst>
      <p:ext uri="{BB962C8B-B14F-4D97-AF65-F5344CB8AC3E}">
        <p14:creationId xmlns:p14="http://schemas.microsoft.com/office/powerpoint/2010/main" xmlns="" val="522935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endParaRPr lang="zh-CN" altLang="en-US" smtClean="0"/>
          </a:p>
        </p:txBody>
      </p:sp>
      <p:sp>
        <p:nvSpPr>
          <p:cNvPr id="26627" name="内容占位符 2"/>
          <p:cNvSpPr>
            <a:spLocks noGrp="1"/>
          </p:cNvSpPr>
          <p:nvPr>
            <p:ph idx="1"/>
          </p:nvPr>
        </p:nvSpPr>
        <p:spPr/>
        <p:txBody>
          <a:bodyPr/>
          <a:lstStyle/>
          <a:p>
            <a:endParaRPr lang="zh-CN" altLang="en-US" smtClean="0"/>
          </a:p>
        </p:txBody>
      </p:sp>
      <p:pic>
        <p:nvPicPr>
          <p:cNvPr id="26628" name="Picture 2" descr="2005421424shcoun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4313"/>
            <a:ext cx="9906000" cy="637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95870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endParaRPr lang="zh-CN" altLang="en-US" smtClean="0"/>
          </a:p>
        </p:txBody>
      </p:sp>
      <p:sp>
        <p:nvSpPr>
          <p:cNvPr id="27651" name="内容占位符 2"/>
          <p:cNvSpPr>
            <a:spLocks noGrp="1"/>
          </p:cNvSpPr>
          <p:nvPr>
            <p:ph idx="1"/>
          </p:nvPr>
        </p:nvSpPr>
        <p:spPr>
          <a:xfrm>
            <a:off x="619125" y="2214563"/>
            <a:ext cx="8853488" cy="4114800"/>
          </a:xfrm>
        </p:spPr>
        <p:txBody>
          <a:bodyPr/>
          <a:lstStyle/>
          <a:p>
            <a:r>
              <a:rPr lang="zh-CN" altLang="en-US" smtClean="0"/>
              <a:t>在这个由五个符号组合的单字中，第二个和第四个都是</a:t>
            </a:r>
            <a:r>
              <a:rPr lang="en-US" altLang="zh-CN" smtClean="0"/>
              <a:t>E</a:t>
            </a:r>
            <a:r>
              <a:rPr lang="zh-CN" altLang="en-US" smtClean="0"/>
              <a:t>。 这个单词可能是</a:t>
            </a:r>
            <a:r>
              <a:rPr lang="en-US" altLang="zh-CN" smtClean="0"/>
              <a:t>sever</a:t>
            </a:r>
            <a:r>
              <a:rPr lang="zh-CN" altLang="en-US" smtClean="0"/>
              <a:t>（切断），也可能是</a:t>
            </a:r>
            <a:r>
              <a:rPr lang="en-US" altLang="zh-CN" smtClean="0"/>
              <a:t>lever</a:t>
            </a:r>
            <a:r>
              <a:rPr lang="zh-CN" altLang="en-US" smtClean="0"/>
              <a:t>（杠杆），或者</a:t>
            </a:r>
            <a:r>
              <a:rPr lang="en-US" altLang="zh-CN" smtClean="0"/>
              <a:t>never</a:t>
            </a:r>
            <a:r>
              <a:rPr lang="zh-CN" altLang="en-US" smtClean="0"/>
              <a:t>（决不）。</a:t>
            </a:r>
            <a:r>
              <a:rPr lang="en-US" altLang="zh-CN" smtClean="0"/>
              <a:t>never</a:t>
            </a:r>
            <a:r>
              <a:rPr lang="zh-CN" altLang="en-US" smtClean="0"/>
              <a:t>的可能性极大，假如这个判断正确，我们现在就可以说，三个符号分别代表</a:t>
            </a:r>
            <a:r>
              <a:rPr lang="en-US" altLang="zh-CN" smtClean="0"/>
              <a:t>NV</a:t>
            </a:r>
            <a:r>
              <a:rPr lang="zh-CN" altLang="en-US" smtClean="0"/>
              <a:t>、和</a:t>
            </a:r>
            <a:r>
              <a:rPr lang="en-US" altLang="zh-CN" smtClean="0"/>
              <a:t>R</a:t>
            </a:r>
            <a:r>
              <a:rPr lang="zh-CN" altLang="en-US" smtClean="0"/>
              <a:t>。</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93031" y="571501"/>
            <a:ext cx="6268641" cy="149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26555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endParaRPr lang="zh-CN" altLang="en-US" smtClean="0"/>
          </a:p>
        </p:txBody>
      </p:sp>
      <p:pic>
        <p:nvPicPr>
          <p:cNvPr id="28675" name="Picture 6" descr="跳舞的小人"/>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857250"/>
            <a:ext cx="9906000" cy="362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8676" name="内容占位符 5"/>
          <p:cNvGraphicFramePr>
            <a:graphicFrameLocks noGrp="1" noChangeAspect="1"/>
          </p:cNvGraphicFramePr>
          <p:nvPr>
            <p:ph idx="1"/>
          </p:nvPr>
        </p:nvGraphicFramePr>
        <p:xfrm>
          <a:off x="2399111" y="4714876"/>
          <a:ext cx="4399227" cy="1571625"/>
        </p:xfrm>
        <a:graphic>
          <a:graphicData uri="http://schemas.openxmlformats.org/presentationml/2006/ole">
            <p:oleObj spid="_x0000_s24581" name="包装程序外壳对象" r:id="rId4" imgW="1219200" imgH="448887" progId="Package">
              <p:embed/>
            </p:oleObj>
          </a:graphicData>
        </a:graphic>
      </p:graphicFrame>
    </p:spTree>
    <p:extLst>
      <p:ext uri="{BB962C8B-B14F-4D97-AF65-F5344CB8AC3E}">
        <p14:creationId xmlns:p14="http://schemas.microsoft.com/office/powerpoint/2010/main" xmlns="" val="36686717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Text Box 90"/>
          <p:cNvSpPr txBox="1">
            <a:spLocks noChangeArrowheads="1"/>
          </p:cNvSpPr>
          <p:nvPr/>
        </p:nvSpPr>
        <p:spPr bwMode="auto">
          <a:xfrm>
            <a:off x="1352600" y="1694473"/>
            <a:ext cx="6929438"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Tahoma" pitchFamily="34" charset="0"/>
                <a:ea typeface="宋体" pitchFamily="2" charset="-122"/>
              </a:defRPr>
            </a:lvl1pPr>
            <a:lvl2pPr marL="742950" indent="-285750" eaLnBrk="0" hangingPunct="0">
              <a:defRPr sz="2800">
                <a:solidFill>
                  <a:schemeClr val="tx1"/>
                </a:solidFill>
                <a:latin typeface="Tahoma" pitchFamily="34" charset="0"/>
                <a:ea typeface="宋体" pitchFamily="2" charset="-122"/>
              </a:defRPr>
            </a:lvl2pPr>
            <a:lvl3pPr marL="1143000" indent="-228600" eaLnBrk="0" hangingPunct="0">
              <a:defRPr sz="2800">
                <a:solidFill>
                  <a:schemeClr val="tx1"/>
                </a:solidFill>
                <a:latin typeface="Tahoma" pitchFamily="34" charset="0"/>
                <a:ea typeface="宋体" pitchFamily="2" charset="-122"/>
              </a:defRPr>
            </a:lvl3pPr>
            <a:lvl4pPr marL="1600200" indent="-228600" eaLnBrk="0" hangingPunct="0">
              <a:defRPr sz="2800">
                <a:solidFill>
                  <a:schemeClr val="tx1"/>
                </a:solidFill>
                <a:latin typeface="Tahoma" pitchFamily="34" charset="0"/>
                <a:ea typeface="宋体" pitchFamily="2" charset="-122"/>
              </a:defRPr>
            </a:lvl4pPr>
            <a:lvl5pPr marL="2057400" indent="-228600" eaLnBrk="0" hangingPunct="0">
              <a:defRPr sz="28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sz="28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sz="28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sz="28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sz="2800">
                <a:solidFill>
                  <a:schemeClr val="tx1"/>
                </a:solidFill>
                <a:latin typeface="Tahoma" pitchFamily="34" charset="0"/>
                <a:ea typeface="宋体" pitchFamily="2" charset="-122"/>
              </a:defRPr>
            </a:lvl9pPr>
          </a:lstStyle>
          <a:p>
            <a:pPr eaLnBrk="1" hangingPunct="1">
              <a:spcBef>
                <a:spcPct val="50000"/>
              </a:spcBef>
            </a:pPr>
            <a:r>
              <a:rPr lang="en-US" altLang="zh-CN" sz="3600" b="1" dirty="0" err="1">
                <a:solidFill>
                  <a:srgbClr val="333399"/>
                </a:solidFill>
              </a:rPr>
              <a:t>Kerckhoff</a:t>
            </a:r>
            <a:r>
              <a:rPr lang="zh-CN" altLang="en-US" sz="3600" b="1" dirty="0">
                <a:solidFill>
                  <a:srgbClr val="333399"/>
                </a:solidFill>
              </a:rPr>
              <a:t>原理：所有的算法必须是公开的而密钥是保密的。</a:t>
            </a:r>
          </a:p>
        </p:txBody>
      </p:sp>
    </p:spTree>
    <p:extLst>
      <p:ext uri="{BB962C8B-B14F-4D97-AF65-F5344CB8AC3E}">
        <p14:creationId xmlns:p14="http://schemas.microsoft.com/office/powerpoint/2010/main" xmlns="" val="762140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algn="ctr"/>
            <a:r>
              <a:rPr lang="zh-CN" altLang="en-US" dirty="0"/>
              <a:t>数据加密标准 </a:t>
            </a:r>
            <a:r>
              <a:rPr lang="en-US" altLang="zh-CN" dirty="0"/>
              <a:t>DES</a:t>
            </a:r>
          </a:p>
        </p:txBody>
      </p:sp>
      <p:sp>
        <p:nvSpPr>
          <p:cNvPr id="238596" name="Rectangle 4"/>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dirty="0"/>
              <a:t>数据加密标准 </a:t>
            </a:r>
            <a:r>
              <a:rPr lang="en-US" altLang="zh-CN" sz="2800" dirty="0"/>
              <a:t>DES </a:t>
            </a:r>
            <a:r>
              <a:rPr lang="zh-CN" altLang="en-US" sz="2800" dirty="0" smtClean="0"/>
              <a:t>属于</a:t>
            </a:r>
            <a:r>
              <a:rPr lang="zh-CN" altLang="zh-CN" sz="2800" dirty="0">
                <a:solidFill>
                  <a:srgbClr val="FF0000"/>
                </a:solidFill>
              </a:rPr>
              <a:t>对称密钥密码体制</a:t>
            </a:r>
            <a:r>
              <a:rPr lang="zh-CN" altLang="en-US" sz="2800" dirty="0" smtClean="0">
                <a:solidFill>
                  <a:srgbClr val="FF0000"/>
                </a:solidFill>
              </a:rPr>
              <a:t>，</a:t>
            </a:r>
            <a:r>
              <a:rPr lang="zh-CN" altLang="en-US" sz="2800" dirty="0"/>
              <a:t>是一种</a:t>
            </a:r>
            <a:r>
              <a:rPr lang="zh-CN" altLang="en-US" sz="2800" dirty="0">
                <a:solidFill>
                  <a:srgbClr val="FF0000"/>
                </a:solidFill>
              </a:rPr>
              <a:t>分组密码。</a:t>
            </a:r>
          </a:p>
          <a:p>
            <a:r>
              <a:rPr lang="zh-CN" altLang="en-US" sz="2800" dirty="0"/>
              <a:t>在加密前，先对整个明文进行分组。每一个组长为 </a:t>
            </a:r>
            <a:r>
              <a:rPr lang="en-US" altLang="zh-CN" sz="2800" dirty="0"/>
              <a:t>64 </a:t>
            </a:r>
            <a:r>
              <a:rPr lang="zh-CN" altLang="en-US" sz="2800" dirty="0"/>
              <a:t>位。</a:t>
            </a:r>
          </a:p>
          <a:p>
            <a:r>
              <a:rPr lang="zh-CN" altLang="en-US" sz="2800" dirty="0"/>
              <a:t>然后对每一个 </a:t>
            </a:r>
            <a:r>
              <a:rPr lang="en-US" altLang="zh-CN" sz="2800" dirty="0"/>
              <a:t>64 </a:t>
            </a:r>
            <a:r>
              <a:rPr lang="zh-CN" altLang="en-US" sz="2800" dirty="0"/>
              <a:t>位 二进制数据进行加密处理，产生一组 </a:t>
            </a:r>
            <a:r>
              <a:rPr lang="en-US" altLang="zh-CN" sz="2800" dirty="0"/>
              <a:t>64 </a:t>
            </a:r>
            <a:r>
              <a:rPr lang="zh-CN" altLang="en-US" sz="2800" dirty="0"/>
              <a:t>位密文数据。</a:t>
            </a:r>
          </a:p>
          <a:p>
            <a:r>
              <a:rPr lang="zh-CN" altLang="en-US" sz="2800" dirty="0"/>
              <a:t>最后将各组密文串接起来，即得出整个的密文。</a:t>
            </a:r>
          </a:p>
          <a:p>
            <a:r>
              <a:rPr lang="zh-CN" altLang="en-US" sz="2800" dirty="0"/>
              <a:t>使用的密钥为 </a:t>
            </a:r>
            <a:r>
              <a:rPr lang="en-US" altLang="zh-CN" sz="2800" dirty="0"/>
              <a:t>64 </a:t>
            </a:r>
            <a:r>
              <a:rPr lang="zh-CN" altLang="en-US" sz="2800" dirty="0"/>
              <a:t>位（</a:t>
            </a:r>
            <a:r>
              <a:rPr lang="zh-CN" altLang="en-US" sz="2800" dirty="0">
                <a:solidFill>
                  <a:srgbClr val="FF0000"/>
                </a:solidFill>
              </a:rPr>
              <a:t>实际密钥长度为 </a:t>
            </a:r>
            <a:r>
              <a:rPr lang="en-US" altLang="zh-CN" sz="2800" dirty="0">
                <a:solidFill>
                  <a:srgbClr val="FF0000"/>
                </a:solidFill>
              </a:rPr>
              <a:t>56 </a:t>
            </a:r>
            <a:r>
              <a:rPr lang="zh-CN" altLang="en-US" sz="2800" dirty="0">
                <a:solidFill>
                  <a:srgbClr val="FF0000"/>
                </a:solidFill>
              </a:rPr>
              <a:t>位，</a:t>
            </a:r>
            <a:r>
              <a:rPr lang="zh-CN" altLang="en-US" sz="2800" dirty="0"/>
              <a:t>有 </a:t>
            </a:r>
            <a:r>
              <a:rPr lang="en-US" altLang="zh-CN" sz="2800" dirty="0"/>
              <a:t>8 </a:t>
            </a:r>
            <a:r>
              <a:rPr lang="zh-CN" altLang="en-US" sz="2800" dirty="0"/>
              <a:t>位用于奇偶校验</a:t>
            </a:r>
            <a:r>
              <a:rPr lang="en-US" altLang="zh-CN" sz="2800" dirty="0"/>
              <a:t>)</a:t>
            </a:r>
            <a:r>
              <a:rPr lang="zh-CN" altLang="en-US" sz="2800" dirty="0"/>
              <a:t>。  </a:t>
            </a:r>
            <a:endParaRPr lang="en-US" altLang="zh-CN" sz="2800" dirty="0" smtClean="0"/>
          </a:p>
        </p:txBody>
      </p:sp>
    </p:spTree>
    <p:extLst>
      <p:ext uri="{BB962C8B-B14F-4D97-AF65-F5344CB8AC3E}">
        <p14:creationId xmlns:p14="http://schemas.microsoft.com/office/powerpoint/2010/main" xmlns="" val="3094271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859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859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859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8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dirty="0"/>
              <a:t>数据加密标准 </a:t>
            </a:r>
            <a:r>
              <a:rPr lang="en-US" altLang="zh-CN" dirty="0"/>
              <a:t>DES</a:t>
            </a:r>
            <a:endParaRPr lang="zh-CN" altLang="en-US" dirty="0"/>
          </a:p>
        </p:txBody>
      </p:sp>
      <p:grpSp>
        <p:nvGrpSpPr>
          <p:cNvPr id="5" name="Group 5"/>
          <p:cNvGrpSpPr>
            <a:grpSpLocks/>
          </p:cNvGrpSpPr>
          <p:nvPr/>
        </p:nvGrpSpPr>
        <p:grpSpPr bwMode="auto">
          <a:xfrm>
            <a:off x="2648744" y="1196752"/>
            <a:ext cx="5401816" cy="5190232"/>
            <a:chOff x="1104" y="768"/>
            <a:chExt cx="3312" cy="3088"/>
          </a:xfrm>
        </p:grpSpPr>
        <p:sp>
          <p:nvSpPr>
            <p:cNvPr id="6" name="Rectangle 6"/>
            <p:cNvSpPr>
              <a:spLocks noChangeArrowheads="1"/>
            </p:cNvSpPr>
            <p:nvPr/>
          </p:nvSpPr>
          <p:spPr bwMode="auto">
            <a:xfrm>
              <a:off x="1104" y="1456"/>
              <a:ext cx="2256" cy="1392"/>
            </a:xfrm>
            <a:prstGeom prst="rect">
              <a:avLst/>
            </a:prstGeom>
            <a:solidFill>
              <a:srgbClr val="FFFF66"/>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 name="Rectangle 7"/>
            <p:cNvSpPr>
              <a:spLocks noChangeArrowheads="1"/>
            </p:cNvSpPr>
            <p:nvPr/>
          </p:nvSpPr>
          <p:spPr bwMode="auto">
            <a:xfrm>
              <a:off x="1248" y="1600"/>
              <a:ext cx="1008" cy="192"/>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ysClr val="windowText" lastClr="000000"/>
                  </a:solidFill>
                  <a:effectLst/>
                  <a:uLnTx/>
                  <a:uFillTx/>
                  <a:latin typeface="Tahoma" pitchFamily="34" charset="0"/>
                </a:rPr>
                <a:t>L</a:t>
              </a:r>
              <a:r>
                <a:rPr kumimoji="1" lang="en-US" altLang="zh-CN" sz="1800" b="1" i="0" u="none" strike="noStrike" kern="0" cap="none" spc="0" normalizeH="0" baseline="-25000" noProof="0" smtClean="0">
                  <a:ln>
                    <a:noFill/>
                  </a:ln>
                  <a:solidFill>
                    <a:sysClr val="windowText" lastClr="000000"/>
                  </a:solidFill>
                  <a:effectLst/>
                  <a:uLnTx/>
                  <a:uFillTx/>
                  <a:latin typeface="Tahoma" pitchFamily="34" charset="0"/>
                </a:rPr>
                <a:t>0</a:t>
              </a:r>
              <a:r>
                <a:rPr kumimoji="1" lang="en-US" altLang="zh-CN" sz="1800" b="1" i="0" u="none" strike="noStrike" kern="0" cap="none" spc="0" normalizeH="0" baseline="0" noProof="0" smtClean="0">
                  <a:ln>
                    <a:noFill/>
                  </a:ln>
                  <a:solidFill>
                    <a:sysClr val="windowText" lastClr="000000"/>
                  </a:solidFill>
                  <a:effectLst/>
                  <a:uLnTx/>
                  <a:uFillTx/>
                  <a:latin typeface="Tahoma" pitchFamily="34" charset="0"/>
                </a:rPr>
                <a:t>(32</a:t>
              </a:r>
              <a:r>
                <a:rPr kumimoji="1" lang="zh-CN" altLang="en-US" sz="1800" b="1" i="0" u="none" strike="noStrike" kern="0" cap="none" spc="0" normalizeH="0" baseline="0" noProof="0" smtClean="0">
                  <a:ln>
                    <a:noFill/>
                  </a:ln>
                  <a:solidFill>
                    <a:sysClr val="windowText" lastClr="000000"/>
                  </a:solidFill>
                  <a:effectLst/>
                  <a:uLnTx/>
                  <a:uFillTx/>
                  <a:latin typeface="Tahoma" pitchFamily="34" charset="0"/>
                </a:rPr>
                <a:t>位)</a:t>
              </a:r>
              <a:endParaRPr kumimoji="1" lang="en-US" altLang="zh-CN" sz="1800" b="1" i="0" u="none" strike="noStrike" kern="0" cap="none" spc="0" normalizeH="0" baseline="-25000" noProof="0" smtClean="0">
                <a:ln>
                  <a:noFill/>
                </a:ln>
                <a:solidFill>
                  <a:sysClr val="windowText" lastClr="000000"/>
                </a:solidFill>
                <a:effectLst/>
                <a:uLnTx/>
                <a:uFillTx/>
                <a:latin typeface="Tahoma" pitchFamily="34" charset="0"/>
              </a:endParaRPr>
            </a:p>
          </p:txBody>
        </p:sp>
        <p:sp>
          <p:nvSpPr>
            <p:cNvPr id="8" name="Rectangle 8"/>
            <p:cNvSpPr>
              <a:spLocks noChangeArrowheads="1"/>
            </p:cNvSpPr>
            <p:nvPr/>
          </p:nvSpPr>
          <p:spPr bwMode="auto">
            <a:xfrm>
              <a:off x="2256" y="1600"/>
              <a:ext cx="960" cy="192"/>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ysClr val="windowText" lastClr="000000"/>
                  </a:solidFill>
                  <a:effectLst/>
                  <a:uLnTx/>
                  <a:uFillTx/>
                  <a:latin typeface="Tahoma" pitchFamily="34" charset="0"/>
                </a:rPr>
                <a:t>R</a:t>
              </a:r>
              <a:r>
                <a:rPr kumimoji="1" lang="en-US" altLang="zh-CN" sz="1800" b="1" i="0" u="none" strike="noStrike" kern="0" cap="none" spc="0" normalizeH="0" baseline="-25000" noProof="0" smtClean="0">
                  <a:ln>
                    <a:noFill/>
                  </a:ln>
                  <a:solidFill>
                    <a:sysClr val="windowText" lastClr="000000"/>
                  </a:solidFill>
                  <a:effectLst/>
                  <a:uLnTx/>
                  <a:uFillTx/>
                  <a:latin typeface="Tahoma" pitchFamily="34" charset="0"/>
                </a:rPr>
                <a:t>0</a:t>
              </a:r>
              <a:r>
                <a:rPr kumimoji="1" lang="en-US" altLang="zh-CN" sz="1800" b="1" i="0" u="none" strike="noStrike" kern="0" cap="none" spc="0" normalizeH="0" baseline="0" noProof="0" smtClean="0">
                  <a:ln>
                    <a:noFill/>
                  </a:ln>
                  <a:solidFill>
                    <a:sysClr val="windowText" lastClr="000000"/>
                  </a:solidFill>
                  <a:effectLst/>
                  <a:uLnTx/>
                  <a:uFillTx/>
                  <a:latin typeface="Tahoma" pitchFamily="34" charset="0"/>
                </a:rPr>
                <a:t>(32</a:t>
              </a:r>
              <a:r>
                <a:rPr kumimoji="1" lang="zh-CN" altLang="en-US" sz="1800" b="1" i="0" u="none" strike="noStrike" kern="0" cap="none" spc="0" normalizeH="0" baseline="0" noProof="0" smtClean="0">
                  <a:ln>
                    <a:noFill/>
                  </a:ln>
                  <a:solidFill>
                    <a:sysClr val="windowText" lastClr="000000"/>
                  </a:solidFill>
                  <a:effectLst/>
                  <a:uLnTx/>
                  <a:uFillTx/>
                  <a:latin typeface="Tahoma" pitchFamily="34" charset="0"/>
                </a:rPr>
                <a:t>位)</a:t>
              </a:r>
              <a:endParaRPr kumimoji="1" lang="zh-CN" altLang="en-US" sz="1800" b="1" i="0" u="none" strike="noStrike" kern="0" cap="none" spc="0" normalizeH="0" baseline="-25000" noProof="0" smtClean="0">
                <a:ln>
                  <a:noFill/>
                </a:ln>
                <a:solidFill>
                  <a:sysClr val="windowText" lastClr="000000"/>
                </a:solidFill>
                <a:effectLst/>
                <a:uLnTx/>
                <a:uFillTx/>
                <a:latin typeface="Tahoma" pitchFamily="34" charset="0"/>
              </a:endParaRPr>
            </a:p>
          </p:txBody>
        </p:sp>
        <p:sp>
          <p:nvSpPr>
            <p:cNvPr id="9" name="Text Box 9"/>
            <p:cNvSpPr txBox="1">
              <a:spLocks noChangeArrowheads="1"/>
            </p:cNvSpPr>
            <p:nvPr/>
          </p:nvSpPr>
          <p:spPr bwMode="auto">
            <a:xfrm>
              <a:off x="2286" y="774"/>
              <a:ext cx="835" cy="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ysClr val="windowText" lastClr="000000"/>
                  </a:solidFill>
                  <a:effectLst/>
                  <a:uLnTx/>
                  <a:uFillTx/>
                  <a:latin typeface="Tahoma" pitchFamily="34" charset="0"/>
                </a:rPr>
                <a:t>64 位明文</a:t>
              </a:r>
              <a:endParaRPr kumimoji="1" lang="en-US" altLang="zh-CN" sz="2000" b="1" i="0" u="none" strike="noStrike" kern="0" cap="none" spc="0" normalizeH="0" baseline="0" noProof="0" dirty="0" smtClean="0">
                <a:ln>
                  <a:noFill/>
                </a:ln>
                <a:solidFill>
                  <a:sysClr val="windowText" lastClr="000000"/>
                </a:solidFill>
                <a:effectLst/>
                <a:uLnTx/>
                <a:uFillTx/>
                <a:latin typeface="Tahoma" pitchFamily="34" charset="0"/>
              </a:endParaRPr>
            </a:p>
          </p:txBody>
        </p:sp>
        <p:sp>
          <p:nvSpPr>
            <p:cNvPr id="10" name="Line 10"/>
            <p:cNvSpPr>
              <a:spLocks noChangeShapeType="1"/>
            </p:cNvSpPr>
            <p:nvPr/>
          </p:nvSpPr>
          <p:spPr bwMode="auto">
            <a:xfrm>
              <a:off x="2226" y="3184"/>
              <a:ext cx="0" cy="192"/>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 name="Line 11"/>
            <p:cNvSpPr>
              <a:spLocks noChangeShapeType="1"/>
            </p:cNvSpPr>
            <p:nvPr/>
          </p:nvSpPr>
          <p:spPr bwMode="auto">
            <a:xfrm>
              <a:off x="2226" y="3568"/>
              <a:ext cx="0" cy="288"/>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Line 12"/>
            <p:cNvSpPr>
              <a:spLocks noChangeShapeType="1"/>
            </p:cNvSpPr>
            <p:nvPr/>
          </p:nvSpPr>
          <p:spPr bwMode="auto">
            <a:xfrm flipH="1">
              <a:off x="1872" y="1136"/>
              <a:ext cx="384" cy="0"/>
            </a:xfrm>
            <a:prstGeom prst="line">
              <a:avLst/>
            </a:prstGeom>
            <a:noFill/>
            <a:ln w="2857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13"/>
            <p:cNvSpPr>
              <a:spLocks noChangeShapeType="1"/>
            </p:cNvSpPr>
            <p:nvPr/>
          </p:nvSpPr>
          <p:spPr bwMode="auto">
            <a:xfrm flipV="1">
              <a:off x="2256" y="1184"/>
              <a:ext cx="0" cy="192"/>
            </a:xfrm>
            <a:prstGeom prst="line">
              <a:avLst/>
            </a:prstGeom>
            <a:noFill/>
            <a:ln w="2857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14"/>
            <p:cNvSpPr>
              <a:spLocks noChangeShapeType="1"/>
            </p:cNvSpPr>
            <p:nvPr/>
          </p:nvSpPr>
          <p:spPr bwMode="auto">
            <a:xfrm>
              <a:off x="1680" y="1376"/>
              <a:ext cx="1152" cy="0"/>
            </a:xfrm>
            <a:prstGeom prst="line">
              <a:avLst/>
            </a:prstGeom>
            <a:noFill/>
            <a:ln w="2857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Line 15"/>
            <p:cNvSpPr>
              <a:spLocks noChangeShapeType="1"/>
            </p:cNvSpPr>
            <p:nvPr/>
          </p:nvSpPr>
          <p:spPr bwMode="auto">
            <a:xfrm>
              <a:off x="2256" y="784"/>
              <a:ext cx="0" cy="24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Text Box 16"/>
            <p:cNvSpPr txBox="1">
              <a:spLocks noChangeArrowheads="1"/>
            </p:cNvSpPr>
            <p:nvPr/>
          </p:nvSpPr>
          <p:spPr bwMode="auto">
            <a:xfrm>
              <a:off x="1824" y="768"/>
              <a:ext cx="43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ysClr val="windowText" lastClr="000000"/>
                  </a:solidFill>
                  <a:effectLst/>
                  <a:uLnTx/>
                  <a:uFillTx/>
                  <a:latin typeface="Tahoma" pitchFamily="34" charset="0"/>
                </a:rPr>
                <a:t>输入</a:t>
              </a:r>
            </a:p>
          </p:txBody>
        </p:sp>
        <p:sp>
          <p:nvSpPr>
            <p:cNvPr id="17" name="Rectangle 17"/>
            <p:cNvSpPr>
              <a:spLocks noChangeArrowheads="1"/>
            </p:cNvSpPr>
            <p:nvPr/>
          </p:nvSpPr>
          <p:spPr bwMode="auto">
            <a:xfrm>
              <a:off x="1248" y="1024"/>
              <a:ext cx="1968" cy="208"/>
            </a:xfrm>
            <a:prstGeom prst="rect">
              <a:avLst/>
            </a:prstGeom>
            <a:solidFill>
              <a:srgbClr val="00FF99"/>
            </a:solid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ysClr val="windowText" lastClr="000000"/>
                  </a:solidFill>
                  <a:effectLst/>
                  <a:uLnTx/>
                  <a:uFillTx/>
                  <a:latin typeface="Tahoma" pitchFamily="34" charset="0"/>
                </a:rPr>
                <a:t>初始置换 </a:t>
              </a:r>
              <a:r>
                <a:rPr kumimoji="1" lang="en-US" altLang="zh-CN" sz="2000" b="1" i="0" u="none" strike="noStrike" kern="0" cap="none" spc="0" normalizeH="0" baseline="0" noProof="0" dirty="0" smtClean="0">
                  <a:ln>
                    <a:noFill/>
                  </a:ln>
                  <a:solidFill>
                    <a:sysClr val="windowText" lastClr="000000"/>
                  </a:solidFill>
                  <a:effectLst/>
                  <a:uLnTx/>
                  <a:uFillTx/>
                  <a:latin typeface="Tahoma" pitchFamily="34" charset="0"/>
                </a:rPr>
                <a:t>IP</a:t>
              </a:r>
              <a:endParaRPr kumimoji="1" lang="en-US" altLang="zh-CN" sz="2000" b="1" i="0" u="none" strike="noStrike" kern="0" cap="none" spc="0" normalizeH="0" baseline="-25000" noProof="0" dirty="0" smtClean="0">
                <a:ln>
                  <a:noFill/>
                </a:ln>
                <a:solidFill>
                  <a:sysClr val="windowText" lastClr="000000"/>
                </a:solidFill>
                <a:effectLst/>
                <a:uLnTx/>
                <a:uFillTx/>
                <a:latin typeface="Tahoma" pitchFamily="34" charset="0"/>
              </a:endParaRPr>
            </a:p>
          </p:txBody>
        </p:sp>
        <p:sp>
          <p:nvSpPr>
            <p:cNvPr id="18" name="Text Box 18"/>
            <p:cNvSpPr txBox="1">
              <a:spLocks noChangeArrowheads="1"/>
            </p:cNvSpPr>
            <p:nvPr/>
          </p:nvSpPr>
          <p:spPr bwMode="auto">
            <a:xfrm>
              <a:off x="2256" y="3574"/>
              <a:ext cx="835" cy="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ysClr val="windowText" lastClr="000000"/>
                  </a:solidFill>
                  <a:effectLst/>
                  <a:uLnTx/>
                  <a:uFillTx/>
                  <a:latin typeface="Tahoma" pitchFamily="34" charset="0"/>
                </a:rPr>
                <a:t>64 位密文</a:t>
              </a:r>
              <a:endParaRPr kumimoji="1" lang="en-US" altLang="zh-CN" sz="2000" b="1" i="0" u="none" strike="noStrike" kern="0" cap="none" spc="0" normalizeH="0" baseline="0" noProof="0" dirty="0" smtClean="0">
                <a:ln>
                  <a:noFill/>
                </a:ln>
                <a:solidFill>
                  <a:sysClr val="windowText" lastClr="000000"/>
                </a:solidFill>
                <a:effectLst/>
                <a:uLnTx/>
                <a:uFillTx/>
                <a:latin typeface="Tahoma" pitchFamily="34" charset="0"/>
              </a:endParaRPr>
            </a:p>
          </p:txBody>
        </p:sp>
        <p:sp>
          <p:nvSpPr>
            <p:cNvPr id="19" name="Text Box 19"/>
            <p:cNvSpPr txBox="1">
              <a:spLocks noChangeArrowheads="1"/>
            </p:cNvSpPr>
            <p:nvPr/>
          </p:nvSpPr>
          <p:spPr bwMode="auto">
            <a:xfrm>
              <a:off x="1794" y="3568"/>
              <a:ext cx="43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ysClr val="windowText" lastClr="000000"/>
                  </a:solidFill>
                  <a:effectLst/>
                  <a:uLnTx/>
                  <a:uFillTx/>
                  <a:latin typeface="Tahoma" pitchFamily="34" charset="0"/>
                </a:rPr>
                <a:t>输出</a:t>
              </a:r>
            </a:p>
          </p:txBody>
        </p:sp>
        <p:sp>
          <p:nvSpPr>
            <p:cNvPr id="20" name="Rectangle 20"/>
            <p:cNvSpPr>
              <a:spLocks noChangeArrowheads="1"/>
            </p:cNvSpPr>
            <p:nvPr/>
          </p:nvSpPr>
          <p:spPr bwMode="auto">
            <a:xfrm>
              <a:off x="1248" y="2992"/>
              <a:ext cx="1968" cy="192"/>
            </a:xfrm>
            <a:prstGeom prst="rect">
              <a:avLst/>
            </a:prstGeom>
            <a:solidFill>
              <a:srgbClr val="00FF99"/>
            </a:solid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ysClr val="windowText" lastClr="000000"/>
                  </a:solidFill>
                  <a:effectLst/>
                  <a:uLnTx/>
                  <a:uFillTx/>
                  <a:latin typeface="Tahoma" pitchFamily="34" charset="0"/>
                </a:rPr>
                <a:t>32 位变换</a:t>
              </a:r>
              <a:endParaRPr kumimoji="1" lang="en-US" altLang="zh-CN" sz="2000" b="1" i="0" u="none" strike="noStrike" kern="0" cap="none" spc="0" normalizeH="0" baseline="30000" noProof="0" dirty="0" smtClean="0">
                <a:ln>
                  <a:noFill/>
                </a:ln>
                <a:solidFill>
                  <a:sysClr val="windowText" lastClr="000000"/>
                </a:solidFill>
                <a:effectLst/>
                <a:uLnTx/>
                <a:uFillTx/>
                <a:latin typeface="Tahoma" pitchFamily="34" charset="0"/>
              </a:endParaRPr>
            </a:p>
          </p:txBody>
        </p:sp>
        <p:sp>
          <p:nvSpPr>
            <p:cNvPr id="21" name="Line 21"/>
            <p:cNvSpPr>
              <a:spLocks noChangeShapeType="1"/>
            </p:cNvSpPr>
            <p:nvPr/>
          </p:nvSpPr>
          <p:spPr bwMode="auto">
            <a:xfrm>
              <a:off x="1680" y="1376"/>
              <a:ext cx="0" cy="224"/>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Line 22"/>
            <p:cNvSpPr>
              <a:spLocks noChangeShapeType="1"/>
            </p:cNvSpPr>
            <p:nvPr/>
          </p:nvSpPr>
          <p:spPr bwMode="auto">
            <a:xfrm>
              <a:off x="2832" y="1376"/>
              <a:ext cx="0" cy="224"/>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Line 23"/>
            <p:cNvSpPr>
              <a:spLocks noChangeShapeType="1"/>
            </p:cNvSpPr>
            <p:nvPr/>
          </p:nvSpPr>
          <p:spPr bwMode="auto">
            <a:xfrm flipV="1">
              <a:off x="1672" y="2752"/>
              <a:ext cx="0" cy="240"/>
            </a:xfrm>
            <a:prstGeom prst="line">
              <a:avLst/>
            </a:prstGeom>
            <a:noFill/>
            <a:ln w="28575">
              <a:solidFill>
                <a:srgbClr val="000000"/>
              </a:solidFill>
              <a:miter lim="800000"/>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Line 24"/>
            <p:cNvSpPr>
              <a:spLocks noChangeShapeType="1"/>
            </p:cNvSpPr>
            <p:nvPr/>
          </p:nvSpPr>
          <p:spPr bwMode="auto">
            <a:xfrm flipV="1">
              <a:off x="2824" y="2752"/>
              <a:ext cx="0" cy="240"/>
            </a:xfrm>
            <a:prstGeom prst="line">
              <a:avLst/>
            </a:prstGeom>
            <a:noFill/>
            <a:ln w="28575">
              <a:solidFill>
                <a:srgbClr val="000000"/>
              </a:solidFill>
              <a:miter lim="800000"/>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Rectangle 25"/>
            <p:cNvSpPr>
              <a:spLocks noChangeArrowheads="1"/>
            </p:cNvSpPr>
            <p:nvPr/>
          </p:nvSpPr>
          <p:spPr bwMode="auto">
            <a:xfrm>
              <a:off x="1248" y="3376"/>
              <a:ext cx="1968" cy="192"/>
            </a:xfrm>
            <a:prstGeom prst="rect">
              <a:avLst/>
            </a:prstGeom>
            <a:solidFill>
              <a:srgbClr val="00FF99"/>
            </a:solid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ysClr val="windowText" lastClr="000000"/>
                  </a:solidFill>
                  <a:effectLst/>
                  <a:uLnTx/>
                  <a:uFillTx/>
                  <a:latin typeface="Tahoma" pitchFamily="34" charset="0"/>
                </a:rPr>
                <a:t>末置换 </a:t>
              </a:r>
              <a:r>
                <a:rPr kumimoji="1" lang="en-US" altLang="zh-CN" sz="2000" b="1" i="0" u="none" strike="noStrike" kern="0" cap="none" spc="0" normalizeH="0" baseline="0" noProof="0" dirty="0" smtClean="0">
                  <a:ln>
                    <a:noFill/>
                  </a:ln>
                  <a:solidFill>
                    <a:sysClr val="windowText" lastClr="000000"/>
                  </a:solidFill>
                  <a:effectLst/>
                  <a:uLnTx/>
                  <a:uFillTx/>
                  <a:latin typeface="Tahoma" pitchFamily="34" charset="0"/>
                </a:rPr>
                <a:t>IP</a:t>
              </a:r>
              <a:r>
                <a:rPr kumimoji="1" lang="en-US" altLang="zh-CN" sz="2000" b="1" i="0" u="none" strike="noStrike" kern="0" cap="none" spc="0" normalizeH="0" baseline="30000" noProof="0" dirty="0" smtClean="0">
                  <a:ln>
                    <a:noFill/>
                  </a:ln>
                  <a:solidFill>
                    <a:sysClr val="windowText" lastClr="000000"/>
                  </a:solidFill>
                  <a:effectLst/>
                  <a:uLnTx/>
                  <a:uFillTx/>
                  <a:latin typeface="Tahoma" pitchFamily="34" charset="0"/>
                </a:rPr>
                <a:t>-1</a:t>
              </a:r>
            </a:p>
          </p:txBody>
        </p:sp>
        <p:sp>
          <p:nvSpPr>
            <p:cNvPr id="26" name="Rectangle 26"/>
            <p:cNvSpPr>
              <a:spLocks noChangeArrowheads="1"/>
            </p:cNvSpPr>
            <p:nvPr/>
          </p:nvSpPr>
          <p:spPr bwMode="auto">
            <a:xfrm>
              <a:off x="1248" y="1792"/>
              <a:ext cx="1968" cy="192"/>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ysClr val="windowText" lastClr="000000"/>
                  </a:solidFill>
                  <a:effectLst/>
                  <a:uLnTx/>
                  <a:uFillTx/>
                  <a:latin typeface="Tahoma" pitchFamily="34" charset="0"/>
                </a:rPr>
                <a:t>第1轮计算</a:t>
              </a:r>
              <a:endParaRPr kumimoji="1" lang="zh-CN" altLang="en-US" sz="1800" b="1" i="0" u="none" strike="noStrike" kern="0" cap="none" spc="0" normalizeH="0" baseline="-25000" noProof="0" dirty="0" smtClean="0">
                <a:ln>
                  <a:noFill/>
                </a:ln>
                <a:solidFill>
                  <a:sysClr val="windowText" lastClr="000000"/>
                </a:solidFill>
                <a:effectLst/>
                <a:uLnTx/>
                <a:uFillTx/>
                <a:latin typeface="Tahoma" pitchFamily="34" charset="0"/>
              </a:endParaRPr>
            </a:p>
          </p:txBody>
        </p:sp>
        <p:sp>
          <p:nvSpPr>
            <p:cNvPr id="27" name="Rectangle 27"/>
            <p:cNvSpPr>
              <a:spLocks noChangeArrowheads="1"/>
            </p:cNvSpPr>
            <p:nvPr/>
          </p:nvSpPr>
          <p:spPr bwMode="auto">
            <a:xfrm>
              <a:off x="1248" y="2368"/>
              <a:ext cx="1008" cy="192"/>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ysClr val="windowText" lastClr="000000"/>
                  </a:solidFill>
                  <a:effectLst/>
                  <a:uLnTx/>
                  <a:uFillTx/>
                  <a:latin typeface="Tahoma" pitchFamily="34" charset="0"/>
                </a:rPr>
                <a:t>L</a:t>
              </a:r>
              <a:r>
                <a:rPr kumimoji="1" lang="en-US" altLang="zh-CN" sz="1800" b="1" i="0" u="none" strike="noStrike" kern="0" cap="none" spc="0" normalizeH="0" baseline="-25000" noProof="0" smtClean="0">
                  <a:ln>
                    <a:noFill/>
                  </a:ln>
                  <a:solidFill>
                    <a:sysClr val="windowText" lastClr="000000"/>
                  </a:solidFill>
                  <a:effectLst/>
                  <a:uLnTx/>
                  <a:uFillTx/>
                  <a:latin typeface="Tahoma" pitchFamily="34" charset="0"/>
                </a:rPr>
                <a:t>15</a:t>
              </a:r>
              <a:r>
                <a:rPr kumimoji="1" lang="en-US" altLang="zh-CN" sz="1800" b="1" i="0" u="none" strike="noStrike" kern="0" cap="none" spc="0" normalizeH="0" baseline="0" noProof="0" smtClean="0">
                  <a:ln>
                    <a:noFill/>
                  </a:ln>
                  <a:solidFill>
                    <a:sysClr val="windowText" lastClr="000000"/>
                  </a:solidFill>
                  <a:effectLst/>
                  <a:uLnTx/>
                  <a:uFillTx/>
                  <a:latin typeface="Tahoma" pitchFamily="34" charset="0"/>
                </a:rPr>
                <a:t>(32</a:t>
              </a:r>
              <a:r>
                <a:rPr kumimoji="1" lang="zh-CN" altLang="en-US" sz="1800" b="1" i="0" u="none" strike="noStrike" kern="0" cap="none" spc="0" normalizeH="0" baseline="0" noProof="0" smtClean="0">
                  <a:ln>
                    <a:noFill/>
                  </a:ln>
                  <a:solidFill>
                    <a:sysClr val="windowText" lastClr="000000"/>
                  </a:solidFill>
                  <a:effectLst/>
                  <a:uLnTx/>
                  <a:uFillTx/>
                  <a:latin typeface="Tahoma" pitchFamily="34" charset="0"/>
                </a:rPr>
                <a:t>位)</a:t>
              </a:r>
              <a:endParaRPr kumimoji="1" lang="en-US" altLang="zh-CN" sz="1800" b="1" i="0" u="none" strike="noStrike" kern="0" cap="none" spc="0" normalizeH="0" baseline="-25000" noProof="0" smtClean="0">
                <a:ln>
                  <a:noFill/>
                </a:ln>
                <a:solidFill>
                  <a:sysClr val="windowText" lastClr="000000"/>
                </a:solidFill>
                <a:effectLst/>
                <a:uLnTx/>
                <a:uFillTx/>
                <a:latin typeface="Tahoma" pitchFamily="34" charset="0"/>
              </a:endParaRPr>
            </a:p>
          </p:txBody>
        </p:sp>
        <p:sp>
          <p:nvSpPr>
            <p:cNvPr id="28" name="Rectangle 28"/>
            <p:cNvSpPr>
              <a:spLocks noChangeArrowheads="1"/>
            </p:cNvSpPr>
            <p:nvPr/>
          </p:nvSpPr>
          <p:spPr bwMode="auto">
            <a:xfrm>
              <a:off x="2256" y="2368"/>
              <a:ext cx="960" cy="192"/>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ysClr val="windowText" lastClr="000000"/>
                  </a:solidFill>
                  <a:effectLst/>
                  <a:uLnTx/>
                  <a:uFillTx/>
                  <a:latin typeface="Tahoma" pitchFamily="34" charset="0"/>
                </a:rPr>
                <a:t>R</a:t>
              </a:r>
              <a:r>
                <a:rPr kumimoji="1" lang="en-US" altLang="zh-CN" sz="1800" b="1" i="0" u="none" strike="noStrike" kern="0" cap="none" spc="0" normalizeH="0" baseline="-25000" noProof="0" smtClean="0">
                  <a:ln>
                    <a:noFill/>
                  </a:ln>
                  <a:solidFill>
                    <a:sysClr val="windowText" lastClr="000000"/>
                  </a:solidFill>
                  <a:effectLst/>
                  <a:uLnTx/>
                  <a:uFillTx/>
                  <a:latin typeface="Tahoma" pitchFamily="34" charset="0"/>
                </a:rPr>
                <a:t>15</a:t>
              </a:r>
              <a:r>
                <a:rPr kumimoji="1" lang="en-US" altLang="zh-CN" sz="1800" b="1" i="0" u="none" strike="noStrike" kern="0" cap="none" spc="0" normalizeH="0" baseline="0" noProof="0" smtClean="0">
                  <a:ln>
                    <a:noFill/>
                  </a:ln>
                  <a:solidFill>
                    <a:sysClr val="windowText" lastClr="000000"/>
                  </a:solidFill>
                  <a:effectLst/>
                  <a:uLnTx/>
                  <a:uFillTx/>
                  <a:latin typeface="Tahoma" pitchFamily="34" charset="0"/>
                </a:rPr>
                <a:t>(32</a:t>
              </a:r>
              <a:r>
                <a:rPr kumimoji="1" lang="zh-CN" altLang="en-US" sz="1800" b="1" i="0" u="none" strike="noStrike" kern="0" cap="none" spc="0" normalizeH="0" baseline="0" noProof="0" smtClean="0">
                  <a:ln>
                    <a:noFill/>
                  </a:ln>
                  <a:solidFill>
                    <a:sysClr val="windowText" lastClr="000000"/>
                  </a:solidFill>
                  <a:effectLst/>
                  <a:uLnTx/>
                  <a:uFillTx/>
                  <a:latin typeface="Tahoma" pitchFamily="34" charset="0"/>
                </a:rPr>
                <a:t>位)</a:t>
              </a:r>
              <a:endParaRPr kumimoji="1" lang="zh-CN" altLang="en-US" sz="1800" b="1" i="0" u="none" strike="noStrike" kern="0" cap="none" spc="0" normalizeH="0" baseline="-25000" noProof="0" smtClean="0">
                <a:ln>
                  <a:noFill/>
                </a:ln>
                <a:solidFill>
                  <a:sysClr val="windowText" lastClr="000000"/>
                </a:solidFill>
                <a:effectLst/>
                <a:uLnTx/>
                <a:uFillTx/>
                <a:latin typeface="Tahoma" pitchFamily="34" charset="0"/>
              </a:endParaRPr>
            </a:p>
          </p:txBody>
        </p:sp>
        <p:sp>
          <p:nvSpPr>
            <p:cNvPr id="29" name="Rectangle 29"/>
            <p:cNvSpPr>
              <a:spLocks noChangeArrowheads="1"/>
            </p:cNvSpPr>
            <p:nvPr/>
          </p:nvSpPr>
          <p:spPr bwMode="auto">
            <a:xfrm>
              <a:off x="1248" y="2560"/>
              <a:ext cx="1968" cy="192"/>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ysClr val="windowText" lastClr="000000"/>
                  </a:solidFill>
                  <a:effectLst/>
                  <a:uLnTx/>
                  <a:uFillTx/>
                  <a:latin typeface="Tahoma" pitchFamily="34" charset="0"/>
                </a:rPr>
                <a:t>第 16 轮计算</a:t>
              </a:r>
              <a:endParaRPr kumimoji="1" lang="zh-CN" altLang="en-US" sz="1800" b="1" i="0" u="none" strike="noStrike" kern="0" cap="none" spc="0" normalizeH="0" baseline="-25000" noProof="0" dirty="0" smtClean="0">
                <a:ln>
                  <a:noFill/>
                </a:ln>
                <a:solidFill>
                  <a:sysClr val="windowText" lastClr="000000"/>
                </a:solidFill>
                <a:effectLst/>
                <a:uLnTx/>
                <a:uFillTx/>
                <a:latin typeface="Tahoma" pitchFamily="34" charset="0"/>
              </a:endParaRPr>
            </a:p>
          </p:txBody>
        </p:sp>
        <p:sp>
          <p:nvSpPr>
            <p:cNvPr id="30" name="Text Box 30"/>
            <p:cNvSpPr txBox="1">
              <a:spLocks noChangeArrowheads="1"/>
            </p:cNvSpPr>
            <p:nvPr/>
          </p:nvSpPr>
          <p:spPr bwMode="auto">
            <a:xfrm>
              <a:off x="1526" y="1984"/>
              <a:ext cx="346"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imes New Roman"/>
                </a:rPr>
                <a:t>…</a:t>
              </a:r>
              <a:endParaRPr kumimoji="1" lang="zh-CN" altLang="en-US" sz="2400" b="1" i="0" u="none" strike="noStrike" kern="0" cap="none" spc="0" normalizeH="0" baseline="0" noProof="0" smtClean="0">
                <a:ln>
                  <a:noFill/>
                </a:ln>
                <a:solidFill>
                  <a:sysClr val="windowText" lastClr="000000"/>
                </a:solidFill>
                <a:effectLst/>
                <a:uLnTx/>
                <a:uFillTx/>
                <a:latin typeface="Tahoma" pitchFamily="34" charset="0"/>
              </a:endParaRPr>
            </a:p>
          </p:txBody>
        </p:sp>
        <p:sp>
          <p:nvSpPr>
            <p:cNvPr id="31" name="Line 31"/>
            <p:cNvSpPr>
              <a:spLocks noChangeShapeType="1"/>
            </p:cNvSpPr>
            <p:nvPr/>
          </p:nvSpPr>
          <p:spPr bwMode="auto">
            <a:xfrm>
              <a:off x="1632" y="2224"/>
              <a:ext cx="0" cy="144"/>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Text Box 32"/>
            <p:cNvSpPr txBox="1">
              <a:spLocks noChangeArrowheads="1"/>
            </p:cNvSpPr>
            <p:nvPr/>
          </p:nvSpPr>
          <p:spPr bwMode="auto">
            <a:xfrm>
              <a:off x="2688" y="1984"/>
              <a:ext cx="346"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imes New Roman"/>
                </a:rPr>
                <a:t>…</a:t>
              </a:r>
              <a:endParaRPr kumimoji="1" lang="zh-CN" altLang="en-US" sz="2400" b="1" i="0" u="none" strike="noStrike" kern="0" cap="none" spc="0" normalizeH="0" baseline="0" noProof="0" smtClean="0">
                <a:ln>
                  <a:noFill/>
                </a:ln>
                <a:solidFill>
                  <a:sysClr val="windowText" lastClr="000000"/>
                </a:solidFill>
                <a:effectLst/>
                <a:uLnTx/>
                <a:uFillTx/>
                <a:latin typeface="Tahoma" pitchFamily="34" charset="0"/>
              </a:endParaRPr>
            </a:p>
          </p:txBody>
        </p:sp>
        <p:sp>
          <p:nvSpPr>
            <p:cNvPr id="33" name="Line 33"/>
            <p:cNvSpPr>
              <a:spLocks noChangeShapeType="1"/>
            </p:cNvSpPr>
            <p:nvPr/>
          </p:nvSpPr>
          <p:spPr bwMode="auto">
            <a:xfrm>
              <a:off x="2794" y="2224"/>
              <a:ext cx="0" cy="144"/>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Rectangle 34"/>
            <p:cNvSpPr>
              <a:spLocks noChangeArrowheads="1"/>
            </p:cNvSpPr>
            <p:nvPr/>
          </p:nvSpPr>
          <p:spPr bwMode="auto">
            <a:xfrm>
              <a:off x="4176" y="1456"/>
              <a:ext cx="240" cy="1392"/>
            </a:xfrm>
            <a:prstGeom prst="rect">
              <a:avLst/>
            </a:prstGeom>
            <a:solidFill>
              <a:srgbClr val="FFFF66"/>
            </a:solid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ysClr val="windowText" lastClr="000000"/>
                  </a:solidFill>
                  <a:effectLst/>
                  <a:uLnTx/>
                  <a:uFillTx/>
                  <a:latin typeface="Tahoma" pitchFamily="34" charset="0"/>
                </a:rPr>
                <a:t>56</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ysClr val="windowText" lastClr="000000"/>
                  </a:solidFill>
                  <a:effectLst/>
                  <a:uLnTx/>
                  <a:uFillTx/>
                  <a:latin typeface="Tahoma" pitchFamily="34" charset="0"/>
                </a:rPr>
                <a:t>位</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ysClr val="windowText" lastClr="000000"/>
                  </a:solidFill>
                  <a:effectLst/>
                  <a:uLnTx/>
                  <a:uFillTx/>
                  <a:latin typeface="Tahoma" pitchFamily="34" charset="0"/>
                </a:rPr>
                <a:t>密</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ysClr val="windowText" lastClr="000000"/>
                  </a:solidFill>
                  <a:effectLst/>
                  <a:uLnTx/>
                  <a:uFillTx/>
                  <a:latin typeface="Tahoma" pitchFamily="34" charset="0"/>
                </a:rPr>
                <a:t>钥</a:t>
              </a:r>
            </a:p>
          </p:txBody>
        </p:sp>
        <p:sp>
          <p:nvSpPr>
            <p:cNvPr id="35" name="Line 35"/>
            <p:cNvSpPr>
              <a:spLocks noChangeShapeType="1"/>
            </p:cNvSpPr>
            <p:nvPr/>
          </p:nvSpPr>
          <p:spPr bwMode="auto">
            <a:xfrm flipH="1">
              <a:off x="3216" y="1888"/>
              <a:ext cx="96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Line 36"/>
            <p:cNvSpPr>
              <a:spLocks noChangeShapeType="1"/>
            </p:cNvSpPr>
            <p:nvPr/>
          </p:nvSpPr>
          <p:spPr bwMode="auto">
            <a:xfrm flipH="1">
              <a:off x="3216" y="2656"/>
              <a:ext cx="96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Text Box 37"/>
            <p:cNvSpPr txBox="1">
              <a:spLocks noChangeArrowheads="1"/>
            </p:cNvSpPr>
            <p:nvPr/>
          </p:nvSpPr>
          <p:spPr bwMode="auto">
            <a:xfrm>
              <a:off x="3350" y="1652"/>
              <a:ext cx="80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dirty="0" smtClean="0">
                  <a:ln>
                    <a:noFill/>
                  </a:ln>
                  <a:solidFill>
                    <a:sysClr val="windowText" lastClr="000000"/>
                  </a:solidFill>
                  <a:effectLst/>
                  <a:uLnTx/>
                  <a:uFillTx/>
                  <a:latin typeface="Tahoma" pitchFamily="34" charset="0"/>
                </a:rPr>
                <a:t>K</a:t>
              </a:r>
              <a:r>
                <a:rPr kumimoji="1" lang="en-US" altLang="zh-CN" sz="2000" b="1" i="0" u="none" strike="noStrike" kern="0" cap="none" spc="0" normalizeH="0" baseline="-25000" noProof="0" dirty="0" smtClean="0">
                  <a:ln>
                    <a:noFill/>
                  </a:ln>
                  <a:solidFill>
                    <a:sysClr val="windowText" lastClr="000000"/>
                  </a:solidFill>
                  <a:effectLst/>
                  <a:uLnTx/>
                  <a:uFillTx/>
                  <a:latin typeface="Tahoma" pitchFamily="34" charset="0"/>
                </a:rPr>
                <a:t>1</a:t>
              </a:r>
              <a:r>
                <a:rPr kumimoji="1" lang="en-US" altLang="zh-CN" sz="2000" b="1" i="0" u="none" strike="noStrike" kern="0" cap="none" spc="0" normalizeH="0" baseline="0" noProof="0" dirty="0" smtClean="0">
                  <a:ln>
                    <a:noFill/>
                  </a:ln>
                  <a:solidFill>
                    <a:sysClr val="windowText" lastClr="000000"/>
                  </a:solidFill>
                  <a:effectLst/>
                  <a:uLnTx/>
                  <a:uFillTx/>
                  <a:latin typeface="Tahoma" pitchFamily="34" charset="0"/>
                </a:rPr>
                <a:t>(48</a:t>
              </a:r>
              <a:r>
                <a:rPr kumimoji="1" lang="zh-CN" altLang="en-US" sz="2000" b="1" i="0" u="none" strike="noStrike" kern="0" cap="none" spc="0" normalizeH="0" baseline="0" noProof="0" dirty="0" smtClean="0">
                  <a:ln>
                    <a:noFill/>
                  </a:ln>
                  <a:solidFill>
                    <a:sysClr val="windowText" lastClr="000000"/>
                  </a:solidFill>
                  <a:effectLst/>
                  <a:uLnTx/>
                  <a:uFillTx/>
                  <a:latin typeface="Tahoma" pitchFamily="34" charset="0"/>
                </a:rPr>
                <a:t>位)</a:t>
              </a:r>
            </a:p>
          </p:txBody>
        </p:sp>
        <p:sp>
          <p:nvSpPr>
            <p:cNvPr id="38" name="Text Box 38"/>
            <p:cNvSpPr txBox="1">
              <a:spLocks noChangeArrowheads="1"/>
            </p:cNvSpPr>
            <p:nvPr/>
          </p:nvSpPr>
          <p:spPr bwMode="auto">
            <a:xfrm>
              <a:off x="3350" y="2406"/>
              <a:ext cx="87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ysClr val="windowText" lastClr="000000"/>
                  </a:solidFill>
                  <a:effectLst/>
                  <a:uLnTx/>
                  <a:uFillTx/>
                  <a:latin typeface="Tahoma" pitchFamily="34" charset="0"/>
                </a:rPr>
                <a:t>K</a:t>
              </a:r>
              <a:r>
                <a:rPr kumimoji="1" lang="en-US" altLang="zh-CN" sz="2000" b="1" i="0" u="none" strike="noStrike" kern="0" cap="none" spc="0" normalizeH="0" baseline="-25000" noProof="0" smtClean="0">
                  <a:ln>
                    <a:noFill/>
                  </a:ln>
                  <a:solidFill>
                    <a:sysClr val="windowText" lastClr="000000"/>
                  </a:solidFill>
                  <a:effectLst/>
                  <a:uLnTx/>
                  <a:uFillTx/>
                  <a:latin typeface="Tahoma" pitchFamily="34" charset="0"/>
                </a:rPr>
                <a:t>16</a:t>
              </a:r>
              <a:r>
                <a:rPr kumimoji="1" lang="en-US" altLang="zh-CN" sz="2000" b="1" i="0" u="none" strike="noStrike" kern="0" cap="none" spc="0" normalizeH="0" baseline="0" noProof="0" smtClean="0">
                  <a:ln>
                    <a:noFill/>
                  </a:ln>
                  <a:solidFill>
                    <a:sysClr val="windowText" lastClr="000000"/>
                  </a:solidFill>
                  <a:effectLst/>
                  <a:uLnTx/>
                  <a:uFillTx/>
                  <a:latin typeface="Tahoma" pitchFamily="34" charset="0"/>
                </a:rPr>
                <a:t>(48</a:t>
              </a:r>
              <a:r>
                <a:rPr kumimoji="1" lang="zh-CN" altLang="en-US" sz="2000" b="1" i="0" u="none" strike="noStrike" kern="0" cap="none" spc="0" normalizeH="0" baseline="0" noProof="0" smtClean="0">
                  <a:ln>
                    <a:noFill/>
                  </a:ln>
                  <a:solidFill>
                    <a:sysClr val="windowText" lastClr="000000"/>
                  </a:solidFill>
                  <a:effectLst/>
                  <a:uLnTx/>
                  <a:uFillTx/>
                  <a:latin typeface="Tahoma" pitchFamily="34" charset="0"/>
                </a:rPr>
                <a:t>位)</a:t>
              </a:r>
            </a:p>
          </p:txBody>
        </p:sp>
      </p:grpSp>
    </p:spTree>
    <p:extLst>
      <p:ext uri="{BB962C8B-B14F-4D97-AF65-F5344CB8AC3E}">
        <p14:creationId xmlns:p14="http://schemas.microsoft.com/office/powerpoint/2010/main" xmlns="" val="2814834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dirty="0"/>
              <a:t>7.1  </a:t>
            </a:r>
            <a:r>
              <a:rPr lang="zh-CN" altLang="zh-CN" dirty="0"/>
              <a:t>网络安全问题概述</a:t>
            </a:r>
            <a:endParaRPr lang="zh-CN" altLang="en-US" dirty="0"/>
          </a:p>
        </p:txBody>
      </p:sp>
      <p:sp>
        <p:nvSpPr>
          <p:cNvPr id="931843" name="Rectangle 3"/>
          <p:cNvSpPr>
            <a:spLocks noGrp="1" noChangeArrowheads="1"/>
          </p:cNvSpPr>
          <p:nvPr>
            <p:ph idx="1"/>
          </p:nvPr>
        </p:nvSpPr>
        <p:spPr/>
        <p:txBody>
          <a:bodyPr/>
          <a:lstStyle/>
          <a:p>
            <a:r>
              <a:rPr lang="en-US" altLang="zh-CN" dirty="0"/>
              <a:t>7.1.1  </a:t>
            </a:r>
            <a:r>
              <a:rPr lang="zh-CN" altLang="zh-CN" dirty="0"/>
              <a:t>计算机网络面临的安全性威胁</a:t>
            </a:r>
          </a:p>
          <a:p>
            <a:r>
              <a:rPr lang="en-US" altLang="zh-CN" dirty="0"/>
              <a:t>7.1.2  </a:t>
            </a:r>
            <a:r>
              <a:rPr lang="zh-CN" altLang="zh-CN" dirty="0"/>
              <a:t>安全的计算机网络</a:t>
            </a:r>
          </a:p>
          <a:p>
            <a:r>
              <a:rPr lang="en-US" altLang="zh-CN" dirty="0" smtClean="0"/>
              <a:t>7.1.3  </a:t>
            </a:r>
            <a:r>
              <a:rPr lang="zh-CN" altLang="zh-CN" dirty="0"/>
              <a:t>数据加密模型</a:t>
            </a:r>
          </a:p>
        </p:txBody>
      </p:sp>
    </p:spTree>
    <p:extLst>
      <p:ext uri="{BB962C8B-B14F-4D97-AF65-F5344CB8AC3E}">
        <p14:creationId xmlns:p14="http://schemas.microsoft.com/office/powerpoint/2010/main" xmlns="" val="3721387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lgn="ctr"/>
            <a:r>
              <a:rPr lang="en-US" altLang="zh-CN" sz="4800"/>
              <a:t>DES</a:t>
            </a:r>
            <a:r>
              <a:rPr lang="en-US" altLang="zh-CN" sz="4800" b="1"/>
              <a:t> </a:t>
            </a:r>
            <a:r>
              <a:rPr lang="zh-CN" altLang="en-US" sz="4800"/>
              <a:t>的保密性</a:t>
            </a:r>
          </a:p>
        </p:txBody>
      </p:sp>
      <p:sp>
        <p:nvSpPr>
          <p:cNvPr id="544771" name="Rectangle 3"/>
          <p:cNvSpPr>
            <a:spLocks noGrp="1" noChangeArrowheads="1"/>
          </p:cNvSpPr>
          <p:nvPr>
            <p:ph idx="1"/>
          </p:nvPr>
        </p:nvSpPr>
        <p:spPr/>
        <p:txBody>
          <a:bodyPr/>
          <a:lstStyle/>
          <a:p>
            <a:r>
              <a:rPr lang="en-US" altLang="zh-CN" dirty="0">
                <a:solidFill>
                  <a:srgbClr val="FF0000"/>
                </a:solidFill>
              </a:rPr>
              <a:t>DES</a:t>
            </a:r>
            <a:r>
              <a:rPr lang="en-US" altLang="zh-CN" b="1" dirty="0">
                <a:solidFill>
                  <a:srgbClr val="FF0000"/>
                </a:solidFill>
              </a:rPr>
              <a:t> </a:t>
            </a:r>
            <a:r>
              <a:rPr lang="zh-CN" altLang="en-US" dirty="0">
                <a:solidFill>
                  <a:srgbClr val="FF0000"/>
                </a:solidFill>
              </a:rPr>
              <a:t>的保密性仅取决于对密钥的保密</a:t>
            </a:r>
            <a:r>
              <a:rPr lang="zh-CN" altLang="en-US" dirty="0" smtClean="0">
                <a:solidFill>
                  <a:srgbClr val="FF0000"/>
                </a:solidFill>
              </a:rPr>
              <a:t>，</a:t>
            </a:r>
            <a:r>
              <a:rPr lang="zh-CN" altLang="en-US" dirty="0" smtClean="0"/>
              <a:t>其算法</a:t>
            </a:r>
            <a:r>
              <a:rPr lang="zh-CN" altLang="en-US" dirty="0"/>
              <a:t>是公开的</a:t>
            </a:r>
            <a:r>
              <a:rPr lang="zh-CN" altLang="en-US" dirty="0" smtClean="0"/>
              <a:t>。</a:t>
            </a:r>
            <a:endParaRPr lang="en-US" altLang="zh-CN" dirty="0" smtClean="0"/>
          </a:p>
          <a:p>
            <a:r>
              <a:rPr lang="zh-CN" altLang="en-US" dirty="0" smtClean="0"/>
              <a:t>目前</a:t>
            </a:r>
            <a:r>
              <a:rPr lang="zh-CN" altLang="en-US" dirty="0"/>
              <a:t>较为严重的问题是 </a:t>
            </a:r>
            <a:r>
              <a:rPr lang="en-US" altLang="zh-CN" dirty="0"/>
              <a:t>DES </a:t>
            </a:r>
            <a:r>
              <a:rPr lang="zh-CN" altLang="en-US" dirty="0"/>
              <a:t>的密钥的长度</a:t>
            </a:r>
            <a:r>
              <a:rPr lang="zh-CN" altLang="en-US" dirty="0" smtClean="0"/>
              <a:t>。</a:t>
            </a:r>
            <a:endParaRPr lang="en-US" altLang="zh-CN" dirty="0" smtClean="0"/>
          </a:p>
          <a:p>
            <a:r>
              <a:rPr lang="en-US" altLang="zh-CN" dirty="0">
                <a:solidFill>
                  <a:srgbClr val="CC3300"/>
                </a:solidFill>
              </a:rPr>
              <a:t>99</a:t>
            </a:r>
            <a:r>
              <a:rPr lang="zh-CN" altLang="en-US" dirty="0">
                <a:solidFill>
                  <a:srgbClr val="CC3300"/>
                </a:solidFill>
              </a:rPr>
              <a:t>年有一批在因特网上合作的人借助一台</a:t>
            </a:r>
            <a:r>
              <a:rPr lang="en-US" altLang="zh-CN" dirty="0">
                <a:solidFill>
                  <a:srgbClr val="CC3300"/>
                </a:solidFill>
              </a:rPr>
              <a:t>25</a:t>
            </a:r>
            <a:r>
              <a:rPr lang="zh-CN" altLang="en-US" dirty="0">
                <a:solidFill>
                  <a:srgbClr val="CC3300"/>
                </a:solidFill>
              </a:rPr>
              <a:t>万美元的专用计算机，在略大于</a:t>
            </a:r>
            <a:r>
              <a:rPr lang="en-US" altLang="zh-CN" dirty="0">
                <a:solidFill>
                  <a:srgbClr val="CC3300"/>
                </a:solidFill>
              </a:rPr>
              <a:t>22</a:t>
            </a:r>
            <a:r>
              <a:rPr lang="zh-CN" altLang="en-US" dirty="0">
                <a:solidFill>
                  <a:srgbClr val="CC3300"/>
                </a:solidFill>
              </a:rPr>
              <a:t>小时的时间就破译了</a:t>
            </a:r>
            <a:r>
              <a:rPr lang="en-US" altLang="zh-CN" dirty="0">
                <a:solidFill>
                  <a:srgbClr val="CC3300"/>
                </a:solidFill>
              </a:rPr>
              <a:t>56bit</a:t>
            </a:r>
            <a:r>
              <a:rPr lang="zh-CN" altLang="en-US" dirty="0">
                <a:solidFill>
                  <a:srgbClr val="CC3300"/>
                </a:solidFill>
              </a:rPr>
              <a:t>密钥的</a:t>
            </a:r>
            <a:r>
              <a:rPr lang="en-US" altLang="zh-CN" dirty="0">
                <a:solidFill>
                  <a:srgbClr val="CC3300"/>
                </a:solidFill>
              </a:rPr>
              <a:t>DES</a:t>
            </a:r>
            <a:r>
              <a:rPr lang="zh-CN" altLang="en-US" dirty="0" smtClean="0">
                <a:solidFill>
                  <a:srgbClr val="CC3300"/>
                </a:solidFill>
              </a:rPr>
              <a:t>。</a:t>
            </a:r>
            <a:endParaRPr lang="en-US" altLang="zh-CN" dirty="0" smtClean="0"/>
          </a:p>
          <a:p>
            <a:r>
              <a:rPr lang="zh-CN" altLang="en-US" dirty="0" smtClean="0"/>
              <a:t>现在</a:t>
            </a:r>
            <a:r>
              <a:rPr lang="zh-CN" altLang="en-US" dirty="0"/>
              <a:t>已经设计</a:t>
            </a:r>
            <a:r>
              <a:rPr lang="zh-CN" altLang="en-US" dirty="0" smtClean="0"/>
              <a:t>出搜索 </a:t>
            </a:r>
            <a:r>
              <a:rPr lang="en-US" altLang="zh-CN" dirty="0"/>
              <a:t>DES </a:t>
            </a:r>
            <a:r>
              <a:rPr lang="zh-CN" altLang="en-US" dirty="0"/>
              <a:t>密钥的专用芯片</a:t>
            </a:r>
            <a:r>
              <a:rPr lang="zh-CN" altLang="en-US" dirty="0" smtClean="0"/>
              <a:t>。</a:t>
            </a:r>
            <a:r>
              <a:rPr lang="en-US" altLang="zh-CN" sz="3600" dirty="0"/>
              <a:t>56</a:t>
            </a:r>
            <a:r>
              <a:rPr lang="zh-CN" altLang="zh-CN" sz="3600" dirty="0" smtClean="0"/>
              <a:t>位</a:t>
            </a:r>
            <a:r>
              <a:rPr lang="en-US" altLang="zh-CN" sz="3600" dirty="0" smtClean="0"/>
              <a:t> DES </a:t>
            </a:r>
            <a:r>
              <a:rPr lang="zh-CN" altLang="zh-CN" sz="3600" dirty="0" smtClean="0"/>
              <a:t>已</a:t>
            </a:r>
            <a:r>
              <a:rPr lang="zh-CN" altLang="zh-CN" sz="3600" dirty="0"/>
              <a:t>不再认为是安全的了</a:t>
            </a:r>
            <a:r>
              <a:rPr lang="zh-CN" altLang="en-US" sz="3600" dirty="0" smtClean="0"/>
              <a:t>。  </a:t>
            </a:r>
            <a:r>
              <a:rPr lang="zh-CN" altLang="en-US" dirty="0" smtClean="0"/>
              <a:t>  </a:t>
            </a:r>
            <a:endParaRPr lang="zh-CN" altLang="en-US" dirty="0"/>
          </a:p>
        </p:txBody>
      </p:sp>
    </p:spTree>
    <p:extLst>
      <p:ext uri="{BB962C8B-B14F-4D97-AF65-F5344CB8AC3E}">
        <p14:creationId xmlns:p14="http://schemas.microsoft.com/office/powerpoint/2010/main" xmlns="" val="205804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47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47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4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三重 </a:t>
            </a:r>
            <a:r>
              <a:rPr lang="en-US" altLang="zh-CN" dirty="0" smtClean="0"/>
              <a:t>DES</a:t>
            </a:r>
            <a:endParaRPr lang="zh-CN" altLang="en-US" dirty="0"/>
          </a:p>
        </p:txBody>
      </p:sp>
      <p:sp>
        <p:nvSpPr>
          <p:cNvPr id="3" name="内容占位符 2"/>
          <p:cNvSpPr>
            <a:spLocks noGrp="1"/>
          </p:cNvSpPr>
          <p:nvPr>
            <p:ph idx="1"/>
          </p:nvPr>
        </p:nvSpPr>
        <p:spPr/>
        <p:txBody>
          <a:bodyPr/>
          <a:lstStyle/>
          <a:p>
            <a:r>
              <a:rPr lang="zh-CN" altLang="en-US" dirty="0" smtClean="0"/>
              <a:t>使用</a:t>
            </a:r>
            <a:r>
              <a:rPr lang="zh-CN" altLang="en-US" dirty="0" smtClean="0">
                <a:solidFill>
                  <a:srgbClr val="FF0000"/>
                </a:solidFill>
              </a:rPr>
              <a:t>两个 </a:t>
            </a:r>
            <a:r>
              <a:rPr lang="en-US" altLang="zh-CN" dirty="0" smtClean="0"/>
              <a:t>56 </a:t>
            </a:r>
            <a:r>
              <a:rPr lang="zh-CN" altLang="en-US" dirty="0" smtClean="0"/>
              <a:t>位的密钥。</a:t>
            </a:r>
            <a:endParaRPr lang="en-US" altLang="zh-CN" dirty="0" smtClean="0"/>
          </a:p>
          <a:p>
            <a:r>
              <a:rPr lang="zh-CN" altLang="zh-CN" dirty="0" smtClean="0"/>
              <a:t>把</a:t>
            </a:r>
            <a:r>
              <a:rPr lang="zh-CN" altLang="zh-CN" dirty="0"/>
              <a:t>一</a:t>
            </a:r>
            <a:r>
              <a:rPr lang="zh-CN" altLang="zh-CN" dirty="0" smtClean="0"/>
              <a:t>个</a:t>
            </a:r>
            <a:r>
              <a:rPr lang="en-US" altLang="zh-CN" dirty="0" smtClean="0"/>
              <a:t> 64 </a:t>
            </a:r>
            <a:r>
              <a:rPr lang="zh-CN" altLang="zh-CN" dirty="0" smtClean="0"/>
              <a:t>位</a:t>
            </a:r>
            <a:r>
              <a:rPr lang="zh-CN" altLang="zh-CN" dirty="0"/>
              <a:t>明文用一个密钥加密，再用另一个密钥解密，然后再使用第一个密钥加密，即</a:t>
            </a:r>
            <a:endParaRPr lang="zh-CN" altLang="en-US" dirty="0"/>
          </a:p>
        </p:txBody>
      </p:sp>
      <p:grpSp>
        <p:nvGrpSpPr>
          <p:cNvPr id="4" name="Group 4"/>
          <p:cNvGrpSpPr>
            <a:grpSpLocks/>
          </p:cNvGrpSpPr>
          <p:nvPr/>
        </p:nvGrpSpPr>
        <p:grpSpPr bwMode="auto">
          <a:xfrm>
            <a:off x="789310" y="4005064"/>
            <a:ext cx="3803650" cy="1865311"/>
            <a:chOff x="1470" y="1026"/>
            <a:chExt cx="2396" cy="1175"/>
          </a:xfrm>
        </p:grpSpPr>
        <p:sp>
          <p:nvSpPr>
            <p:cNvPr id="5" name="Rectangle 5"/>
            <p:cNvSpPr>
              <a:spLocks noChangeArrowheads="1"/>
            </p:cNvSpPr>
            <p:nvPr/>
          </p:nvSpPr>
          <p:spPr bwMode="auto">
            <a:xfrm>
              <a:off x="1860" y="1510"/>
              <a:ext cx="276" cy="263"/>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E</a:t>
              </a:r>
            </a:p>
          </p:txBody>
        </p:sp>
        <p:sp>
          <p:nvSpPr>
            <p:cNvPr id="6" name="Rectangle 6"/>
            <p:cNvSpPr>
              <a:spLocks noChangeArrowheads="1"/>
            </p:cNvSpPr>
            <p:nvPr/>
          </p:nvSpPr>
          <p:spPr bwMode="auto">
            <a:xfrm>
              <a:off x="2503" y="1510"/>
              <a:ext cx="275" cy="263"/>
            </a:xfrm>
            <a:prstGeom prst="rect">
              <a:avLst/>
            </a:prstGeom>
            <a:solidFill>
              <a:srgbClr val="66FFFF"/>
            </a:solidFill>
            <a:ln w="28575">
              <a:solidFill>
                <a:srgbClr val="333399"/>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D</a:t>
              </a:r>
            </a:p>
          </p:txBody>
        </p:sp>
        <p:sp>
          <p:nvSpPr>
            <p:cNvPr id="7" name="Rectangle 7"/>
            <p:cNvSpPr>
              <a:spLocks noChangeArrowheads="1"/>
            </p:cNvSpPr>
            <p:nvPr/>
          </p:nvSpPr>
          <p:spPr bwMode="auto">
            <a:xfrm>
              <a:off x="3145" y="1510"/>
              <a:ext cx="276" cy="263"/>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E</a:t>
              </a:r>
            </a:p>
          </p:txBody>
        </p:sp>
        <p:sp>
          <p:nvSpPr>
            <p:cNvPr id="8" name="Line 8"/>
            <p:cNvSpPr>
              <a:spLocks noChangeShapeType="1"/>
            </p:cNvSpPr>
            <p:nvPr/>
          </p:nvSpPr>
          <p:spPr bwMode="auto">
            <a:xfrm>
              <a:off x="1524" y="1642"/>
              <a:ext cx="336"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9" name="Line 9"/>
            <p:cNvSpPr>
              <a:spLocks noChangeShapeType="1"/>
            </p:cNvSpPr>
            <p:nvPr/>
          </p:nvSpPr>
          <p:spPr bwMode="auto">
            <a:xfrm>
              <a:off x="2136" y="1642"/>
              <a:ext cx="36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 name="Line 10"/>
            <p:cNvSpPr>
              <a:spLocks noChangeShapeType="1"/>
            </p:cNvSpPr>
            <p:nvPr/>
          </p:nvSpPr>
          <p:spPr bwMode="auto">
            <a:xfrm>
              <a:off x="2778" y="1642"/>
              <a:ext cx="36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 name="Line 11"/>
            <p:cNvSpPr>
              <a:spLocks noChangeShapeType="1"/>
            </p:cNvSpPr>
            <p:nvPr/>
          </p:nvSpPr>
          <p:spPr bwMode="auto">
            <a:xfrm>
              <a:off x="3421" y="1642"/>
              <a:ext cx="366"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2" name="Line 12"/>
            <p:cNvSpPr>
              <a:spLocks noChangeShapeType="1"/>
            </p:cNvSpPr>
            <p:nvPr/>
          </p:nvSpPr>
          <p:spPr bwMode="auto">
            <a:xfrm rot="5400000">
              <a:off x="1884" y="1397"/>
              <a:ext cx="22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 name="Line 13"/>
            <p:cNvSpPr>
              <a:spLocks noChangeShapeType="1"/>
            </p:cNvSpPr>
            <p:nvPr/>
          </p:nvSpPr>
          <p:spPr bwMode="auto">
            <a:xfrm rot="5400000">
              <a:off x="2526" y="1397"/>
              <a:ext cx="22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 name="Line 14"/>
            <p:cNvSpPr>
              <a:spLocks noChangeShapeType="1"/>
            </p:cNvSpPr>
            <p:nvPr/>
          </p:nvSpPr>
          <p:spPr bwMode="auto">
            <a:xfrm rot="5400000">
              <a:off x="3168" y="1397"/>
              <a:ext cx="22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 name="Text Box 15"/>
            <p:cNvSpPr txBox="1">
              <a:spLocks noChangeArrowheads="1"/>
            </p:cNvSpPr>
            <p:nvPr/>
          </p:nvSpPr>
          <p:spPr bwMode="auto">
            <a:xfrm>
              <a:off x="1904" y="1026"/>
              <a:ext cx="29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K</a:t>
              </a:r>
              <a:r>
                <a:rPr kumimoji="1" lang="en-US" altLang="zh-CN" sz="2000" b="1" baseline="-25000">
                  <a:solidFill>
                    <a:srgbClr val="000099"/>
                  </a:solidFill>
                  <a:latin typeface="+mn-lt"/>
                  <a:ea typeface="黑体" pitchFamily="2" charset="-122"/>
                </a:rPr>
                <a:t>1</a:t>
              </a:r>
              <a:endParaRPr kumimoji="1" lang="en-US" altLang="zh-CN" sz="2000" b="1">
                <a:solidFill>
                  <a:srgbClr val="000099"/>
                </a:solidFill>
                <a:latin typeface="+mn-lt"/>
                <a:ea typeface="黑体" pitchFamily="2" charset="-122"/>
              </a:endParaRPr>
            </a:p>
          </p:txBody>
        </p:sp>
        <p:sp>
          <p:nvSpPr>
            <p:cNvPr id="16" name="Text Box 16"/>
            <p:cNvSpPr txBox="1">
              <a:spLocks noChangeArrowheads="1"/>
            </p:cNvSpPr>
            <p:nvPr/>
          </p:nvSpPr>
          <p:spPr bwMode="auto">
            <a:xfrm>
              <a:off x="2531" y="1026"/>
              <a:ext cx="29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K</a:t>
              </a:r>
              <a:r>
                <a:rPr kumimoji="1" lang="en-US" altLang="zh-CN" sz="2000" b="1" baseline="-25000">
                  <a:solidFill>
                    <a:srgbClr val="000099"/>
                  </a:solidFill>
                  <a:latin typeface="+mn-lt"/>
                  <a:ea typeface="黑体" pitchFamily="2" charset="-122"/>
                </a:rPr>
                <a:t>2</a:t>
              </a:r>
              <a:endParaRPr kumimoji="1" lang="en-US" altLang="zh-CN" sz="2000" b="1">
                <a:solidFill>
                  <a:srgbClr val="000099"/>
                </a:solidFill>
                <a:latin typeface="+mn-lt"/>
                <a:ea typeface="黑体" pitchFamily="2" charset="-122"/>
              </a:endParaRPr>
            </a:p>
          </p:txBody>
        </p:sp>
        <p:sp>
          <p:nvSpPr>
            <p:cNvPr id="17" name="Text Box 17"/>
            <p:cNvSpPr txBox="1">
              <a:spLocks noChangeArrowheads="1"/>
            </p:cNvSpPr>
            <p:nvPr/>
          </p:nvSpPr>
          <p:spPr bwMode="auto">
            <a:xfrm>
              <a:off x="3181" y="1026"/>
              <a:ext cx="29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K</a:t>
              </a:r>
              <a:r>
                <a:rPr kumimoji="1" lang="en-US" altLang="zh-CN" sz="2000" b="1" baseline="-25000">
                  <a:solidFill>
                    <a:srgbClr val="000099"/>
                  </a:solidFill>
                  <a:latin typeface="+mn-lt"/>
                  <a:ea typeface="黑体" pitchFamily="2" charset="-122"/>
                </a:rPr>
                <a:t>1</a:t>
              </a:r>
              <a:endParaRPr kumimoji="1" lang="en-US" altLang="zh-CN" sz="2000" b="1">
                <a:solidFill>
                  <a:srgbClr val="000099"/>
                </a:solidFill>
                <a:latin typeface="+mn-lt"/>
                <a:ea typeface="黑体" pitchFamily="2" charset="-122"/>
              </a:endParaRPr>
            </a:p>
          </p:txBody>
        </p:sp>
        <p:sp>
          <p:nvSpPr>
            <p:cNvPr id="18" name="Text Box 18"/>
            <p:cNvSpPr txBox="1">
              <a:spLocks noChangeArrowheads="1"/>
            </p:cNvSpPr>
            <p:nvPr/>
          </p:nvSpPr>
          <p:spPr bwMode="auto">
            <a:xfrm>
              <a:off x="1470" y="1349"/>
              <a:ext cx="43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明文</a:t>
              </a:r>
            </a:p>
          </p:txBody>
        </p:sp>
        <p:sp>
          <p:nvSpPr>
            <p:cNvPr id="19" name="Text Box 19"/>
            <p:cNvSpPr txBox="1">
              <a:spLocks noChangeArrowheads="1"/>
            </p:cNvSpPr>
            <p:nvPr/>
          </p:nvSpPr>
          <p:spPr bwMode="auto">
            <a:xfrm>
              <a:off x="3428" y="1356"/>
              <a:ext cx="43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密文</a:t>
              </a:r>
            </a:p>
          </p:txBody>
        </p:sp>
        <p:sp>
          <p:nvSpPr>
            <p:cNvPr id="20" name="Text Box 20"/>
            <p:cNvSpPr txBox="1">
              <a:spLocks noChangeArrowheads="1"/>
            </p:cNvSpPr>
            <p:nvPr/>
          </p:nvSpPr>
          <p:spPr bwMode="auto">
            <a:xfrm>
              <a:off x="2342" y="1871"/>
              <a:ext cx="571"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800" b="1" dirty="0">
                  <a:solidFill>
                    <a:srgbClr val="C00000"/>
                  </a:solidFill>
                  <a:latin typeface="+mn-lt"/>
                  <a:ea typeface="黑体" pitchFamily="2" charset="-122"/>
                </a:rPr>
                <a:t>加密</a:t>
              </a:r>
            </a:p>
          </p:txBody>
        </p:sp>
      </p:grpSp>
      <p:grpSp>
        <p:nvGrpSpPr>
          <p:cNvPr id="21" name="Group 21"/>
          <p:cNvGrpSpPr>
            <a:grpSpLocks/>
          </p:cNvGrpSpPr>
          <p:nvPr/>
        </p:nvGrpSpPr>
        <p:grpSpPr bwMode="auto">
          <a:xfrm>
            <a:off x="5613846" y="4005066"/>
            <a:ext cx="3803650" cy="1865314"/>
            <a:chOff x="1432" y="2387"/>
            <a:chExt cx="2396" cy="1175"/>
          </a:xfrm>
        </p:grpSpPr>
        <p:sp>
          <p:nvSpPr>
            <p:cNvPr id="22" name="Rectangle 22"/>
            <p:cNvSpPr>
              <a:spLocks noChangeArrowheads="1"/>
            </p:cNvSpPr>
            <p:nvPr/>
          </p:nvSpPr>
          <p:spPr bwMode="auto">
            <a:xfrm>
              <a:off x="1822" y="2871"/>
              <a:ext cx="276" cy="263"/>
            </a:xfrm>
            <a:prstGeom prst="rect">
              <a:avLst/>
            </a:prstGeom>
            <a:solidFill>
              <a:srgbClr val="66FFFF"/>
            </a:solidFill>
            <a:ln w="28575">
              <a:solidFill>
                <a:srgbClr val="333399"/>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D</a:t>
              </a:r>
            </a:p>
          </p:txBody>
        </p:sp>
        <p:sp>
          <p:nvSpPr>
            <p:cNvPr id="23" name="Rectangle 23"/>
            <p:cNvSpPr>
              <a:spLocks noChangeArrowheads="1"/>
            </p:cNvSpPr>
            <p:nvPr/>
          </p:nvSpPr>
          <p:spPr bwMode="auto">
            <a:xfrm>
              <a:off x="2465" y="2871"/>
              <a:ext cx="275" cy="263"/>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E</a:t>
              </a:r>
            </a:p>
          </p:txBody>
        </p:sp>
        <p:sp>
          <p:nvSpPr>
            <p:cNvPr id="24" name="Rectangle 24"/>
            <p:cNvSpPr>
              <a:spLocks noChangeArrowheads="1"/>
            </p:cNvSpPr>
            <p:nvPr/>
          </p:nvSpPr>
          <p:spPr bwMode="auto">
            <a:xfrm>
              <a:off x="3107" y="2871"/>
              <a:ext cx="276" cy="263"/>
            </a:xfrm>
            <a:prstGeom prst="rect">
              <a:avLst/>
            </a:prstGeom>
            <a:solidFill>
              <a:srgbClr val="66FFFF"/>
            </a:solidFill>
            <a:ln w="28575">
              <a:solidFill>
                <a:srgbClr val="333399"/>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D</a:t>
              </a:r>
            </a:p>
          </p:txBody>
        </p:sp>
        <p:sp>
          <p:nvSpPr>
            <p:cNvPr id="25" name="Line 25"/>
            <p:cNvSpPr>
              <a:spLocks noChangeShapeType="1"/>
            </p:cNvSpPr>
            <p:nvPr/>
          </p:nvSpPr>
          <p:spPr bwMode="auto">
            <a:xfrm>
              <a:off x="1486" y="3003"/>
              <a:ext cx="336"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6" name="Line 26"/>
            <p:cNvSpPr>
              <a:spLocks noChangeShapeType="1"/>
            </p:cNvSpPr>
            <p:nvPr/>
          </p:nvSpPr>
          <p:spPr bwMode="auto">
            <a:xfrm>
              <a:off x="2098" y="3003"/>
              <a:ext cx="36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7" name="Line 27"/>
            <p:cNvSpPr>
              <a:spLocks noChangeShapeType="1"/>
            </p:cNvSpPr>
            <p:nvPr/>
          </p:nvSpPr>
          <p:spPr bwMode="auto">
            <a:xfrm>
              <a:off x="2740" y="3003"/>
              <a:ext cx="36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 name="Line 28"/>
            <p:cNvSpPr>
              <a:spLocks noChangeShapeType="1"/>
            </p:cNvSpPr>
            <p:nvPr/>
          </p:nvSpPr>
          <p:spPr bwMode="auto">
            <a:xfrm>
              <a:off x="3383" y="3003"/>
              <a:ext cx="36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9" name="Freeform 29"/>
            <p:cNvSpPr>
              <a:spLocks/>
            </p:cNvSpPr>
            <p:nvPr/>
          </p:nvSpPr>
          <p:spPr bwMode="auto">
            <a:xfrm>
              <a:off x="1961" y="2644"/>
              <a:ext cx="2" cy="227"/>
            </a:xfrm>
            <a:custGeom>
              <a:avLst/>
              <a:gdLst>
                <a:gd name="T0" fmla="*/ 0 w 3"/>
                <a:gd name="T1" fmla="*/ 0 h 249"/>
                <a:gd name="T2" fmla="*/ 3 w 3"/>
                <a:gd name="T3" fmla="*/ 249 h 249"/>
              </a:gdLst>
              <a:ahLst/>
              <a:cxnLst>
                <a:cxn ang="0">
                  <a:pos x="T0" y="T1"/>
                </a:cxn>
                <a:cxn ang="0">
                  <a:pos x="T2" y="T3"/>
                </a:cxn>
              </a:cxnLst>
              <a:rect l="0" t="0" r="r" b="b"/>
              <a:pathLst>
                <a:path w="3" h="249">
                  <a:moveTo>
                    <a:pt x="0" y="0"/>
                  </a:moveTo>
                  <a:lnTo>
                    <a:pt x="3" y="249"/>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0" name="Freeform 30"/>
            <p:cNvSpPr>
              <a:spLocks/>
            </p:cNvSpPr>
            <p:nvPr/>
          </p:nvSpPr>
          <p:spPr bwMode="auto">
            <a:xfrm>
              <a:off x="2603" y="2644"/>
              <a:ext cx="3" cy="235"/>
            </a:xfrm>
            <a:custGeom>
              <a:avLst/>
              <a:gdLst>
                <a:gd name="T0" fmla="*/ 0 w 3"/>
                <a:gd name="T1" fmla="*/ 0 h 257"/>
                <a:gd name="T2" fmla="*/ 3 w 3"/>
                <a:gd name="T3" fmla="*/ 257 h 257"/>
              </a:gdLst>
              <a:ahLst/>
              <a:cxnLst>
                <a:cxn ang="0">
                  <a:pos x="T0" y="T1"/>
                </a:cxn>
                <a:cxn ang="0">
                  <a:pos x="T2" y="T3"/>
                </a:cxn>
              </a:cxnLst>
              <a:rect l="0" t="0" r="r" b="b"/>
              <a:pathLst>
                <a:path w="3" h="257">
                  <a:moveTo>
                    <a:pt x="0" y="0"/>
                  </a:moveTo>
                  <a:lnTo>
                    <a:pt x="3" y="257"/>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1" name="Text Box 31"/>
            <p:cNvSpPr txBox="1">
              <a:spLocks noChangeArrowheads="1"/>
            </p:cNvSpPr>
            <p:nvPr/>
          </p:nvSpPr>
          <p:spPr bwMode="auto">
            <a:xfrm>
              <a:off x="1866" y="2387"/>
              <a:ext cx="29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K</a:t>
              </a:r>
              <a:r>
                <a:rPr kumimoji="1" lang="en-US" altLang="zh-CN" sz="2000" b="1" baseline="-25000">
                  <a:solidFill>
                    <a:srgbClr val="000099"/>
                  </a:solidFill>
                  <a:latin typeface="+mn-lt"/>
                  <a:ea typeface="黑体" pitchFamily="2" charset="-122"/>
                </a:rPr>
                <a:t>1</a:t>
              </a:r>
              <a:endParaRPr kumimoji="1" lang="en-US" altLang="zh-CN" sz="2000" b="1">
                <a:solidFill>
                  <a:srgbClr val="000099"/>
                </a:solidFill>
                <a:latin typeface="+mn-lt"/>
                <a:ea typeface="黑体" pitchFamily="2" charset="-122"/>
              </a:endParaRPr>
            </a:p>
          </p:txBody>
        </p:sp>
        <p:sp>
          <p:nvSpPr>
            <p:cNvPr id="32" name="Text Box 32"/>
            <p:cNvSpPr txBox="1">
              <a:spLocks noChangeArrowheads="1"/>
            </p:cNvSpPr>
            <p:nvPr/>
          </p:nvSpPr>
          <p:spPr bwMode="auto">
            <a:xfrm>
              <a:off x="2494" y="2387"/>
              <a:ext cx="29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K</a:t>
              </a:r>
              <a:r>
                <a:rPr kumimoji="1" lang="en-US" altLang="zh-CN" sz="2000" b="1" baseline="-25000">
                  <a:solidFill>
                    <a:srgbClr val="000099"/>
                  </a:solidFill>
                  <a:latin typeface="+mn-lt"/>
                  <a:ea typeface="黑体" pitchFamily="2" charset="-122"/>
                </a:rPr>
                <a:t>2</a:t>
              </a:r>
              <a:endParaRPr kumimoji="1" lang="en-US" altLang="zh-CN" sz="2000" b="1">
                <a:solidFill>
                  <a:srgbClr val="000099"/>
                </a:solidFill>
                <a:latin typeface="+mn-lt"/>
                <a:ea typeface="黑体" pitchFamily="2" charset="-122"/>
              </a:endParaRPr>
            </a:p>
          </p:txBody>
        </p:sp>
        <p:sp>
          <p:nvSpPr>
            <p:cNvPr id="33" name="Text Box 33"/>
            <p:cNvSpPr txBox="1">
              <a:spLocks noChangeArrowheads="1"/>
            </p:cNvSpPr>
            <p:nvPr/>
          </p:nvSpPr>
          <p:spPr bwMode="auto">
            <a:xfrm>
              <a:off x="3143" y="2387"/>
              <a:ext cx="29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K</a:t>
              </a:r>
              <a:r>
                <a:rPr kumimoji="1" lang="en-US" altLang="zh-CN" sz="2000" b="1" baseline="-25000">
                  <a:solidFill>
                    <a:srgbClr val="000099"/>
                  </a:solidFill>
                  <a:latin typeface="+mn-lt"/>
                  <a:ea typeface="黑体" pitchFamily="2" charset="-122"/>
                </a:rPr>
                <a:t>1</a:t>
              </a:r>
              <a:endParaRPr kumimoji="1" lang="en-US" altLang="zh-CN" sz="2000" b="1">
                <a:solidFill>
                  <a:srgbClr val="000099"/>
                </a:solidFill>
                <a:latin typeface="+mn-lt"/>
                <a:ea typeface="黑体" pitchFamily="2" charset="-122"/>
              </a:endParaRPr>
            </a:p>
          </p:txBody>
        </p:sp>
        <p:sp>
          <p:nvSpPr>
            <p:cNvPr id="34" name="Text Box 34"/>
            <p:cNvSpPr txBox="1">
              <a:spLocks noChangeArrowheads="1"/>
            </p:cNvSpPr>
            <p:nvPr/>
          </p:nvSpPr>
          <p:spPr bwMode="auto">
            <a:xfrm>
              <a:off x="1432" y="2710"/>
              <a:ext cx="43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密文</a:t>
              </a:r>
            </a:p>
          </p:txBody>
        </p:sp>
        <p:sp>
          <p:nvSpPr>
            <p:cNvPr id="35" name="Text Box 35"/>
            <p:cNvSpPr txBox="1">
              <a:spLocks noChangeArrowheads="1"/>
            </p:cNvSpPr>
            <p:nvPr/>
          </p:nvSpPr>
          <p:spPr bwMode="auto">
            <a:xfrm>
              <a:off x="3390" y="2717"/>
              <a:ext cx="43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明文</a:t>
              </a:r>
            </a:p>
          </p:txBody>
        </p:sp>
        <p:sp>
          <p:nvSpPr>
            <p:cNvPr id="36" name="Text Box 36"/>
            <p:cNvSpPr txBox="1">
              <a:spLocks noChangeArrowheads="1"/>
            </p:cNvSpPr>
            <p:nvPr/>
          </p:nvSpPr>
          <p:spPr bwMode="auto">
            <a:xfrm>
              <a:off x="2304" y="3232"/>
              <a:ext cx="571"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800" b="1" dirty="0">
                  <a:solidFill>
                    <a:srgbClr val="C00000"/>
                  </a:solidFill>
                  <a:latin typeface="+mn-lt"/>
                  <a:ea typeface="黑体" pitchFamily="2" charset="-122"/>
                </a:rPr>
                <a:t>解密</a:t>
              </a:r>
            </a:p>
          </p:txBody>
        </p:sp>
        <p:sp>
          <p:nvSpPr>
            <p:cNvPr id="37" name="Freeform 37"/>
            <p:cNvSpPr>
              <a:spLocks/>
            </p:cNvSpPr>
            <p:nvPr/>
          </p:nvSpPr>
          <p:spPr bwMode="auto">
            <a:xfrm>
              <a:off x="3245" y="2644"/>
              <a:ext cx="3" cy="221"/>
            </a:xfrm>
            <a:custGeom>
              <a:avLst/>
              <a:gdLst>
                <a:gd name="T0" fmla="*/ 0 w 3"/>
                <a:gd name="T1" fmla="*/ 0 h 241"/>
                <a:gd name="T2" fmla="*/ 3 w 3"/>
                <a:gd name="T3" fmla="*/ 241 h 241"/>
              </a:gdLst>
              <a:ahLst/>
              <a:cxnLst>
                <a:cxn ang="0">
                  <a:pos x="T0" y="T1"/>
                </a:cxn>
                <a:cxn ang="0">
                  <a:pos x="T2" y="T3"/>
                </a:cxn>
              </a:cxnLst>
              <a:rect l="0" t="0" r="r" b="b"/>
              <a:pathLst>
                <a:path w="3" h="241">
                  <a:moveTo>
                    <a:pt x="0" y="0"/>
                  </a:moveTo>
                  <a:lnTo>
                    <a:pt x="3" y="241"/>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sp>
        <p:nvSpPr>
          <p:cNvPr id="38" name="矩形 37"/>
          <p:cNvSpPr/>
          <p:nvPr/>
        </p:nvSpPr>
        <p:spPr bwMode="auto">
          <a:xfrm>
            <a:off x="1306365" y="3042297"/>
            <a:ext cx="7488832" cy="720080"/>
          </a:xfrm>
          <a:prstGeom prst="rect">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GB" altLang="zh-CN" sz="3200" b="1" i="1" dirty="0" smtClean="0">
                <a:solidFill>
                  <a:srgbClr val="000099"/>
                </a:solidFill>
                <a:latin typeface="+mn-lt"/>
                <a:ea typeface="黑体" pitchFamily="2" charset="-122"/>
              </a:rPr>
              <a:t>Y</a:t>
            </a:r>
            <a:r>
              <a:rPr lang="en-GB" altLang="zh-CN" sz="3200" b="1" dirty="0" smtClean="0">
                <a:solidFill>
                  <a:srgbClr val="000099"/>
                </a:solidFill>
                <a:latin typeface="+mn-lt"/>
                <a:ea typeface="黑体" pitchFamily="2" charset="-122"/>
              </a:rPr>
              <a:t> </a:t>
            </a:r>
            <a:r>
              <a:rPr lang="en-GB" altLang="zh-CN" sz="3200" b="1" dirty="0">
                <a:solidFill>
                  <a:srgbClr val="000099"/>
                </a:solidFill>
                <a:latin typeface="+mn-lt"/>
                <a:ea typeface="黑体" pitchFamily="2" charset="-122"/>
              </a:rPr>
              <a:t>= </a:t>
            </a:r>
            <a:r>
              <a:rPr lang="en-GB" altLang="zh-CN" sz="3200" b="1" i="1" dirty="0">
                <a:solidFill>
                  <a:srgbClr val="000099"/>
                </a:solidFill>
                <a:latin typeface="+mn-lt"/>
                <a:ea typeface="黑体" pitchFamily="2" charset="-122"/>
              </a:rPr>
              <a:t>DES</a:t>
            </a:r>
            <a:r>
              <a:rPr lang="en-GB" altLang="zh-CN" sz="3200" b="1" i="1" baseline="-25000" dirty="0">
                <a:solidFill>
                  <a:srgbClr val="000099"/>
                </a:solidFill>
                <a:latin typeface="+mn-lt"/>
                <a:ea typeface="黑体" pitchFamily="2" charset="-122"/>
              </a:rPr>
              <a:t>K</a:t>
            </a:r>
            <a:r>
              <a:rPr lang="en-GB" altLang="zh-CN" sz="3200" b="1" baseline="-25000" dirty="0">
                <a:solidFill>
                  <a:srgbClr val="000099"/>
                </a:solidFill>
                <a:latin typeface="+mn-lt"/>
                <a:ea typeface="黑体" pitchFamily="2" charset="-122"/>
              </a:rPr>
              <a:t>1</a:t>
            </a:r>
            <a:r>
              <a:rPr lang="en-GB" altLang="zh-CN" sz="3200" b="1" dirty="0">
                <a:solidFill>
                  <a:srgbClr val="000099"/>
                </a:solidFill>
                <a:latin typeface="+mn-lt"/>
                <a:ea typeface="黑体" pitchFamily="2" charset="-122"/>
              </a:rPr>
              <a:t>(</a:t>
            </a:r>
            <a:r>
              <a:rPr lang="en-GB" altLang="zh-CN" sz="3200" b="1" i="1" dirty="0">
                <a:solidFill>
                  <a:srgbClr val="000099"/>
                </a:solidFill>
                <a:latin typeface="+mn-lt"/>
                <a:ea typeface="黑体" pitchFamily="2" charset="-122"/>
              </a:rPr>
              <a:t>DES</a:t>
            </a:r>
            <a:r>
              <a:rPr lang="en-GB" altLang="zh-CN" sz="3200" b="1" baseline="30000" dirty="0">
                <a:solidFill>
                  <a:srgbClr val="000099"/>
                </a:solidFill>
                <a:latin typeface="+mn-lt"/>
                <a:ea typeface="黑体" pitchFamily="2" charset="-122"/>
              </a:rPr>
              <a:t>-1</a:t>
            </a:r>
            <a:r>
              <a:rPr lang="en-GB" altLang="zh-CN" sz="3200" b="1" i="1" baseline="-25000" dirty="0">
                <a:solidFill>
                  <a:srgbClr val="000099"/>
                </a:solidFill>
                <a:latin typeface="+mn-lt"/>
                <a:ea typeface="黑体" pitchFamily="2" charset="-122"/>
              </a:rPr>
              <a:t>K</a:t>
            </a:r>
            <a:r>
              <a:rPr lang="en-GB" altLang="zh-CN" sz="3200" b="1" baseline="-25000" dirty="0">
                <a:solidFill>
                  <a:srgbClr val="000099"/>
                </a:solidFill>
                <a:latin typeface="+mn-lt"/>
                <a:ea typeface="黑体" pitchFamily="2" charset="-122"/>
              </a:rPr>
              <a:t>2</a:t>
            </a:r>
            <a:r>
              <a:rPr lang="en-GB" altLang="zh-CN" sz="3200" b="1" dirty="0">
                <a:solidFill>
                  <a:srgbClr val="000099"/>
                </a:solidFill>
                <a:latin typeface="+mn-lt"/>
                <a:ea typeface="黑体" pitchFamily="2" charset="-122"/>
              </a:rPr>
              <a:t>(</a:t>
            </a:r>
            <a:r>
              <a:rPr lang="en-GB" altLang="zh-CN" sz="3200" b="1" i="1" dirty="0">
                <a:solidFill>
                  <a:srgbClr val="000099"/>
                </a:solidFill>
                <a:latin typeface="+mn-lt"/>
                <a:ea typeface="黑体" pitchFamily="2" charset="-122"/>
              </a:rPr>
              <a:t>DES</a:t>
            </a:r>
            <a:r>
              <a:rPr lang="en-GB" altLang="zh-CN" sz="3200" b="1" baseline="-25000" dirty="0">
                <a:solidFill>
                  <a:srgbClr val="000099"/>
                </a:solidFill>
                <a:latin typeface="+mn-lt"/>
                <a:ea typeface="黑体" pitchFamily="2" charset="-122"/>
              </a:rPr>
              <a:t>K1</a:t>
            </a:r>
            <a:r>
              <a:rPr lang="en-GB" altLang="zh-CN" sz="3200" b="1" dirty="0">
                <a:solidFill>
                  <a:srgbClr val="000099"/>
                </a:solidFill>
                <a:latin typeface="+mn-lt"/>
                <a:ea typeface="黑体" pitchFamily="2" charset="-122"/>
              </a:rPr>
              <a:t>(</a:t>
            </a:r>
            <a:r>
              <a:rPr lang="en-GB" altLang="zh-CN" sz="3200" b="1" i="1" dirty="0">
                <a:solidFill>
                  <a:srgbClr val="000099"/>
                </a:solidFill>
                <a:latin typeface="+mn-lt"/>
                <a:ea typeface="黑体" pitchFamily="2" charset="-122"/>
              </a:rPr>
              <a:t>X</a:t>
            </a:r>
            <a:r>
              <a:rPr lang="en-GB" altLang="zh-CN" sz="3200" b="1" dirty="0">
                <a:solidFill>
                  <a:srgbClr val="000099"/>
                </a:solidFill>
                <a:latin typeface="+mn-lt"/>
                <a:ea typeface="黑体" pitchFamily="2" charset="-122"/>
              </a:rPr>
              <a:t>)))</a:t>
            </a:r>
            <a:endParaRPr lang="zh-CN" altLang="en-US" sz="3200" b="1" dirty="0">
              <a:solidFill>
                <a:srgbClr val="000099"/>
              </a:solidFill>
              <a:latin typeface="+mn-lt"/>
              <a:ea typeface="黑体" pitchFamily="2" charset="-122"/>
            </a:endParaRPr>
          </a:p>
        </p:txBody>
      </p:sp>
    </p:spTree>
    <p:extLst>
      <p:ext uri="{BB962C8B-B14F-4D97-AF65-F5344CB8AC3E}">
        <p14:creationId xmlns:p14="http://schemas.microsoft.com/office/powerpoint/2010/main" xmlns="" val="2955108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endParaRPr lang="zh-CN" altLang="zh-CN" smtClean="0"/>
          </a:p>
        </p:txBody>
      </p:sp>
      <p:sp>
        <p:nvSpPr>
          <p:cNvPr id="34819" name="Rectangle 3"/>
          <p:cNvSpPr>
            <a:spLocks noGrp="1" noChangeArrowheads="1"/>
          </p:cNvSpPr>
          <p:nvPr>
            <p:ph type="body" idx="1"/>
          </p:nvPr>
        </p:nvSpPr>
        <p:spPr>
          <a:xfrm>
            <a:off x="386954" y="2286000"/>
            <a:ext cx="9163050" cy="3602038"/>
          </a:xfrm>
        </p:spPr>
        <p:txBody>
          <a:bodyPr/>
          <a:lstStyle/>
          <a:p>
            <a:pPr eaLnBrk="1" hangingPunct="1">
              <a:lnSpc>
                <a:spcPct val="90000"/>
              </a:lnSpc>
            </a:pPr>
            <a:r>
              <a:rPr lang="zh-CN" altLang="en-US" dirty="0" smtClean="0">
                <a:solidFill>
                  <a:srgbClr val="CC3300"/>
                </a:solidFill>
              </a:rPr>
              <a:t>两个密码合起来长度有</a:t>
            </a:r>
            <a:r>
              <a:rPr lang="en-US" altLang="zh-CN" dirty="0" smtClean="0">
                <a:solidFill>
                  <a:srgbClr val="CC3300"/>
                </a:solidFill>
              </a:rPr>
              <a:t>112bit</a:t>
            </a:r>
            <a:r>
              <a:rPr lang="zh-CN" altLang="en-US" dirty="0" smtClean="0">
                <a:solidFill>
                  <a:srgbClr val="CC3300"/>
                </a:solidFill>
              </a:rPr>
              <a:t>，对商用已足够长。</a:t>
            </a:r>
          </a:p>
          <a:p>
            <a:pPr eaLnBrk="1" hangingPunct="1">
              <a:lnSpc>
                <a:spcPct val="90000"/>
              </a:lnSpc>
            </a:pPr>
            <a:r>
              <a:rPr lang="zh-CN" altLang="en-US" dirty="0" smtClean="0">
                <a:solidFill>
                  <a:srgbClr val="CC3300"/>
                </a:solidFill>
              </a:rPr>
              <a:t>从密码角度看，</a:t>
            </a:r>
            <a:r>
              <a:rPr lang="en-US" altLang="zh-CN" dirty="0" smtClean="0">
                <a:solidFill>
                  <a:srgbClr val="CC3300"/>
                </a:solidFill>
              </a:rPr>
              <a:t>D</a:t>
            </a:r>
            <a:r>
              <a:rPr lang="zh-CN" altLang="en-US" dirty="0" smtClean="0">
                <a:solidFill>
                  <a:srgbClr val="CC3300"/>
                </a:solidFill>
              </a:rPr>
              <a:t>与</a:t>
            </a:r>
            <a:r>
              <a:rPr lang="en-US" altLang="zh-CN" dirty="0" smtClean="0">
                <a:solidFill>
                  <a:srgbClr val="CC3300"/>
                </a:solidFill>
              </a:rPr>
              <a:t>E</a:t>
            </a:r>
            <a:r>
              <a:rPr lang="zh-CN" altLang="en-US" dirty="0" smtClean="0">
                <a:solidFill>
                  <a:srgbClr val="CC3300"/>
                </a:solidFill>
              </a:rPr>
              <a:t>都是一种映射而已。使用</a:t>
            </a:r>
            <a:r>
              <a:rPr lang="en-US" altLang="zh-CN" dirty="0" smtClean="0">
                <a:solidFill>
                  <a:srgbClr val="CC3300"/>
                </a:solidFill>
              </a:rPr>
              <a:t>E-D-E</a:t>
            </a:r>
            <a:r>
              <a:rPr lang="zh-CN" altLang="en-US" dirty="0" smtClean="0">
                <a:solidFill>
                  <a:srgbClr val="CC3300"/>
                </a:solidFill>
              </a:rPr>
              <a:t>的好处是当</a:t>
            </a:r>
            <a:r>
              <a:rPr lang="en-US" altLang="zh-CN" dirty="0" smtClean="0">
                <a:solidFill>
                  <a:srgbClr val="CC3300"/>
                </a:solidFill>
              </a:rPr>
              <a:t>K1</a:t>
            </a:r>
            <a:r>
              <a:rPr lang="zh-CN" altLang="en-US" dirty="0" smtClean="0">
                <a:solidFill>
                  <a:srgbClr val="CC3300"/>
                </a:solidFill>
              </a:rPr>
              <a:t>＝</a:t>
            </a:r>
            <a:r>
              <a:rPr lang="en-US" altLang="zh-CN" dirty="0" smtClean="0">
                <a:solidFill>
                  <a:srgbClr val="CC3300"/>
                </a:solidFill>
              </a:rPr>
              <a:t>K2</a:t>
            </a:r>
            <a:r>
              <a:rPr lang="zh-CN" altLang="en-US" dirty="0" smtClean="0">
                <a:solidFill>
                  <a:srgbClr val="CC3300"/>
                </a:solidFill>
              </a:rPr>
              <a:t>时，三重</a:t>
            </a:r>
            <a:r>
              <a:rPr lang="en-US" altLang="zh-CN" dirty="0" smtClean="0">
                <a:solidFill>
                  <a:srgbClr val="CC3300"/>
                </a:solidFill>
              </a:rPr>
              <a:t>DES</a:t>
            </a:r>
            <a:r>
              <a:rPr lang="zh-CN" altLang="en-US" dirty="0" smtClean="0">
                <a:solidFill>
                  <a:srgbClr val="CC3300"/>
                </a:solidFill>
              </a:rPr>
              <a:t>的效果就合现在的</a:t>
            </a:r>
            <a:r>
              <a:rPr lang="en-US" altLang="zh-CN" dirty="0" smtClean="0">
                <a:solidFill>
                  <a:srgbClr val="CC3300"/>
                </a:solidFill>
              </a:rPr>
              <a:t>DES</a:t>
            </a:r>
            <a:r>
              <a:rPr lang="zh-CN" altLang="en-US" dirty="0" smtClean="0">
                <a:solidFill>
                  <a:srgbClr val="CC3300"/>
                </a:solidFill>
              </a:rPr>
              <a:t>一样，利于兼容。</a:t>
            </a:r>
          </a:p>
          <a:p>
            <a:pPr eaLnBrk="1" hangingPunct="1">
              <a:lnSpc>
                <a:spcPct val="90000"/>
              </a:lnSpc>
            </a:pPr>
            <a:endParaRPr lang="zh-CN" altLang="en-US" dirty="0" smtClean="0">
              <a:solidFill>
                <a:srgbClr val="CC3300"/>
              </a:solidFill>
            </a:endParaRPr>
          </a:p>
          <a:p>
            <a:pPr eaLnBrk="1" hangingPunct="1">
              <a:lnSpc>
                <a:spcPct val="90000"/>
              </a:lnSpc>
            </a:pPr>
            <a:r>
              <a:rPr lang="en-US" altLang="zh-CN" dirty="0" smtClean="0">
                <a:solidFill>
                  <a:srgbClr val="CC3300"/>
                </a:solidFill>
              </a:rPr>
              <a:t>AES (2001</a:t>
            </a:r>
            <a:r>
              <a:rPr lang="zh-CN" altLang="en-US" dirty="0" smtClean="0">
                <a:solidFill>
                  <a:srgbClr val="CC3300"/>
                </a:solidFill>
              </a:rPr>
              <a:t>，美国国家标准及技术委员会</a:t>
            </a:r>
            <a:r>
              <a:rPr lang="en-US" altLang="zh-CN" dirty="0" smtClean="0">
                <a:solidFill>
                  <a:srgbClr val="CC3300"/>
                </a:solidFill>
              </a:rPr>
              <a:t>)</a:t>
            </a:r>
          </a:p>
          <a:p>
            <a:pPr marL="0" indent="0" eaLnBrk="1" hangingPunct="1">
              <a:lnSpc>
                <a:spcPct val="90000"/>
              </a:lnSpc>
              <a:buNone/>
            </a:pPr>
            <a:r>
              <a:rPr lang="en-US" altLang="zh-CN" dirty="0">
                <a:solidFill>
                  <a:srgbClr val="CC3300"/>
                </a:solidFill>
              </a:rPr>
              <a:t>	</a:t>
            </a:r>
            <a:r>
              <a:rPr lang="zh-CN" altLang="en-US" dirty="0" smtClean="0">
                <a:solidFill>
                  <a:srgbClr val="CC3300"/>
                </a:solidFill>
              </a:rPr>
              <a:t>用来替代</a:t>
            </a:r>
            <a:r>
              <a:rPr lang="en-US" altLang="zh-CN" dirty="0" smtClean="0">
                <a:solidFill>
                  <a:srgbClr val="CC3300"/>
                </a:solidFill>
              </a:rPr>
              <a:t>DES</a:t>
            </a:r>
          </a:p>
        </p:txBody>
      </p:sp>
    </p:spTree>
    <p:extLst>
      <p:ext uri="{BB962C8B-B14F-4D97-AF65-F5344CB8AC3E}">
        <p14:creationId xmlns:p14="http://schemas.microsoft.com/office/powerpoint/2010/main" xmlns="" val="3972915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eaLnBrk="1" hangingPunct="1">
              <a:lnSpc>
                <a:spcPct val="90000"/>
              </a:lnSpc>
            </a:pPr>
            <a:r>
              <a:rPr lang="en-US" altLang="zh-CN" smtClean="0">
                <a:solidFill>
                  <a:srgbClr val="CC3300"/>
                </a:solidFill>
              </a:rPr>
              <a:t>AES</a:t>
            </a:r>
            <a:r>
              <a:rPr lang="zh-CN" altLang="en-US" smtClean="0">
                <a:solidFill>
                  <a:srgbClr val="CC3300"/>
                </a:solidFill>
              </a:rPr>
              <a:t>（高级加密标准）</a:t>
            </a:r>
            <a:endParaRPr lang="en-US" altLang="zh-CN" smtClean="0">
              <a:solidFill>
                <a:srgbClr val="CC3300"/>
              </a:solidFill>
            </a:endParaRPr>
          </a:p>
        </p:txBody>
      </p:sp>
      <p:sp>
        <p:nvSpPr>
          <p:cNvPr id="35843" name="内容占位符 2"/>
          <p:cNvSpPr>
            <a:spLocks noGrp="1"/>
          </p:cNvSpPr>
          <p:nvPr>
            <p:ph idx="1"/>
          </p:nvPr>
        </p:nvSpPr>
        <p:spPr/>
        <p:txBody>
          <a:bodyPr/>
          <a:lstStyle/>
          <a:p>
            <a:r>
              <a:rPr lang="zh-CN" altLang="en-US" dirty="0" smtClean="0"/>
              <a:t>数据块</a:t>
            </a:r>
            <a:r>
              <a:rPr lang="en-US" altLang="zh-CN" dirty="0" smtClean="0"/>
              <a:t>128</a:t>
            </a:r>
            <a:r>
              <a:rPr lang="zh-CN" altLang="en-US" dirty="0" smtClean="0"/>
              <a:t>位，密钥</a:t>
            </a:r>
            <a:r>
              <a:rPr lang="en-US" altLang="zh-CN" dirty="0" smtClean="0"/>
              <a:t>128</a:t>
            </a:r>
            <a:r>
              <a:rPr lang="zh-CN" altLang="en-US" dirty="0" smtClean="0"/>
              <a:t>位时，密钥空间有</a:t>
            </a:r>
            <a:r>
              <a:rPr lang="en-US" altLang="zh-CN" dirty="0" smtClean="0"/>
              <a:t>2</a:t>
            </a:r>
            <a:r>
              <a:rPr lang="en-US" altLang="zh-CN" baseline="30000" dirty="0" smtClean="0"/>
              <a:t>128 </a:t>
            </a:r>
            <a:r>
              <a:rPr lang="en-US" altLang="zh-CN" dirty="0" smtClean="0"/>
              <a:t>≈3</a:t>
            </a:r>
            <a:r>
              <a:rPr lang="zh-CN" altLang="en-US" dirty="0" smtClean="0"/>
              <a:t>*</a:t>
            </a:r>
            <a:r>
              <a:rPr lang="en-US" altLang="zh-CN" dirty="0" smtClean="0"/>
              <a:t>10</a:t>
            </a:r>
            <a:r>
              <a:rPr lang="en-US" altLang="zh-CN" baseline="30000" dirty="0" smtClean="0"/>
              <a:t>38</a:t>
            </a:r>
            <a:endParaRPr lang="zh-CN" altLang="en-US" baseline="30000" dirty="0" smtClean="0"/>
          </a:p>
          <a:p>
            <a:r>
              <a:rPr lang="zh-CN" altLang="en-US" dirty="0" smtClean="0"/>
              <a:t>一台有</a:t>
            </a:r>
            <a:r>
              <a:rPr lang="en-US" altLang="zh-CN" dirty="0" smtClean="0"/>
              <a:t>10</a:t>
            </a:r>
            <a:r>
              <a:rPr lang="zh-CN" altLang="en-US" dirty="0" smtClean="0"/>
              <a:t>亿个并行处理器且每个处理器每微微秒（ </a:t>
            </a:r>
            <a:r>
              <a:rPr lang="en-US" altLang="zh-CN" dirty="0" smtClean="0"/>
              <a:t>10</a:t>
            </a:r>
            <a:r>
              <a:rPr lang="zh-CN" altLang="en-US" dirty="0" smtClean="0"/>
              <a:t>的负</a:t>
            </a:r>
            <a:r>
              <a:rPr lang="en-US" altLang="zh-CN" dirty="0" smtClean="0"/>
              <a:t>12</a:t>
            </a:r>
            <a:r>
              <a:rPr lang="zh-CN" altLang="en-US" dirty="0" smtClean="0"/>
              <a:t>次方秒）就可以评估一个密钥，也需要</a:t>
            </a:r>
            <a:r>
              <a:rPr lang="en-US" altLang="zh-CN" dirty="0" smtClean="0"/>
              <a:t>10</a:t>
            </a:r>
            <a:r>
              <a:rPr lang="en-US" altLang="zh-CN" baseline="30000" dirty="0" smtClean="0"/>
              <a:t>10</a:t>
            </a:r>
            <a:r>
              <a:rPr lang="zh-CN" altLang="en-US" dirty="0" smtClean="0"/>
              <a:t>年才能搜索完整个密钥空间。</a:t>
            </a:r>
            <a:endParaRPr lang="en-US" altLang="zh-CN" dirty="0" smtClean="0"/>
          </a:p>
          <a:p>
            <a:r>
              <a:rPr lang="en-US" altLang="zh-CN" dirty="0"/>
              <a:t>2006</a:t>
            </a:r>
            <a:r>
              <a:rPr lang="zh-CN" altLang="en-US" dirty="0"/>
              <a:t>年，高级加密标准已然成为对称密钥加密中最流行的算法之一。</a:t>
            </a:r>
            <a:endParaRPr lang="zh-CN" altLang="en-US" dirty="0" smtClean="0"/>
          </a:p>
        </p:txBody>
      </p:sp>
    </p:spTree>
    <p:extLst>
      <p:ext uri="{BB962C8B-B14F-4D97-AF65-F5344CB8AC3E}">
        <p14:creationId xmlns:p14="http://schemas.microsoft.com/office/powerpoint/2010/main" xmlns="" val="4130065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zh-CN" sz="4800" dirty="0"/>
              <a:t>7.2.2  </a:t>
            </a:r>
            <a:r>
              <a:rPr lang="zh-CN" altLang="en-US" sz="4800" dirty="0"/>
              <a:t>公钥密码体制</a:t>
            </a:r>
            <a:endParaRPr lang="zh-CN" altLang="en-US" dirty="0"/>
          </a:p>
        </p:txBody>
      </p:sp>
      <p:sp>
        <p:nvSpPr>
          <p:cNvPr id="550915"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公钥</a:t>
            </a:r>
            <a:r>
              <a:rPr lang="zh-CN" altLang="en-US" dirty="0" smtClean="0"/>
              <a:t>密码体制</a:t>
            </a:r>
            <a:r>
              <a:rPr lang="zh-CN" altLang="zh-CN" dirty="0"/>
              <a:t>（又称为公开密钥密码体制）</a:t>
            </a:r>
            <a:r>
              <a:rPr lang="zh-CN" altLang="en-US" dirty="0" smtClean="0"/>
              <a:t>使用</a:t>
            </a:r>
            <a:r>
              <a:rPr lang="zh-CN" altLang="en-US" dirty="0">
                <a:solidFill>
                  <a:srgbClr val="FF0000"/>
                </a:solidFill>
              </a:rPr>
              <a:t>不同的加密密钥与解密密钥，</a:t>
            </a:r>
            <a:r>
              <a:rPr lang="zh-CN" altLang="en-US" dirty="0"/>
              <a:t>是一种“由已知加密密钥推导出解密密钥在计算上是不可行的”密码体制。 </a:t>
            </a:r>
          </a:p>
          <a:p>
            <a:r>
              <a:rPr lang="zh-CN" altLang="en-US" dirty="0"/>
              <a:t>公钥</a:t>
            </a:r>
            <a:r>
              <a:rPr lang="zh-CN" altLang="en-US" dirty="0" smtClean="0"/>
              <a:t>密码体制产生的主要</a:t>
            </a:r>
            <a:r>
              <a:rPr lang="zh-CN" altLang="en-US" dirty="0" smtClean="0">
                <a:solidFill>
                  <a:srgbClr val="FF0000"/>
                </a:solidFill>
              </a:rPr>
              <a:t>原因：</a:t>
            </a:r>
            <a:endParaRPr lang="en-US" altLang="zh-CN" dirty="0" smtClean="0">
              <a:solidFill>
                <a:srgbClr val="FF0000"/>
              </a:solidFill>
            </a:endParaRPr>
          </a:p>
          <a:p>
            <a:pPr lvl="1"/>
            <a:r>
              <a:rPr lang="zh-CN" altLang="en-US" dirty="0" smtClean="0"/>
              <a:t>常规</a:t>
            </a:r>
            <a:r>
              <a:rPr lang="zh-CN" altLang="en-US" dirty="0"/>
              <a:t>密钥密码体制的</a:t>
            </a:r>
            <a:r>
              <a:rPr lang="zh-CN" altLang="en-US" dirty="0">
                <a:solidFill>
                  <a:srgbClr val="0000FF"/>
                </a:solidFill>
              </a:rPr>
              <a:t>密钥</a:t>
            </a:r>
            <a:r>
              <a:rPr lang="zh-CN" altLang="en-US" dirty="0" smtClean="0">
                <a:solidFill>
                  <a:srgbClr val="0000FF"/>
                </a:solidFill>
              </a:rPr>
              <a:t>分配</a:t>
            </a:r>
            <a:r>
              <a:rPr lang="zh-CN" altLang="en-US" dirty="0" smtClean="0"/>
              <a:t>问题。</a:t>
            </a:r>
            <a:endParaRPr lang="en-US" altLang="zh-CN" dirty="0" smtClean="0"/>
          </a:p>
          <a:p>
            <a:pPr lvl="1"/>
            <a:r>
              <a:rPr lang="zh-CN" altLang="en-US" dirty="0" smtClean="0"/>
              <a:t>对</a:t>
            </a:r>
            <a:r>
              <a:rPr lang="zh-CN" altLang="en-US" dirty="0">
                <a:solidFill>
                  <a:srgbClr val="0000FF"/>
                </a:solidFill>
              </a:rPr>
              <a:t>数字签名</a:t>
            </a:r>
            <a:r>
              <a:rPr lang="zh-CN" altLang="en-US" dirty="0"/>
              <a:t>的需求。</a:t>
            </a:r>
          </a:p>
          <a:p>
            <a:pPr marL="0" indent="0">
              <a:buNone/>
            </a:pPr>
            <a:endParaRPr lang="en-US" altLang="zh-CN" dirty="0"/>
          </a:p>
        </p:txBody>
      </p:sp>
    </p:spTree>
    <p:extLst>
      <p:ext uri="{BB962C8B-B14F-4D97-AF65-F5344CB8AC3E}">
        <p14:creationId xmlns:p14="http://schemas.microsoft.com/office/powerpoint/2010/main" xmlns="" val="3181980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09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09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09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pPr algn="ctr">
              <a:lnSpc>
                <a:spcPct val="80000"/>
              </a:lnSpc>
            </a:pPr>
            <a:r>
              <a:rPr lang="zh-CN" altLang="en-US"/>
              <a:t>加密密钥与解密密钥 </a:t>
            </a:r>
          </a:p>
        </p:txBody>
      </p:sp>
      <p:sp>
        <p:nvSpPr>
          <p:cNvPr id="552963"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在公钥密码体制中，</a:t>
            </a:r>
            <a:r>
              <a:rPr lang="zh-CN" altLang="en-US" dirty="0">
                <a:solidFill>
                  <a:srgbClr val="FF0000"/>
                </a:solidFill>
              </a:rPr>
              <a:t>加密密钥</a:t>
            </a:r>
            <a:r>
              <a:rPr lang="en-US" altLang="zh-CN" dirty="0"/>
              <a:t>(</a:t>
            </a:r>
            <a:r>
              <a:rPr lang="zh-CN" altLang="en-US" dirty="0"/>
              <a:t>即公钥</a:t>
            </a:r>
            <a:r>
              <a:rPr lang="en-US" altLang="zh-CN" dirty="0"/>
              <a:t>) PK </a:t>
            </a:r>
            <a:r>
              <a:rPr lang="zh-CN" altLang="en-US" dirty="0"/>
              <a:t>是</a:t>
            </a:r>
            <a:r>
              <a:rPr lang="zh-CN" altLang="en-US" dirty="0">
                <a:solidFill>
                  <a:srgbClr val="FF0000"/>
                </a:solidFill>
              </a:rPr>
              <a:t>公开</a:t>
            </a:r>
            <a:r>
              <a:rPr lang="zh-CN" altLang="en-US" dirty="0"/>
              <a:t>信息，而</a:t>
            </a:r>
            <a:r>
              <a:rPr lang="zh-CN" altLang="en-US" dirty="0">
                <a:solidFill>
                  <a:srgbClr val="FF0000"/>
                </a:solidFill>
              </a:rPr>
              <a:t>解密密钥</a:t>
            </a:r>
            <a:r>
              <a:rPr lang="en-US" altLang="zh-CN" dirty="0"/>
              <a:t>(</a:t>
            </a:r>
            <a:r>
              <a:rPr lang="zh-CN" altLang="en-US" dirty="0"/>
              <a:t>即私钥或秘钥</a:t>
            </a:r>
            <a:r>
              <a:rPr lang="en-US" altLang="zh-CN" dirty="0"/>
              <a:t>) SK </a:t>
            </a:r>
            <a:r>
              <a:rPr lang="zh-CN" altLang="en-US" dirty="0"/>
              <a:t>是需要</a:t>
            </a:r>
            <a:r>
              <a:rPr lang="zh-CN" altLang="en-US" dirty="0">
                <a:solidFill>
                  <a:srgbClr val="FF0000"/>
                </a:solidFill>
              </a:rPr>
              <a:t>保密</a:t>
            </a:r>
            <a:r>
              <a:rPr lang="zh-CN" altLang="en-US" dirty="0"/>
              <a:t>的。</a:t>
            </a:r>
          </a:p>
          <a:p>
            <a:r>
              <a:rPr lang="zh-CN" altLang="en-US" dirty="0"/>
              <a:t>加密算法 </a:t>
            </a:r>
            <a:r>
              <a:rPr lang="en-US" altLang="zh-CN" dirty="0"/>
              <a:t>E </a:t>
            </a:r>
            <a:r>
              <a:rPr lang="zh-CN" altLang="en-US" dirty="0"/>
              <a:t>和解密算法 </a:t>
            </a:r>
            <a:r>
              <a:rPr lang="en-US" altLang="zh-CN" dirty="0"/>
              <a:t>D </a:t>
            </a:r>
            <a:r>
              <a:rPr lang="zh-CN" altLang="en-US" dirty="0"/>
              <a:t>也都是</a:t>
            </a:r>
            <a:r>
              <a:rPr lang="zh-CN" altLang="en-US" dirty="0">
                <a:solidFill>
                  <a:srgbClr val="FF0000"/>
                </a:solidFill>
              </a:rPr>
              <a:t>公开</a:t>
            </a:r>
            <a:r>
              <a:rPr lang="zh-CN" altLang="en-US" dirty="0"/>
              <a:t>的。</a:t>
            </a:r>
          </a:p>
          <a:p>
            <a:r>
              <a:rPr lang="zh-CN" altLang="en-US" dirty="0"/>
              <a:t>虽然秘钥 </a:t>
            </a:r>
            <a:r>
              <a:rPr lang="en-US" altLang="zh-CN" dirty="0"/>
              <a:t>SK </a:t>
            </a:r>
            <a:r>
              <a:rPr lang="zh-CN" altLang="en-US" dirty="0"/>
              <a:t>是由公钥 </a:t>
            </a:r>
            <a:r>
              <a:rPr lang="en-US" altLang="zh-CN" dirty="0"/>
              <a:t>PK </a:t>
            </a:r>
            <a:r>
              <a:rPr lang="zh-CN" altLang="en-US" dirty="0"/>
              <a:t>决定的，但却不能根据 </a:t>
            </a:r>
            <a:r>
              <a:rPr lang="en-US" altLang="zh-CN" dirty="0"/>
              <a:t>PK </a:t>
            </a:r>
            <a:r>
              <a:rPr lang="zh-CN" altLang="en-US" dirty="0"/>
              <a:t>计算出 </a:t>
            </a:r>
            <a:r>
              <a:rPr lang="en-US" altLang="zh-CN" dirty="0"/>
              <a:t>SK</a:t>
            </a:r>
            <a:r>
              <a:rPr lang="zh-CN" altLang="en-US" dirty="0"/>
              <a:t>。 </a:t>
            </a:r>
          </a:p>
        </p:txBody>
      </p:sp>
    </p:spTree>
    <p:extLst>
      <p:ext uri="{BB962C8B-B14F-4D97-AF65-F5344CB8AC3E}">
        <p14:creationId xmlns:p14="http://schemas.microsoft.com/office/powerpoint/2010/main" xmlns="" val="335313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29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52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pPr algn="ctr"/>
            <a:r>
              <a:rPr lang="zh-CN" altLang="en-US"/>
              <a:t>应当注意 </a:t>
            </a:r>
          </a:p>
        </p:txBody>
      </p:sp>
      <p:sp>
        <p:nvSpPr>
          <p:cNvPr id="557059"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solidFill>
                  <a:srgbClr val="FF0000"/>
                </a:solidFill>
              </a:rPr>
              <a:t>任何加密方法的安全性取决于密钥的长度，以及攻破密文所需的计算量。</a:t>
            </a:r>
            <a:r>
              <a:rPr lang="zh-CN" altLang="en-US" dirty="0"/>
              <a:t>在这方面，公钥密码体制并不具有比传统加密体制更加优越之处。 </a:t>
            </a:r>
          </a:p>
          <a:p>
            <a:r>
              <a:rPr lang="zh-CN" altLang="en-US" dirty="0"/>
              <a:t>由于目前公钥加密算法的开销较大，在可见的将来还看不出来要放弃传统的加密方法</a:t>
            </a:r>
            <a:r>
              <a:rPr lang="zh-CN" altLang="en-US" dirty="0" smtClean="0"/>
              <a:t>。</a:t>
            </a:r>
            <a:endParaRPr lang="en-US" altLang="zh-CN" dirty="0" smtClean="0"/>
          </a:p>
          <a:p>
            <a:r>
              <a:rPr lang="zh-CN" altLang="en-US" dirty="0" smtClean="0"/>
              <a:t>公</a:t>
            </a:r>
            <a:r>
              <a:rPr lang="zh-CN" altLang="en-US" dirty="0"/>
              <a:t>钥还需要</a:t>
            </a:r>
            <a:r>
              <a:rPr lang="zh-CN" altLang="en-US" dirty="0">
                <a:solidFill>
                  <a:srgbClr val="FF0000"/>
                </a:solidFill>
              </a:rPr>
              <a:t>密钥分配协议，</a:t>
            </a:r>
            <a:r>
              <a:rPr lang="zh-CN" altLang="en-US" dirty="0"/>
              <a:t>具体的分配过程并不比采用传统加密方法时更简单。  </a:t>
            </a:r>
          </a:p>
        </p:txBody>
      </p:sp>
    </p:spTree>
    <p:extLst>
      <p:ext uri="{BB962C8B-B14F-4D97-AF65-F5344CB8AC3E}">
        <p14:creationId xmlns:p14="http://schemas.microsoft.com/office/powerpoint/2010/main" xmlns="" val="3703954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7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70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公钥算法的特点 </a:t>
            </a:r>
          </a:p>
        </p:txBody>
      </p:sp>
      <p:sp>
        <p:nvSpPr>
          <p:cNvPr id="3" name="内容占位符 2"/>
          <p:cNvSpPr>
            <a:spLocks noGrp="1"/>
          </p:cNvSpPr>
          <p:nvPr>
            <p:ph idx="1"/>
          </p:nvPr>
        </p:nvSpPr>
        <p:spPr/>
        <p:txBody>
          <a:bodyPr/>
          <a:lstStyle/>
          <a:p>
            <a:r>
              <a:rPr lang="zh-CN" altLang="zh-CN" sz="2800" dirty="0" smtClean="0"/>
              <a:t>密钥</a:t>
            </a:r>
            <a:r>
              <a:rPr lang="zh-CN" altLang="zh-CN" sz="2800" dirty="0"/>
              <a:t>对产生器产生出</a:t>
            </a:r>
            <a:r>
              <a:rPr lang="zh-CN" altLang="zh-CN" sz="2800" dirty="0" smtClean="0"/>
              <a:t>接收者</a:t>
            </a:r>
            <a:r>
              <a:rPr lang="en-US" altLang="zh-CN" sz="2800" dirty="0" smtClean="0"/>
              <a:t> B </a:t>
            </a:r>
            <a:r>
              <a:rPr lang="zh-CN" altLang="zh-CN" sz="2800" dirty="0" smtClean="0"/>
              <a:t>的</a:t>
            </a:r>
            <a:r>
              <a:rPr lang="zh-CN" altLang="zh-CN" sz="2800" dirty="0">
                <a:solidFill>
                  <a:srgbClr val="FF0000"/>
                </a:solidFill>
              </a:rPr>
              <a:t>一对</a:t>
            </a:r>
            <a:r>
              <a:rPr lang="zh-CN" altLang="zh-CN" sz="2800" dirty="0" smtClean="0">
                <a:solidFill>
                  <a:srgbClr val="FF0000"/>
                </a:solidFill>
              </a:rPr>
              <a:t>密钥</a:t>
            </a:r>
            <a:r>
              <a:rPr lang="zh-CN" altLang="en-US" sz="2800" dirty="0" smtClean="0">
                <a:solidFill>
                  <a:srgbClr val="FF0000"/>
                </a:solidFill>
              </a:rPr>
              <a:t>：</a:t>
            </a:r>
            <a:r>
              <a:rPr lang="zh-CN" altLang="zh-CN" sz="2800" dirty="0" smtClean="0"/>
              <a:t>加密密钥</a:t>
            </a:r>
            <a:r>
              <a:rPr lang="en-US" altLang="zh-CN" sz="2800" dirty="0" smtClean="0"/>
              <a:t> </a:t>
            </a:r>
            <a:r>
              <a:rPr lang="en-US" altLang="zh-CN" sz="2800" i="1" dirty="0" smtClean="0"/>
              <a:t>PK</a:t>
            </a:r>
            <a:r>
              <a:rPr lang="en-US" altLang="zh-CN" sz="2800" i="1" baseline="-25000" dirty="0" smtClean="0"/>
              <a:t>B </a:t>
            </a:r>
            <a:r>
              <a:rPr lang="zh-CN" altLang="zh-CN" sz="2800" dirty="0" smtClean="0"/>
              <a:t>和</a:t>
            </a:r>
            <a:r>
              <a:rPr lang="zh-CN" altLang="zh-CN" sz="2800" dirty="0"/>
              <a:t>解密</a:t>
            </a:r>
            <a:r>
              <a:rPr lang="zh-CN" altLang="zh-CN" sz="2800" dirty="0" smtClean="0"/>
              <a:t>密钥</a:t>
            </a:r>
            <a:r>
              <a:rPr lang="en-US" altLang="zh-CN" sz="2800" dirty="0" smtClean="0"/>
              <a:t> </a:t>
            </a:r>
            <a:r>
              <a:rPr lang="en-US" altLang="zh-CN" sz="2800" i="1" dirty="0" smtClean="0"/>
              <a:t>SK</a:t>
            </a:r>
            <a:r>
              <a:rPr lang="en-US" altLang="zh-CN" sz="2800" i="1" baseline="-25000" dirty="0" smtClean="0"/>
              <a:t>B</a:t>
            </a:r>
            <a:r>
              <a:rPr lang="zh-CN" altLang="zh-CN" sz="2800" dirty="0" smtClean="0"/>
              <a:t>。</a:t>
            </a:r>
            <a:endParaRPr lang="en-US" altLang="zh-CN" sz="2800" dirty="0" smtClean="0"/>
          </a:p>
          <a:p>
            <a:pPr lvl="1"/>
            <a:r>
              <a:rPr lang="zh-CN" altLang="zh-CN" sz="2400" dirty="0" smtClean="0">
                <a:solidFill>
                  <a:srgbClr val="FF0000"/>
                </a:solidFill>
              </a:rPr>
              <a:t>加密密钥</a:t>
            </a:r>
            <a:r>
              <a:rPr lang="en-US" altLang="zh-CN" sz="2400" dirty="0" smtClean="0">
                <a:solidFill>
                  <a:srgbClr val="FF0000"/>
                </a:solidFill>
              </a:rPr>
              <a:t> </a:t>
            </a:r>
            <a:r>
              <a:rPr lang="en-US" altLang="zh-CN" sz="2400" i="1" dirty="0" smtClean="0"/>
              <a:t>PK</a:t>
            </a:r>
            <a:r>
              <a:rPr lang="en-US" altLang="zh-CN" sz="2400" i="1" baseline="-25000" dirty="0" smtClean="0"/>
              <a:t>B</a:t>
            </a:r>
            <a:r>
              <a:rPr lang="en-US" altLang="zh-CN" sz="2400" i="1" dirty="0" smtClean="0"/>
              <a:t> </a:t>
            </a:r>
            <a:r>
              <a:rPr lang="zh-CN" altLang="zh-CN" sz="2400" dirty="0" smtClean="0"/>
              <a:t>就是</a:t>
            </a:r>
            <a:r>
              <a:rPr lang="zh-CN" altLang="zh-CN" sz="2400" dirty="0"/>
              <a:t>接收者</a:t>
            </a:r>
            <a:r>
              <a:rPr lang="en-US" altLang="zh-CN" sz="2400" dirty="0"/>
              <a:t>B</a:t>
            </a:r>
            <a:r>
              <a:rPr lang="zh-CN" altLang="zh-CN" sz="2400" dirty="0"/>
              <a:t>的</a:t>
            </a:r>
            <a:r>
              <a:rPr lang="zh-CN" altLang="zh-CN" sz="2400" dirty="0">
                <a:solidFill>
                  <a:srgbClr val="FF0000"/>
                </a:solidFill>
              </a:rPr>
              <a:t>公钥，</a:t>
            </a:r>
            <a:r>
              <a:rPr lang="zh-CN" altLang="zh-CN" sz="2400" dirty="0"/>
              <a:t>它向公众公开</a:t>
            </a:r>
            <a:r>
              <a:rPr lang="zh-CN" altLang="zh-CN" sz="2400" dirty="0" smtClean="0"/>
              <a:t>。</a:t>
            </a:r>
            <a:endParaRPr lang="en-US" altLang="zh-CN" sz="2400" dirty="0" smtClean="0"/>
          </a:p>
          <a:p>
            <a:pPr lvl="1"/>
            <a:r>
              <a:rPr lang="zh-CN" altLang="zh-CN" sz="2400" dirty="0" smtClean="0">
                <a:solidFill>
                  <a:srgbClr val="FF0000"/>
                </a:solidFill>
              </a:rPr>
              <a:t>解密密钥</a:t>
            </a:r>
            <a:r>
              <a:rPr lang="en-US" altLang="zh-CN" sz="2400" dirty="0" smtClean="0">
                <a:solidFill>
                  <a:srgbClr val="FF0000"/>
                </a:solidFill>
              </a:rPr>
              <a:t> </a:t>
            </a:r>
            <a:r>
              <a:rPr lang="en-US" altLang="zh-CN" sz="2400" i="1" dirty="0" smtClean="0"/>
              <a:t>SK</a:t>
            </a:r>
            <a:r>
              <a:rPr lang="en-US" altLang="zh-CN" sz="2400" i="1" baseline="-25000" dirty="0" smtClean="0"/>
              <a:t>B</a:t>
            </a:r>
            <a:r>
              <a:rPr lang="en-US" altLang="zh-CN" sz="2400" i="1" dirty="0" smtClean="0"/>
              <a:t> </a:t>
            </a:r>
            <a:r>
              <a:rPr lang="zh-CN" altLang="zh-CN" sz="2400" dirty="0" smtClean="0"/>
              <a:t>就是</a:t>
            </a:r>
            <a:r>
              <a:rPr lang="zh-CN" altLang="zh-CN" sz="2400" dirty="0"/>
              <a:t>接收者</a:t>
            </a:r>
            <a:r>
              <a:rPr lang="en-US" altLang="zh-CN" sz="2400" dirty="0"/>
              <a:t>B</a:t>
            </a:r>
            <a:r>
              <a:rPr lang="zh-CN" altLang="zh-CN" sz="2400" dirty="0"/>
              <a:t>的</a:t>
            </a:r>
            <a:r>
              <a:rPr lang="zh-CN" altLang="zh-CN" sz="2400" dirty="0">
                <a:solidFill>
                  <a:srgbClr val="FF0000"/>
                </a:solidFill>
              </a:rPr>
              <a:t>私钥，</a:t>
            </a:r>
            <a:r>
              <a:rPr lang="zh-CN" altLang="zh-CN" sz="2400" dirty="0"/>
              <a:t>对其他人都保密</a:t>
            </a:r>
            <a:r>
              <a:rPr lang="zh-CN" altLang="zh-CN" sz="2400" dirty="0" smtClean="0"/>
              <a:t>。</a:t>
            </a:r>
            <a:endParaRPr lang="en-US" altLang="zh-CN" sz="2400" dirty="0" smtClean="0"/>
          </a:p>
          <a:p>
            <a:r>
              <a:rPr lang="zh-CN" altLang="en-US" sz="2800" dirty="0"/>
              <a:t>发送者 </a:t>
            </a:r>
            <a:r>
              <a:rPr lang="en-US" altLang="zh-CN" sz="2800" dirty="0"/>
              <a:t>A </a:t>
            </a:r>
            <a:r>
              <a:rPr lang="zh-CN" altLang="en-US" sz="2800" dirty="0"/>
              <a:t>用 </a:t>
            </a:r>
            <a:r>
              <a:rPr lang="en-US" altLang="zh-CN" sz="2800" dirty="0"/>
              <a:t>B </a:t>
            </a:r>
            <a:r>
              <a:rPr lang="zh-CN" altLang="en-US" sz="2800" dirty="0"/>
              <a:t>的</a:t>
            </a:r>
            <a:r>
              <a:rPr lang="zh-CN" altLang="en-US" sz="2800" dirty="0">
                <a:solidFill>
                  <a:srgbClr val="FF0000"/>
                </a:solidFill>
              </a:rPr>
              <a:t>公钥</a:t>
            </a:r>
            <a:r>
              <a:rPr lang="zh-CN" altLang="en-US" sz="2800" dirty="0"/>
              <a:t> </a:t>
            </a:r>
            <a:r>
              <a:rPr lang="en-US" altLang="zh-CN" sz="2800" i="1" dirty="0"/>
              <a:t>PK</a:t>
            </a:r>
            <a:r>
              <a:rPr lang="en-US" altLang="zh-CN" sz="2800" baseline="-25000" dirty="0"/>
              <a:t>B</a:t>
            </a:r>
            <a:r>
              <a:rPr lang="en-US" altLang="zh-CN" sz="2800" dirty="0"/>
              <a:t> </a:t>
            </a:r>
            <a:r>
              <a:rPr lang="zh-CN" altLang="en-US" sz="2800" dirty="0"/>
              <a:t>对明文 </a:t>
            </a:r>
            <a:r>
              <a:rPr lang="en-US" altLang="zh-CN" sz="2800" i="1" dirty="0"/>
              <a:t>X</a:t>
            </a:r>
            <a:r>
              <a:rPr lang="en-US" altLang="zh-CN" sz="2800" dirty="0"/>
              <a:t> </a:t>
            </a:r>
            <a:r>
              <a:rPr lang="zh-CN" altLang="en-US" sz="2800" dirty="0">
                <a:solidFill>
                  <a:srgbClr val="FF0000"/>
                </a:solidFill>
              </a:rPr>
              <a:t>加密</a:t>
            </a:r>
            <a:r>
              <a:rPr lang="zh-CN" altLang="en-US" sz="2800" dirty="0"/>
              <a:t>（</a:t>
            </a:r>
            <a:r>
              <a:rPr lang="en-US" altLang="zh-CN" sz="2800" i="1" dirty="0"/>
              <a:t>E</a:t>
            </a:r>
            <a:r>
              <a:rPr lang="en-US" altLang="zh-CN" sz="2800" dirty="0"/>
              <a:t> </a:t>
            </a:r>
            <a:r>
              <a:rPr lang="zh-CN" altLang="en-US" sz="2800" dirty="0"/>
              <a:t>运算）后，在接收者 </a:t>
            </a:r>
            <a:r>
              <a:rPr lang="en-US" altLang="zh-CN" sz="2800" dirty="0"/>
              <a:t>B </a:t>
            </a:r>
            <a:r>
              <a:rPr lang="zh-CN" altLang="en-US" sz="2800" dirty="0"/>
              <a:t>用自己的</a:t>
            </a:r>
            <a:r>
              <a:rPr lang="zh-CN" altLang="en-US" sz="2800" dirty="0">
                <a:solidFill>
                  <a:srgbClr val="FF0000"/>
                </a:solidFill>
              </a:rPr>
              <a:t>私钥</a:t>
            </a:r>
            <a:r>
              <a:rPr lang="zh-CN" altLang="en-US" sz="2800" dirty="0"/>
              <a:t> </a:t>
            </a:r>
            <a:r>
              <a:rPr lang="en-US" altLang="zh-CN" sz="2800" i="1" dirty="0"/>
              <a:t>SK</a:t>
            </a:r>
            <a:r>
              <a:rPr lang="en-US" altLang="zh-CN" sz="2800" baseline="-25000" dirty="0"/>
              <a:t>B</a:t>
            </a:r>
            <a:r>
              <a:rPr lang="en-US" altLang="zh-CN" sz="2800" dirty="0"/>
              <a:t> </a:t>
            </a:r>
            <a:r>
              <a:rPr lang="zh-CN" altLang="en-US" sz="2800" dirty="0">
                <a:solidFill>
                  <a:srgbClr val="FF0000"/>
                </a:solidFill>
              </a:rPr>
              <a:t>解密</a:t>
            </a:r>
            <a:r>
              <a:rPr lang="zh-CN" altLang="en-US" sz="2800" dirty="0"/>
              <a:t>（</a:t>
            </a:r>
            <a:r>
              <a:rPr lang="en-US" altLang="zh-CN" sz="2800" i="1" dirty="0"/>
              <a:t>D</a:t>
            </a:r>
            <a:r>
              <a:rPr lang="en-US" altLang="zh-CN" sz="2800" dirty="0"/>
              <a:t> </a:t>
            </a:r>
            <a:r>
              <a:rPr lang="zh-CN" altLang="en-US" sz="2800" dirty="0"/>
              <a:t>运算），即可恢复出明文：</a:t>
            </a:r>
            <a:endParaRPr lang="en-US" altLang="zh-CN" sz="2800" dirty="0"/>
          </a:p>
          <a:p>
            <a:endParaRPr lang="en-US" altLang="zh-CN" sz="2800" dirty="0" smtClean="0"/>
          </a:p>
        </p:txBody>
      </p:sp>
      <p:grpSp>
        <p:nvGrpSpPr>
          <p:cNvPr id="4" name="组合 3"/>
          <p:cNvGrpSpPr/>
          <p:nvPr/>
        </p:nvGrpSpPr>
        <p:grpSpPr>
          <a:xfrm>
            <a:off x="848545" y="4797152"/>
            <a:ext cx="8712967" cy="936104"/>
            <a:chOff x="848544" y="2924945"/>
            <a:chExt cx="8712967" cy="741103"/>
          </a:xfrm>
        </p:grpSpPr>
        <p:grpSp>
          <p:nvGrpSpPr>
            <p:cNvPr id="5" name="组合 4"/>
            <p:cNvGrpSpPr/>
            <p:nvPr/>
          </p:nvGrpSpPr>
          <p:grpSpPr>
            <a:xfrm>
              <a:off x="848544" y="2924945"/>
              <a:ext cx="8712967" cy="741103"/>
              <a:chOff x="848544" y="3042297"/>
              <a:chExt cx="8712967" cy="860537"/>
            </a:xfrm>
          </p:grpSpPr>
          <p:sp>
            <p:nvSpPr>
              <p:cNvPr id="7" name="矩形 6"/>
              <p:cNvSpPr/>
              <p:nvPr/>
            </p:nvSpPr>
            <p:spPr bwMode="auto">
              <a:xfrm>
                <a:off x="848544" y="3042297"/>
                <a:ext cx="8712967" cy="827348"/>
              </a:xfrm>
              <a:prstGeom prst="rect">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zh-CN" altLang="zh-CN" sz="3200" dirty="0" smtClean="0"/>
                  <a:t> </a:t>
                </a:r>
                <a:endParaRPr lang="en-GB" altLang="zh-CN" sz="3200" b="1" dirty="0" smtClean="0">
                  <a:solidFill>
                    <a:srgbClr val="000099"/>
                  </a:solidFill>
                  <a:latin typeface="+mn-lt"/>
                  <a:ea typeface="黑体" pitchFamily="2"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xmlns="" val="4158780143"/>
                  </p:ext>
                </p:extLst>
              </p:nvPr>
            </p:nvGraphicFramePr>
            <p:xfrm>
              <a:off x="1136576" y="3182754"/>
              <a:ext cx="5328592" cy="720080"/>
            </p:xfrm>
            <a:graphic>
              <a:graphicData uri="http://schemas.openxmlformats.org/presentationml/2006/ole">
                <p:oleObj spid="_x0000_s15366" name="公式" r:id="rId4" imgW="1904760" imgH="241200" progId="Equation.3">
                  <p:embed/>
                </p:oleObj>
              </a:graphicData>
            </a:graphic>
          </p:graphicFrame>
        </p:grpSp>
        <p:sp>
          <p:nvSpPr>
            <p:cNvPr id="6" name="矩形 5"/>
            <p:cNvSpPr/>
            <p:nvPr/>
          </p:nvSpPr>
          <p:spPr>
            <a:xfrm>
              <a:off x="8296803" y="3060115"/>
              <a:ext cx="1048685" cy="462960"/>
            </a:xfrm>
            <a:prstGeom prst="rect">
              <a:avLst/>
            </a:prstGeom>
          </p:spPr>
          <p:txBody>
            <a:bodyPr wrap="none">
              <a:spAutoFit/>
            </a:bodyPr>
            <a:lstStyle/>
            <a:p>
              <a:r>
                <a:rPr lang="zh-CN" altLang="zh-CN" sz="3200" b="1" dirty="0">
                  <a:latin typeface="+mn-lt"/>
                  <a:ea typeface="黑体" pitchFamily="2" charset="-122"/>
                </a:rPr>
                <a:t>(7</a:t>
              </a:r>
              <a:r>
                <a:rPr lang="zh-CN" altLang="zh-CN" sz="3200" b="1" dirty="0" smtClean="0">
                  <a:latin typeface="+mn-lt"/>
                  <a:ea typeface="黑体" pitchFamily="2" charset="-122"/>
                </a:rPr>
                <a:t>-</a:t>
              </a:r>
              <a:r>
                <a:rPr lang="en-US" altLang="zh-CN" sz="3200" b="1" dirty="0" smtClean="0">
                  <a:latin typeface="+mn-lt"/>
                  <a:ea typeface="黑体" pitchFamily="2" charset="-122"/>
                </a:rPr>
                <a:t>4</a:t>
              </a:r>
              <a:r>
                <a:rPr lang="zh-CN" altLang="zh-CN" sz="3200" b="1" dirty="0" smtClean="0">
                  <a:latin typeface="+mn-lt"/>
                  <a:ea typeface="黑体" pitchFamily="2" charset="-122"/>
                </a:rPr>
                <a:t>)</a:t>
              </a:r>
              <a:endParaRPr lang="en-GB" altLang="zh-CN" sz="3200" b="1" dirty="0">
                <a:solidFill>
                  <a:srgbClr val="000099"/>
                </a:solidFill>
                <a:latin typeface="+mn-lt"/>
                <a:ea typeface="黑体" pitchFamily="2" charset="-122"/>
              </a:endParaRPr>
            </a:p>
          </p:txBody>
        </p:sp>
      </p:grpSp>
    </p:spTree>
    <p:extLst>
      <p:ext uri="{BB962C8B-B14F-4D97-AF65-F5344CB8AC3E}">
        <p14:creationId xmlns:p14="http://schemas.microsoft.com/office/powerpoint/2010/main" xmlns="" val="38734907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公钥算法的特点 </a:t>
            </a:r>
          </a:p>
        </p:txBody>
      </p:sp>
      <p:sp>
        <p:nvSpPr>
          <p:cNvPr id="3" name="内容占位符 2"/>
          <p:cNvSpPr>
            <a:spLocks noGrp="1"/>
          </p:cNvSpPr>
          <p:nvPr>
            <p:ph idx="1"/>
          </p:nvPr>
        </p:nvSpPr>
        <p:spPr/>
        <p:txBody>
          <a:bodyPr/>
          <a:lstStyle/>
          <a:p>
            <a:pPr algn="just"/>
            <a:r>
              <a:rPr lang="zh-CN" altLang="en-US" dirty="0" smtClean="0"/>
              <a:t>加密</a:t>
            </a:r>
            <a:r>
              <a:rPr lang="zh-CN" altLang="en-US" dirty="0"/>
              <a:t>密钥是</a:t>
            </a:r>
            <a:r>
              <a:rPr lang="zh-CN" altLang="en-US" dirty="0">
                <a:solidFill>
                  <a:srgbClr val="FF0000"/>
                </a:solidFill>
              </a:rPr>
              <a:t>公开</a:t>
            </a:r>
            <a:r>
              <a:rPr lang="zh-CN" altLang="en-US" dirty="0"/>
              <a:t>的，但</a:t>
            </a:r>
            <a:r>
              <a:rPr lang="zh-CN" altLang="en-US" dirty="0">
                <a:solidFill>
                  <a:srgbClr val="FF0000"/>
                </a:solidFill>
              </a:rPr>
              <a:t>不能</a:t>
            </a:r>
            <a:r>
              <a:rPr lang="zh-CN" altLang="en-US" dirty="0"/>
              <a:t>用它来解密，即</a:t>
            </a:r>
            <a:r>
              <a:rPr lang="zh-CN" altLang="en-US" dirty="0" smtClean="0"/>
              <a:t>：</a:t>
            </a:r>
            <a:endParaRPr lang="en-US" altLang="zh-CN" dirty="0" smtClean="0"/>
          </a:p>
          <a:p>
            <a:pPr algn="just"/>
            <a:endParaRPr lang="en-US" altLang="zh-CN" dirty="0"/>
          </a:p>
          <a:p>
            <a:pPr algn="just"/>
            <a:endParaRPr lang="en-US" altLang="zh-CN" dirty="0" smtClean="0"/>
          </a:p>
          <a:p>
            <a:pPr algn="just"/>
            <a:r>
              <a:rPr lang="zh-CN" altLang="en-US" dirty="0"/>
              <a:t>加密和解密运算可以</a:t>
            </a:r>
            <a:r>
              <a:rPr lang="zh-CN" altLang="en-US" dirty="0">
                <a:solidFill>
                  <a:srgbClr val="FF0000"/>
                </a:solidFill>
              </a:rPr>
              <a:t>对调，</a:t>
            </a:r>
            <a:r>
              <a:rPr lang="zh-CN" altLang="en-US" dirty="0"/>
              <a:t>即加密和解密是</a:t>
            </a:r>
            <a:r>
              <a:rPr lang="zh-CN" altLang="en-US" dirty="0">
                <a:solidFill>
                  <a:srgbClr val="FF0000"/>
                </a:solidFill>
              </a:rPr>
              <a:t>互逆的</a:t>
            </a:r>
            <a:r>
              <a:rPr lang="zh-CN" altLang="en-US" dirty="0" smtClean="0">
                <a:solidFill>
                  <a:srgbClr val="FF0000"/>
                </a:solidFill>
              </a:rPr>
              <a:t>：</a:t>
            </a:r>
            <a:endParaRPr lang="en-US" altLang="zh-CN" dirty="0">
              <a:solidFill>
                <a:srgbClr val="FF0000"/>
              </a:solidFill>
            </a:endParaRPr>
          </a:p>
        </p:txBody>
      </p:sp>
      <p:grpSp>
        <p:nvGrpSpPr>
          <p:cNvPr id="12" name="组合 11"/>
          <p:cNvGrpSpPr/>
          <p:nvPr/>
        </p:nvGrpSpPr>
        <p:grpSpPr>
          <a:xfrm>
            <a:off x="920552" y="1916832"/>
            <a:ext cx="8712967" cy="900000"/>
            <a:chOff x="704528" y="1844823"/>
            <a:chExt cx="8712967" cy="900000"/>
          </a:xfrm>
        </p:grpSpPr>
        <p:sp>
          <p:nvSpPr>
            <p:cNvPr id="13" name="矩形 12"/>
            <p:cNvSpPr/>
            <p:nvPr/>
          </p:nvSpPr>
          <p:spPr bwMode="auto">
            <a:xfrm>
              <a:off x="704528" y="1844823"/>
              <a:ext cx="8712967" cy="900000"/>
            </a:xfrm>
            <a:prstGeom prst="rect">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zh-CN" altLang="zh-CN" sz="3200" dirty="0" smtClean="0"/>
                <a:t> </a:t>
              </a:r>
              <a:endParaRPr lang="en-GB" altLang="zh-CN" sz="3200" b="1" dirty="0" smtClean="0">
                <a:solidFill>
                  <a:srgbClr val="000099"/>
                </a:solidFill>
                <a:latin typeface="+mn-lt"/>
                <a:ea typeface="黑体" pitchFamily="2"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xmlns="" val="1685593376"/>
                </p:ext>
              </p:extLst>
            </p:nvPr>
          </p:nvGraphicFramePr>
          <p:xfrm>
            <a:off x="955736" y="1972511"/>
            <a:ext cx="4105275" cy="720080"/>
          </p:xfrm>
          <a:graphic>
            <a:graphicData uri="http://schemas.openxmlformats.org/presentationml/2006/ole">
              <p:oleObj spid="_x0000_s16394" name="公式" r:id="rId4" imgW="1269449" imgH="241195" progId="Equation.3">
                <p:embed/>
              </p:oleObj>
            </a:graphicData>
          </a:graphic>
        </p:graphicFrame>
        <p:sp>
          <p:nvSpPr>
            <p:cNvPr id="15" name="矩形 14"/>
            <p:cNvSpPr/>
            <p:nvPr/>
          </p:nvSpPr>
          <p:spPr>
            <a:xfrm>
              <a:off x="8049343" y="1997815"/>
              <a:ext cx="1048685" cy="584775"/>
            </a:xfrm>
            <a:prstGeom prst="rect">
              <a:avLst/>
            </a:prstGeom>
          </p:spPr>
          <p:txBody>
            <a:bodyPr wrap="none">
              <a:spAutoFit/>
            </a:bodyPr>
            <a:lstStyle/>
            <a:p>
              <a:r>
                <a:rPr lang="zh-CN" altLang="zh-CN" sz="3200" b="1" dirty="0">
                  <a:latin typeface="+mn-lt"/>
                  <a:ea typeface="黑体" pitchFamily="2" charset="-122"/>
                </a:rPr>
                <a:t>(7-</a:t>
              </a:r>
              <a:r>
                <a:rPr lang="en-US" altLang="zh-CN" sz="3200" b="1" dirty="0">
                  <a:latin typeface="+mn-lt"/>
                  <a:ea typeface="黑体" pitchFamily="2" charset="-122"/>
                </a:rPr>
                <a:t>5</a:t>
              </a:r>
              <a:r>
                <a:rPr lang="zh-CN" altLang="zh-CN" sz="3200" b="1" dirty="0">
                  <a:latin typeface="+mn-lt"/>
                  <a:ea typeface="黑体" pitchFamily="2" charset="-122"/>
                </a:rPr>
                <a:t>)</a:t>
              </a:r>
              <a:endParaRPr lang="en-GB" altLang="zh-CN" sz="3200" b="1" dirty="0">
                <a:solidFill>
                  <a:srgbClr val="000099"/>
                </a:solidFill>
                <a:latin typeface="+mn-lt"/>
                <a:ea typeface="黑体" pitchFamily="2" charset="-122"/>
              </a:endParaRPr>
            </a:p>
          </p:txBody>
        </p:sp>
      </p:grpSp>
      <p:grpSp>
        <p:nvGrpSpPr>
          <p:cNvPr id="16" name="组合 15"/>
          <p:cNvGrpSpPr/>
          <p:nvPr/>
        </p:nvGrpSpPr>
        <p:grpSpPr>
          <a:xfrm>
            <a:off x="920552" y="4293096"/>
            <a:ext cx="8712967" cy="900000"/>
            <a:chOff x="920552" y="2420887"/>
            <a:chExt cx="8712967" cy="900000"/>
          </a:xfrm>
        </p:grpSpPr>
        <p:sp>
          <p:nvSpPr>
            <p:cNvPr id="17" name="矩形 16"/>
            <p:cNvSpPr/>
            <p:nvPr/>
          </p:nvSpPr>
          <p:spPr bwMode="auto">
            <a:xfrm>
              <a:off x="920552" y="2420887"/>
              <a:ext cx="8712967" cy="900000"/>
            </a:xfrm>
            <a:prstGeom prst="rect">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zh-CN" altLang="zh-CN" sz="3200" dirty="0" smtClean="0"/>
                <a:t> </a:t>
              </a:r>
              <a:endParaRPr lang="en-GB" altLang="zh-CN" sz="3200" b="1" dirty="0" smtClean="0">
                <a:solidFill>
                  <a:srgbClr val="000099"/>
                </a:solidFill>
                <a:latin typeface="+mn-lt"/>
                <a:ea typeface="黑体" pitchFamily="2" charset="-122"/>
              </a:endParaRPr>
            </a:p>
          </p:txBody>
        </p:sp>
        <p:sp>
          <p:nvSpPr>
            <p:cNvPr id="18" name="矩形 17"/>
            <p:cNvSpPr/>
            <p:nvPr/>
          </p:nvSpPr>
          <p:spPr>
            <a:xfrm>
              <a:off x="8265368" y="2573879"/>
              <a:ext cx="1048685" cy="584775"/>
            </a:xfrm>
            <a:prstGeom prst="rect">
              <a:avLst/>
            </a:prstGeom>
          </p:spPr>
          <p:txBody>
            <a:bodyPr wrap="none">
              <a:spAutoFit/>
            </a:bodyPr>
            <a:lstStyle/>
            <a:p>
              <a:r>
                <a:rPr lang="zh-CN" altLang="zh-CN" sz="3200" b="1" dirty="0">
                  <a:latin typeface="+mn-lt"/>
                  <a:ea typeface="黑体" pitchFamily="2" charset="-122"/>
                </a:rPr>
                <a:t>(7</a:t>
              </a:r>
              <a:r>
                <a:rPr lang="zh-CN" altLang="zh-CN" sz="3200" b="1" dirty="0" smtClean="0">
                  <a:latin typeface="+mn-lt"/>
                  <a:ea typeface="黑体" pitchFamily="2" charset="-122"/>
                </a:rPr>
                <a:t>-</a:t>
              </a:r>
              <a:r>
                <a:rPr lang="en-US" altLang="zh-CN" sz="3200" b="1" dirty="0" smtClean="0">
                  <a:latin typeface="+mn-lt"/>
                  <a:ea typeface="黑体" pitchFamily="2" charset="-122"/>
                </a:rPr>
                <a:t>6</a:t>
              </a:r>
              <a:r>
                <a:rPr lang="zh-CN" altLang="zh-CN" sz="3200" b="1" dirty="0" smtClean="0">
                  <a:latin typeface="+mn-lt"/>
                  <a:ea typeface="黑体" pitchFamily="2" charset="-122"/>
                </a:rPr>
                <a:t>)</a:t>
              </a:r>
              <a:endParaRPr lang="en-GB" altLang="zh-CN" sz="3200" b="1" dirty="0">
                <a:solidFill>
                  <a:srgbClr val="000099"/>
                </a:solidFill>
                <a:latin typeface="+mn-lt"/>
                <a:ea typeface="黑体" pitchFamily="2" charset="-12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xmlns="" val="237575043"/>
                </p:ext>
              </p:extLst>
            </p:nvPr>
          </p:nvGraphicFramePr>
          <p:xfrm>
            <a:off x="1106081" y="2586683"/>
            <a:ext cx="6799247" cy="698301"/>
          </p:xfrm>
          <a:graphic>
            <a:graphicData uri="http://schemas.openxmlformats.org/presentationml/2006/ole">
              <p:oleObj spid="_x0000_s16395" name="公式" r:id="rId5" imgW="2349360" imgH="241200" progId="Equation.3">
                <p:embed/>
              </p:oleObj>
            </a:graphicData>
          </a:graphic>
        </p:graphicFrame>
      </p:grpSp>
    </p:spTree>
    <p:extLst>
      <p:ext uri="{BB962C8B-B14F-4D97-AF65-F5344CB8AC3E}">
        <p14:creationId xmlns:p14="http://schemas.microsoft.com/office/powerpoint/2010/main" xmlns="" val="1978047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公钥密码体制</a:t>
            </a:r>
            <a:endParaRPr lang="zh-CN" altLang="en-US" dirty="0"/>
          </a:p>
        </p:txBody>
      </p:sp>
      <p:pic>
        <p:nvPicPr>
          <p:cNvPr id="93" name="Picture 13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00000">
            <a:off x="10218057" y="3098566"/>
            <a:ext cx="741708" cy="388716"/>
          </a:xfrm>
          <a:prstGeom prst="rect">
            <a:avLst/>
          </a:prstGeom>
          <a:noFill/>
          <a:ln>
            <a:noFill/>
          </a:ln>
          <a:effectLst/>
          <a:extLst/>
        </p:spPr>
      </p:pic>
      <p:grpSp>
        <p:nvGrpSpPr>
          <p:cNvPr id="94" name="组合 93"/>
          <p:cNvGrpSpPr/>
          <p:nvPr/>
        </p:nvGrpSpPr>
        <p:grpSpPr>
          <a:xfrm>
            <a:off x="2674219" y="2048228"/>
            <a:ext cx="4727052" cy="584775"/>
            <a:chOff x="2674219" y="3348281"/>
            <a:chExt cx="4727052" cy="584775"/>
          </a:xfrm>
        </p:grpSpPr>
        <p:sp>
          <p:nvSpPr>
            <p:cNvPr id="95" name="TextBox 94"/>
            <p:cNvSpPr txBox="1"/>
            <p:nvPr/>
          </p:nvSpPr>
          <p:spPr>
            <a:xfrm>
              <a:off x="4128559" y="3348281"/>
              <a:ext cx="1832553" cy="584775"/>
            </a:xfrm>
            <a:prstGeom prst="rect">
              <a:avLst/>
            </a:prstGeom>
            <a:noFill/>
          </p:spPr>
          <p:txBody>
            <a:bodyPr wrap="none" rtlCol="0">
              <a:spAutoFit/>
            </a:bodyPr>
            <a:lstStyle/>
            <a:p>
              <a:r>
                <a:rPr lang="zh-CN" altLang="en-US" sz="3200" b="1" dirty="0" smtClean="0">
                  <a:solidFill>
                    <a:srgbClr val="C00000"/>
                  </a:solidFill>
                  <a:latin typeface="+mn-lt"/>
                  <a:ea typeface="黑体" pitchFamily="2" charset="-122"/>
                </a:rPr>
                <a:t>不同密钥</a:t>
              </a:r>
              <a:endParaRPr lang="zh-CN" altLang="en-US" sz="3200" b="1" dirty="0">
                <a:solidFill>
                  <a:srgbClr val="C00000"/>
                </a:solidFill>
                <a:latin typeface="+mn-lt"/>
                <a:ea typeface="黑体" pitchFamily="2" charset="-122"/>
              </a:endParaRPr>
            </a:p>
          </p:txBody>
        </p:sp>
        <p:sp>
          <p:nvSpPr>
            <p:cNvPr id="96" name="左箭头 95"/>
            <p:cNvSpPr/>
            <p:nvPr/>
          </p:nvSpPr>
          <p:spPr bwMode="auto">
            <a:xfrm>
              <a:off x="2674219" y="3443808"/>
              <a:ext cx="1342677" cy="417240"/>
            </a:xfrm>
            <a:prstGeom prst="leftArrow">
              <a:avLst>
                <a:gd name="adj1" fmla="val 50000"/>
                <a:gd name="adj2" fmla="val 7591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97" name="左箭头 96"/>
            <p:cNvSpPr/>
            <p:nvPr/>
          </p:nvSpPr>
          <p:spPr bwMode="auto">
            <a:xfrm flipH="1">
              <a:off x="6058594" y="3443808"/>
              <a:ext cx="1342677" cy="417240"/>
            </a:xfrm>
            <a:prstGeom prst="leftArrow">
              <a:avLst>
                <a:gd name="adj1" fmla="val 50000"/>
                <a:gd name="adj2" fmla="val 7591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grpSp>
      <p:grpSp>
        <p:nvGrpSpPr>
          <p:cNvPr id="3" name="组合 2"/>
          <p:cNvGrpSpPr/>
          <p:nvPr/>
        </p:nvGrpSpPr>
        <p:grpSpPr>
          <a:xfrm>
            <a:off x="344488" y="1402122"/>
            <a:ext cx="9275882" cy="3323022"/>
            <a:chOff x="344488" y="1402122"/>
            <a:chExt cx="9275882" cy="3323022"/>
          </a:xfrm>
        </p:grpSpPr>
        <p:sp>
          <p:nvSpPr>
            <p:cNvPr id="20" name="Line 52"/>
            <p:cNvSpPr>
              <a:spLocks noChangeShapeType="1"/>
            </p:cNvSpPr>
            <p:nvPr/>
          </p:nvSpPr>
          <p:spPr bwMode="auto">
            <a:xfrm>
              <a:off x="2547045" y="3891707"/>
              <a:ext cx="1392238" cy="0"/>
            </a:xfrm>
            <a:prstGeom prst="line">
              <a:avLst/>
            </a:prstGeom>
            <a:noFill/>
            <a:ln w="38100">
              <a:solidFill>
                <a:srgbClr val="0000FF"/>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1" name="Line 53"/>
            <p:cNvSpPr>
              <a:spLocks noChangeShapeType="1"/>
            </p:cNvSpPr>
            <p:nvPr/>
          </p:nvSpPr>
          <p:spPr bwMode="auto">
            <a:xfrm>
              <a:off x="4958458" y="3902819"/>
              <a:ext cx="2200275" cy="0"/>
            </a:xfrm>
            <a:prstGeom prst="line">
              <a:avLst/>
            </a:prstGeom>
            <a:noFill/>
            <a:ln w="38100">
              <a:solidFill>
                <a:srgbClr val="0000FF"/>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2" name="Text Box 56"/>
            <p:cNvSpPr txBox="1">
              <a:spLocks noChangeArrowheads="1"/>
            </p:cNvSpPr>
            <p:nvPr/>
          </p:nvSpPr>
          <p:spPr bwMode="auto">
            <a:xfrm>
              <a:off x="8563670" y="3712319"/>
              <a:ext cx="10567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99"/>
                  </a:solidFill>
                  <a:effectLst/>
                  <a:uLnTx/>
                  <a:uFillTx/>
                  <a:latin typeface="+mn-lt"/>
                  <a:ea typeface="黑体" pitchFamily="2" charset="-122"/>
                </a:rPr>
                <a:t>明文 </a:t>
              </a:r>
              <a:r>
                <a:rPr kumimoji="1" lang="en-US" altLang="zh-CN" sz="2000" b="1" i="1" u="none" strike="noStrike" kern="0" cap="none" spc="0" normalizeH="0" baseline="0" noProof="0" smtClean="0">
                  <a:ln>
                    <a:noFill/>
                  </a:ln>
                  <a:solidFill>
                    <a:srgbClr val="000099"/>
                  </a:solidFill>
                  <a:effectLst/>
                  <a:uLnTx/>
                  <a:uFillTx/>
                  <a:latin typeface="+mn-lt"/>
                  <a:ea typeface="黑体" pitchFamily="2" charset="-122"/>
                </a:rPr>
                <a:t>X</a:t>
              </a:r>
              <a:r>
                <a:rPr kumimoji="1" lang="en-US" altLang="zh-CN" sz="3200" b="1" i="0" u="none" strike="noStrike" kern="0" cap="none" spc="0" normalizeH="0" baseline="0" noProof="0" smtClean="0">
                  <a:ln>
                    <a:noFill/>
                  </a:ln>
                  <a:solidFill>
                    <a:srgbClr val="000099"/>
                  </a:solidFill>
                  <a:effectLst/>
                  <a:uLnTx/>
                  <a:uFillTx/>
                  <a:latin typeface="+mn-lt"/>
                  <a:ea typeface="黑体" pitchFamily="2" charset="-122"/>
                </a:rPr>
                <a:t> </a:t>
              </a:r>
            </a:p>
          </p:txBody>
        </p:sp>
        <p:sp>
          <p:nvSpPr>
            <p:cNvPr id="23" name="Freeform 51"/>
            <p:cNvSpPr>
              <a:spLocks/>
            </p:cNvSpPr>
            <p:nvPr/>
          </p:nvSpPr>
          <p:spPr bwMode="auto">
            <a:xfrm>
              <a:off x="1140967" y="3451969"/>
              <a:ext cx="493266" cy="454025"/>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4" name="Freeform 72"/>
            <p:cNvSpPr>
              <a:spLocks/>
            </p:cNvSpPr>
            <p:nvPr/>
          </p:nvSpPr>
          <p:spPr bwMode="auto">
            <a:xfrm flipH="1" flipV="1">
              <a:off x="2189856" y="2687289"/>
              <a:ext cx="79375" cy="848818"/>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C00000"/>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5" name="Freeform 134"/>
            <p:cNvSpPr>
              <a:spLocks/>
            </p:cNvSpPr>
            <p:nvPr/>
          </p:nvSpPr>
          <p:spPr bwMode="auto">
            <a:xfrm flipV="1">
              <a:off x="7781032" y="2687289"/>
              <a:ext cx="45719" cy="848818"/>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C00000"/>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6" name="Freeform 50"/>
            <p:cNvSpPr>
              <a:spLocks/>
            </p:cNvSpPr>
            <p:nvPr/>
          </p:nvSpPr>
          <p:spPr bwMode="auto">
            <a:xfrm rot="16200000">
              <a:off x="8530333" y="3505944"/>
              <a:ext cx="219075" cy="574675"/>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7" name="Text Box 68"/>
            <p:cNvSpPr txBox="1">
              <a:spLocks noChangeArrowheads="1"/>
            </p:cNvSpPr>
            <p:nvPr/>
          </p:nvSpPr>
          <p:spPr bwMode="auto">
            <a:xfrm>
              <a:off x="6079233" y="3501182"/>
              <a:ext cx="96051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99"/>
                  </a:solidFill>
                  <a:effectLst/>
                  <a:uLnTx/>
                  <a:uFillTx/>
                  <a:latin typeface="+mn-lt"/>
                  <a:ea typeface="黑体" pitchFamily="2" charset="-122"/>
                </a:rPr>
                <a:t>密文 </a:t>
              </a:r>
              <a:r>
                <a:rPr kumimoji="1" lang="en-US" altLang="zh-CN" sz="2000" b="1" i="1" u="none" strike="noStrike" kern="0" cap="none" spc="0" normalizeH="0" baseline="0" noProof="0" smtClean="0">
                  <a:ln>
                    <a:noFill/>
                  </a:ln>
                  <a:solidFill>
                    <a:srgbClr val="000099"/>
                  </a:solidFill>
                  <a:effectLst/>
                  <a:uLnTx/>
                  <a:uFillTx/>
                  <a:latin typeface="+mn-lt"/>
                  <a:ea typeface="黑体" pitchFamily="2" charset="-122"/>
                </a:rPr>
                <a:t>Y</a:t>
              </a:r>
            </a:p>
          </p:txBody>
        </p:sp>
        <p:sp>
          <p:nvSpPr>
            <p:cNvPr id="28" name="Text Box 54"/>
            <p:cNvSpPr txBox="1">
              <a:spLocks noChangeArrowheads="1"/>
            </p:cNvSpPr>
            <p:nvPr/>
          </p:nvSpPr>
          <p:spPr bwMode="auto">
            <a:xfrm>
              <a:off x="1404251" y="1402122"/>
              <a:ext cx="208101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rgbClr val="FF0000"/>
                  </a:solidFill>
                  <a:effectLst/>
                  <a:uLnTx/>
                  <a:uFillTx/>
                  <a:latin typeface="+mn-lt"/>
                  <a:ea typeface="黑体" pitchFamily="2" charset="-122"/>
                </a:rPr>
                <a:t>B </a:t>
              </a:r>
              <a:r>
                <a:rPr kumimoji="1" lang="zh-CN" altLang="en-US" sz="2400" b="1" i="0" u="none" strike="noStrike" kern="0" cap="none" spc="0" normalizeH="0" baseline="0" noProof="0" dirty="0" smtClean="0">
                  <a:ln>
                    <a:noFill/>
                  </a:ln>
                  <a:solidFill>
                    <a:srgbClr val="FF0000"/>
                  </a:solidFill>
                  <a:effectLst/>
                  <a:uLnTx/>
                  <a:uFillTx/>
                  <a:latin typeface="+mn-lt"/>
                  <a:ea typeface="黑体" pitchFamily="2" charset="-122"/>
                </a:rPr>
                <a:t>的公钥 </a:t>
              </a:r>
              <a:r>
                <a:rPr kumimoji="1" lang="en-US" altLang="zh-CN" sz="2400" b="1" i="1" u="none" strike="noStrike" kern="0" cap="none" spc="0" normalizeH="0" baseline="0" noProof="0" dirty="0" smtClean="0">
                  <a:ln>
                    <a:noFill/>
                  </a:ln>
                  <a:solidFill>
                    <a:srgbClr val="FF0000"/>
                  </a:solidFill>
                  <a:effectLst/>
                  <a:uLnTx/>
                  <a:uFillTx/>
                  <a:latin typeface="+mn-lt"/>
                  <a:ea typeface="黑体" pitchFamily="2" charset="-122"/>
                </a:rPr>
                <a:t>PK</a:t>
              </a:r>
              <a:r>
                <a:rPr kumimoji="1" lang="en-US" altLang="zh-CN" sz="2400" b="1" i="1" u="none" strike="noStrike" kern="0" cap="none" spc="0" normalizeH="0" baseline="-25000" noProof="0" dirty="0" smtClean="0">
                  <a:ln>
                    <a:noFill/>
                  </a:ln>
                  <a:solidFill>
                    <a:srgbClr val="FF0000"/>
                  </a:solidFill>
                  <a:effectLst/>
                  <a:uLnTx/>
                  <a:uFillTx/>
                  <a:latin typeface="+mn-lt"/>
                  <a:ea typeface="黑体" pitchFamily="2" charset="-122"/>
                </a:rPr>
                <a:t>B</a:t>
              </a:r>
            </a:p>
          </p:txBody>
        </p:sp>
        <p:sp>
          <p:nvSpPr>
            <p:cNvPr id="29" name="Text Box 55"/>
            <p:cNvSpPr txBox="1">
              <a:spLocks noChangeArrowheads="1"/>
            </p:cNvSpPr>
            <p:nvPr/>
          </p:nvSpPr>
          <p:spPr bwMode="auto">
            <a:xfrm>
              <a:off x="344488" y="3891707"/>
              <a:ext cx="103936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明文 </a:t>
              </a: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X</a:t>
              </a:r>
            </a:p>
          </p:txBody>
        </p:sp>
        <p:sp>
          <p:nvSpPr>
            <p:cNvPr id="30" name="Text Box 57"/>
            <p:cNvSpPr txBox="1">
              <a:spLocks noChangeArrowheads="1"/>
            </p:cNvSpPr>
            <p:nvPr/>
          </p:nvSpPr>
          <p:spPr bwMode="auto">
            <a:xfrm>
              <a:off x="2915345" y="3501182"/>
              <a:ext cx="96051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密文 </a:t>
              </a: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Y</a:t>
              </a:r>
            </a:p>
          </p:txBody>
        </p:sp>
        <p:pic>
          <p:nvPicPr>
            <p:cNvPr id="31" name="Picture 6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6200000" flipH="1">
              <a:off x="1938147" y="2088053"/>
              <a:ext cx="741707" cy="391454"/>
            </a:xfrm>
            <a:prstGeom prst="rect">
              <a:avLst/>
            </a:prstGeom>
            <a:noFill/>
            <a:ln>
              <a:noFill/>
            </a:ln>
            <a:effectLst/>
            <a:extLst/>
          </p:spPr>
        </p:pic>
        <p:sp>
          <p:nvSpPr>
            <p:cNvPr id="32" name="Text Box 70"/>
            <p:cNvSpPr txBox="1">
              <a:spLocks noChangeArrowheads="1"/>
            </p:cNvSpPr>
            <p:nvPr/>
          </p:nvSpPr>
          <p:spPr bwMode="auto">
            <a:xfrm>
              <a:off x="523429" y="2953494"/>
              <a:ext cx="3706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99"/>
                  </a:solidFill>
                  <a:effectLst/>
                  <a:uLnTx/>
                  <a:uFillTx/>
                  <a:latin typeface="+mn-lt"/>
                  <a:ea typeface="黑体" pitchFamily="2" charset="-122"/>
                </a:rPr>
                <a:t>A</a:t>
              </a:r>
            </a:p>
          </p:txBody>
        </p:sp>
        <p:sp>
          <p:nvSpPr>
            <p:cNvPr id="33" name="Text Box 71"/>
            <p:cNvSpPr txBox="1">
              <a:spLocks noChangeArrowheads="1"/>
            </p:cNvSpPr>
            <p:nvPr/>
          </p:nvSpPr>
          <p:spPr bwMode="auto">
            <a:xfrm>
              <a:off x="9139933" y="2953494"/>
              <a:ext cx="3706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99"/>
                  </a:solidFill>
                  <a:effectLst/>
                  <a:uLnTx/>
                  <a:uFillTx/>
                  <a:latin typeface="+mn-lt"/>
                  <a:ea typeface="黑体" pitchFamily="2" charset="-122"/>
                </a:rPr>
                <a:t>B</a:t>
              </a:r>
            </a:p>
          </p:txBody>
        </p:sp>
        <p:graphicFrame>
          <p:nvGraphicFramePr>
            <p:cNvPr id="34" name="Object 73"/>
            <p:cNvGraphicFramePr>
              <a:graphicFrameLocks noChangeAspect="1"/>
            </p:cNvGraphicFramePr>
            <p:nvPr>
              <p:extLst>
                <p:ext uri="{D42A27DB-BD31-4B8C-83A1-F6EECF244321}">
                  <p14:modId xmlns:p14="http://schemas.microsoft.com/office/powerpoint/2010/main" xmlns="" val="3601371953"/>
                </p:ext>
              </p:extLst>
            </p:nvPr>
          </p:nvGraphicFramePr>
          <p:xfrm>
            <a:off x="3858320" y="3226544"/>
            <a:ext cx="2293938" cy="1498600"/>
          </p:xfrm>
          <a:graphic>
            <a:graphicData uri="http://schemas.openxmlformats.org/presentationml/2006/ole">
              <p:oleObj spid="_x0000_s17414" name="VISIO" r:id="rId5" imgW="1687068" imgH="964692" progId="">
                <p:embed/>
              </p:oleObj>
            </a:graphicData>
          </a:graphic>
        </p:graphicFrame>
        <p:grpSp>
          <p:nvGrpSpPr>
            <p:cNvPr id="35" name="Group 74"/>
            <p:cNvGrpSpPr>
              <a:grpSpLocks/>
            </p:cNvGrpSpPr>
            <p:nvPr/>
          </p:nvGrpSpPr>
          <p:grpSpPr bwMode="auto">
            <a:xfrm>
              <a:off x="817117" y="3093194"/>
              <a:ext cx="574675" cy="620713"/>
              <a:chOff x="921" y="2412"/>
              <a:chExt cx="284" cy="265"/>
            </a:xfrm>
          </p:grpSpPr>
          <p:grpSp>
            <p:nvGrpSpPr>
              <p:cNvPr id="36" name="Group 75"/>
              <p:cNvGrpSpPr>
                <a:grpSpLocks/>
              </p:cNvGrpSpPr>
              <p:nvPr/>
            </p:nvGrpSpPr>
            <p:grpSpPr bwMode="auto">
              <a:xfrm>
                <a:off x="928" y="2417"/>
                <a:ext cx="277" cy="260"/>
                <a:chOff x="928" y="2417"/>
                <a:chExt cx="277" cy="260"/>
              </a:xfrm>
            </p:grpSpPr>
            <p:sp>
              <p:nvSpPr>
                <p:cNvPr id="50" name="Freeform 76"/>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1" name="Freeform 77"/>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2" name="Freeform 78"/>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3" name="Freeform 79"/>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4" name="Rectangle 80"/>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5" name="Rectangle 81"/>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6" name="Rectangle 82"/>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7" name="Line 83"/>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58" name="Group 84"/>
                <p:cNvGrpSpPr>
                  <a:grpSpLocks/>
                </p:cNvGrpSpPr>
                <p:nvPr/>
              </p:nvGrpSpPr>
              <p:grpSpPr bwMode="auto">
                <a:xfrm>
                  <a:off x="928" y="2639"/>
                  <a:ext cx="277" cy="38"/>
                  <a:chOff x="928" y="2639"/>
                  <a:chExt cx="277" cy="38"/>
                </a:xfrm>
              </p:grpSpPr>
              <p:sp>
                <p:nvSpPr>
                  <p:cNvPr id="59" name="Freeform 85"/>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0" name="Freeform 86"/>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1" name="Rectangle 87"/>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nvGrpSpPr>
              <p:cNvPr id="37" name="Group 88"/>
              <p:cNvGrpSpPr>
                <a:grpSpLocks/>
              </p:cNvGrpSpPr>
              <p:nvPr/>
            </p:nvGrpSpPr>
            <p:grpSpPr bwMode="auto">
              <a:xfrm>
                <a:off x="921" y="2412"/>
                <a:ext cx="277" cy="261"/>
                <a:chOff x="921" y="2412"/>
                <a:chExt cx="277" cy="261"/>
              </a:xfrm>
            </p:grpSpPr>
            <p:sp>
              <p:nvSpPr>
                <p:cNvPr id="38" name="Freeform 89"/>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9" name="Freeform 90"/>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0" name="Freeform 91"/>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1" name="Freeform 92"/>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2" name="Rectangle 93"/>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3" name="Rectangle 94"/>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4" name="Rectangle 95"/>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5" name="Line 96"/>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46" name="Group 97"/>
                <p:cNvGrpSpPr>
                  <a:grpSpLocks/>
                </p:cNvGrpSpPr>
                <p:nvPr/>
              </p:nvGrpSpPr>
              <p:grpSpPr bwMode="auto">
                <a:xfrm>
                  <a:off x="921" y="2635"/>
                  <a:ext cx="277" cy="38"/>
                  <a:chOff x="921" y="2635"/>
                  <a:chExt cx="277" cy="38"/>
                </a:xfrm>
              </p:grpSpPr>
              <p:sp>
                <p:nvSpPr>
                  <p:cNvPr id="47" name="Freeform 98"/>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8" name="Freeform 99"/>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9" name="Rectangle 100"/>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sp>
          <p:nvSpPr>
            <p:cNvPr id="62" name="Rectangle 102"/>
            <p:cNvSpPr>
              <a:spLocks noChangeArrowheads="1"/>
            </p:cNvSpPr>
            <p:nvPr/>
          </p:nvSpPr>
          <p:spPr bwMode="auto">
            <a:xfrm>
              <a:off x="1634233" y="3545632"/>
              <a:ext cx="1276350" cy="715962"/>
            </a:xfrm>
            <a:prstGeom prst="rect">
              <a:avLst/>
            </a:prstGeom>
            <a:solidFill>
              <a:srgbClr val="FF66FF"/>
            </a:solidFill>
            <a:ln w="12700" algn="ctr">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E</a:t>
              </a:r>
              <a:r>
                <a:rPr kumimoji="1" lang="en-US" altLang="zh-CN" sz="2000" b="1" i="0" u="none" strike="noStrike" kern="0" cap="none" spc="0" normalizeH="0" baseline="0" noProof="0" dirty="0" smtClean="0">
                  <a:ln>
                    <a:noFill/>
                  </a:ln>
                  <a:solidFill>
                    <a:srgbClr val="000099"/>
                  </a:solidFill>
                  <a:effectLst/>
                  <a:uLnTx/>
                  <a:uFillTx/>
                  <a:latin typeface="+mn-lt"/>
                  <a:ea typeface="黑体" pitchFamily="2" charset="-122"/>
                </a:rPr>
                <a:t> </a:t>
              </a: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运算</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加密算法</a:t>
              </a:r>
            </a:p>
          </p:txBody>
        </p:sp>
        <p:sp>
          <p:nvSpPr>
            <p:cNvPr id="63" name="Rectangle 103"/>
            <p:cNvSpPr>
              <a:spLocks noChangeArrowheads="1"/>
            </p:cNvSpPr>
            <p:nvPr/>
          </p:nvSpPr>
          <p:spPr bwMode="auto">
            <a:xfrm>
              <a:off x="7158733" y="3545632"/>
              <a:ext cx="1277937" cy="715962"/>
            </a:xfrm>
            <a:prstGeom prst="rect">
              <a:avLst/>
            </a:prstGeom>
            <a:solidFill>
              <a:srgbClr val="FFFF66"/>
            </a:solidFill>
            <a:ln w="12700" algn="ctr">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dirty="0" smtClean="0">
                  <a:ln>
                    <a:noFill/>
                  </a:ln>
                  <a:solidFill>
                    <a:srgbClr val="000099"/>
                  </a:solidFill>
                  <a:effectLst/>
                  <a:uLnTx/>
                  <a:uFillTx/>
                  <a:latin typeface="+mn-lt"/>
                  <a:ea typeface="黑体" pitchFamily="2" charset="-122"/>
                </a:rPr>
                <a:t>D </a:t>
              </a: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运算</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解密算法</a:t>
              </a:r>
            </a:p>
          </p:txBody>
        </p:sp>
        <p:grpSp>
          <p:nvGrpSpPr>
            <p:cNvPr id="64" name="Group 104"/>
            <p:cNvGrpSpPr>
              <a:grpSpLocks/>
            </p:cNvGrpSpPr>
            <p:nvPr/>
          </p:nvGrpSpPr>
          <p:grpSpPr bwMode="auto">
            <a:xfrm>
              <a:off x="8655745" y="3067794"/>
              <a:ext cx="574675" cy="620713"/>
              <a:chOff x="921" y="2412"/>
              <a:chExt cx="284" cy="265"/>
            </a:xfrm>
          </p:grpSpPr>
          <p:grpSp>
            <p:nvGrpSpPr>
              <p:cNvPr id="65" name="Group 105"/>
              <p:cNvGrpSpPr>
                <a:grpSpLocks/>
              </p:cNvGrpSpPr>
              <p:nvPr/>
            </p:nvGrpSpPr>
            <p:grpSpPr bwMode="auto">
              <a:xfrm>
                <a:off x="928" y="2417"/>
                <a:ext cx="277" cy="260"/>
                <a:chOff x="928" y="2417"/>
                <a:chExt cx="277" cy="260"/>
              </a:xfrm>
            </p:grpSpPr>
            <p:sp>
              <p:nvSpPr>
                <p:cNvPr id="79" name="Freeform 106"/>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0" name="Freeform 107"/>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1" name="Freeform 108"/>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2" name="Freeform 109"/>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3" name="Rectangle 110"/>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4" name="Rectangle 111"/>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5" name="Rectangle 112"/>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6" name="Line 113"/>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87" name="Group 114"/>
                <p:cNvGrpSpPr>
                  <a:grpSpLocks/>
                </p:cNvGrpSpPr>
                <p:nvPr/>
              </p:nvGrpSpPr>
              <p:grpSpPr bwMode="auto">
                <a:xfrm>
                  <a:off x="928" y="2639"/>
                  <a:ext cx="277" cy="38"/>
                  <a:chOff x="928" y="2639"/>
                  <a:chExt cx="277" cy="38"/>
                </a:xfrm>
              </p:grpSpPr>
              <p:sp>
                <p:nvSpPr>
                  <p:cNvPr id="88" name="Freeform 115"/>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9" name="Freeform 116"/>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90" name="Rectangle 117"/>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nvGrpSpPr>
              <p:cNvPr id="66" name="Group 118"/>
              <p:cNvGrpSpPr>
                <a:grpSpLocks/>
              </p:cNvGrpSpPr>
              <p:nvPr/>
            </p:nvGrpSpPr>
            <p:grpSpPr bwMode="auto">
              <a:xfrm>
                <a:off x="921" y="2412"/>
                <a:ext cx="277" cy="261"/>
                <a:chOff x="921" y="2412"/>
                <a:chExt cx="277" cy="261"/>
              </a:xfrm>
            </p:grpSpPr>
            <p:sp>
              <p:nvSpPr>
                <p:cNvPr id="67" name="Freeform 119"/>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8" name="Freeform 120"/>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9" name="Freeform 121"/>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0" name="Freeform 122"/>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1" name="Rectangle 123"/>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2" name="Rectangle 124"/>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3" name="Rectangle 125"/>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4" name="Line 126"/>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75" name="Group 127"/>
                <p:cNvGrpSpPr>
                  <a:grpSpLocks/>
                </p:cNvGrpSpPr>
                <p:nvPr/>
              </p:nvGrpSpPr>
              <p:grpSpPr bwMode="auto">
                <a:xfrm>
                  <a:off x="921" y="2635"/>
                  <a:ext cx="277" cy="38"/>
                  <a:chOff x="921" y="2635"/>
                  <a:chExt cx="277" cy="38"/>
                </a:xfrm>
              </p:grpSpPr>
              <p:sp>
                <p:nvSpPr>
                  <p:cNvPr id="76" name="Freeform 128"/>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7" name="Freeform 129"/>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8" name="Rectangle 130"/>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sp>
          <p:nvSpPr>
            <p:cNvPr id="91" name="Text Box 131"/>
            <p:cNvSpPr txBox="1">
              <a:spLocks noChangeArrowheads="1"/>
            </p:cNvSpPr>
            <p:nvPr/>
          </p:nvSpPr>
          <p:spPr bwMode="auto">
            <a:xfrm>
              <a:off x="4416259" y="3723258"/>
              <a:ext cx="11128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0099"/>
                  </a:solidFill>
                  <a:effectLst/>
                  <a:uLnTx/>
                  <a:uFillTx/>
                  <a:latin typeface="+mn-lt"/>
                  <a:ea typeface="黑体" pitchFamily="2" charset="-122"/>
                </a:rPr>
                <a:t>互联网</a:t>
              </a:r>
            </a:p>
          </p:txBody>
        </p:sp>
        <p:pic>
          <p:nvPicPr>
            <p:cNvPr id="6151" name="Picture 7" descr="key 的图像结果"/>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5400000">
              <a:off x="7391525" y="1887224"/>
              <a:ext cx="809809" cy="790320"/>
            </a:xfrm>
            <a:prstGeom prst="rect">
              <a:avLst/>
            </a:prstGeom>
            <a:noFill/>
            <a:extLst>
              <a:ext uri="{909E8E84-426E-40DD-AFC4-6F175D3DCCD1}">
                <a14:hiddenFill xmlns:a14="http://schemas.microsoft.com/office/drawing/2010/main" xmlns="">
                  <a:solidFill>
                    <a:srgbClr val="FFFFFF"/>
                  </a:solidFill>
                </a14:hiddenFill>
              </a:ext>
            </a:extLst>
          </p:spPr>
        </p:pic>
        <p:sp>
          <p:nvSpPr>
            <p:cNvPr id="92" name="Text Box 132"/>
            <p:cNvSpPr txBox="1">
              <a:spLocks noChangeArrowheads="1"/>
            </p:cNvSpPr>
            <p:nvPr/>
          </p:nvSpPr>
          <p:spPr bwMode="auto">
            <a:xfrm>
              <a:off x="7749975" y="2828283"/>
              <a:ext cx="8034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0099"/>
                  </a:solidFill>
                  <a:effectLst/>
                  <a:uLnTx/>
                  <a:uFillTx/>
                  <a:latin typeface="+mn-lt"/>
                  <a:ea typeface="黑体" pitchFamily="2" charset="-122"/>
                </a:rPr>
                <a:t>解密</a:t>
              </a:r>
              <a:endParaRPr kumimoji="1" lang="en-US" altLang="zh-CN" sz="2400" b="1" i="1" u="none" strike="noStrike" kern="0" cap="none" spc="0" normalizeH="0" baseline="0" noProof="0" dirty="0" smtClean="0">
                <a:ln>
                  <a:noFill/>
                </a:ln>
                <a:solidFill>
                  <a:srgbClr val="000099"/>
                </a:solidFill>
                <a:effectLst/>
                <a:uLnTx/>
                <a:uFillTx/>
                <a:latin typeface="+mn-lt"/>
                <a:ea typeface="黑体" pitchFamily="2" charset="-122"/>
              </a:endParaRPr>
            </a:p>
          </p:txBody>
        </p:sp>
        <p:sp>
          <p:nvSpPr>
            <p:cNvPr id="106" name="Text Box 54"/>
            <p:cNvSpPr txBox="1">
              <a:spLocks noChangeArrowheads="1"/>
            </p:cNvSpPr>
            <p:nvPr/>
          </p:nvSpPr>
          <p:spPr bwMode="auto">
            <a:xfrm>
              <a:off x="6833530" y="1402122"/>
              <a:ext cx="208101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rgbClr val="FF0000"/>
                  </a:solidFill>
                  <a:effectLst/>
                  <a:uLnTx/>
                  <a:uFillTx/>
                  <a:latin typeface="+mn-lt"/>
                  <a:ea typeface="黑体" pitchFamily="2" charset="-122"/>
                </a:rPr>
                <a:t>B </a:t>
              </a:r>
              <a:r>
                <a:rPr kumimoji="1" lang="zh-CN" altLang="en-US" sz="2400" b="1" i="0" u="none" strike="noStrike" kern="0" cap="none" spc="0" normalizeH="0" baseline="0" noProof="0" dirty="0" smtClean="0">
                  <a:ln>
                    <a:noFill/>
                  </a:ln>
                  <a:solidFill>
                    <a:srgbClr val="FF0000"/>
                  </a:solidFill>
                  <a:effectLst/>
                  <a:uLnTx/>
                  <a:uFillTx/>
                  <a:latin typeface="+mn-lt"/>
                  <a:ea typeface="黑体" pitchFamily="2" charset="-122"/>
                </a:rPr>
                <a:t>的私钥 </a:t>
              </a:r>
              <a:r>
                <a:rPr kumimoji="1" lang="en-US" altLang="zh-CN" sz="2400" b="1" i="0" u="none" strike="noStrike" kern="0" cap="none" spc="0" normalizeH="0" baseline="0" noProof="0" dirty="0" smtClean="0">
                  <a:ln>
                    <a:noFill/>
                  </a:ln>
                  <a:solidFill>
                    <a:srgbClr val="FF0000"/>
                  </a:solidFill>
                  <a:effectLst/>
                  <a:uLnTx/>
                  <a:uFillTx/>
                  <a:latin typeface="+mn-lt"/>
                  <a:ea typeface="黑体" pitchFamily="2" charset="-122"/>
                </a:rPr>
                <a:t>S</a:t>
              </a:r>
              <a:r>
                <a:rPr kumimoji="1" lang="en-US" altLang="zh-CN" sz="2400" b="1" i="1" u="none" strike="noStrike" kern="0" cap="none" spc="0" normalizeH="0" baseline="0" noProof="0" dirty="0" smtClean="0">
                  <a:ln>
                    <a:noFill/>
                  </a:ln>
                  <a:solidFill>
                    <a:srgbClr val="FF0000"/>
                  </a:solidFill>
                  <a:effectLst/>
                  <a:uLnTx/>
                  <a:uFillTx/>
                  <a:latin typeface="+mn-lt"/>
                  <a:ea typeface="黑体" pitchFamily="2" charset="-122"/>
                </a:rPr>
                <a:t>K</a:t>
              </a:r>
              <a:r>
                <a:rPr kumimoji="1" lang="en-US" altLang="zh-CN" sz="2400" b="1" i="1" u="none" strike="noStrike" kern="0" cap="none" spc="0" normalizeH="0" baseline="-25000" noProof="0" dirty="0" smtClean="0">
                  <a:ln>
                    <a:noFill/>
                  </a:ln>
                  <a:solidFill>
                    <a:srgbClr val="FF0000"/>
                  </a:solidFill>
                  <a:effectLst/>
                  <a:uLnTx/>
                  <a:uFillTx/>
                  <a:latin typeface="+mn-lt"/>
                  <a:ea typeface="黑体" pitchFamily="2" charset="-122"/>
                </a:rPr>
                <a:t>B</a:t>
              </a:r>
            </a:p>
          </p:txBody>
        </p:sp>
        <p:sp>
          <p:nvSpPr>
            <p:cNvPr id="107" name="Text Box 132"/>
            <p:cNvSpPr txBox="1">
              <a:spLocks noChangeArrowheads="1"/>
            </p:cNvSpPr>
            <p:nvPr/>
          </p:nvSpPr>
          <p:spPr bwMode="auto">
            <a:xfrm>
              <a:off x="1415410" y="2848673"/>
              <a:ext cx="8034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kern="0" dirty="0">
                  <a:solidFill>
                    <a:srgbClr val="000099"/>
                  </a:solidFill>
                  <a:latin typeface="+mn-lt"/>
                  <a:ea typeface="黑体" pitchFamily="2" charset="-122"/>
                </a:rPr>
                <a:t>加</a:t>
              </a:r>
              <a:r>
                <a:rPr kumimoji="1" lang="zh-CN" altLang="en-US" sz="2400" b="1" i="0" u="none" strike="noStrike" kern="0" cap="none" spc="0" normalizeH="0" baseline="0" noProof="0" dirty="0" smtClean="0">
                  <a:ln>
                    <a:noFill/>
                  </a:ln>
                  <a:solidFill>
                    <a:srgbClr val="000099"/>
                  </a:solidFill>
                  <a:effectLst/>
                  <a:uLnTx/>
                  <a:uFillTx/>
                  <a:latin typeface="+mn-lt"/>
                  <a:ea typeface="黑体" pitchFamily="2" charset="-122"/>
                </a:rPr>
                <a:t>密</a:t>
              </a:r>
              <a:endParaRPr kumimoji="1" lang="en-US" altLang="zh-CN" sz="2400" b="1" i="1" u="none" strike="noStrike" kern="0" cap="none" spc="0" normalizeH="0" baseline="0" noProof="0" dirty="0" smtClean="0">
                <a:ln>
                  <a:noFill/>
                </a:ln>
                <a:solidFill>
                  <a:srgbClr val="000099"/>
                </a:solidFill>
                <a:effectLst/>
                <a:uLnTx/>
                <a:uFillTx/>
                <a:latin typeface="+mn-lt"/>
                <a:ea typeface="黑体" pitchFamily="2" charset="-122"/>
              </a:endParaRPr>
            </a:p>
          </p:txBody>
        </p:sp>
      </p:grpSp>
    </p:spTree>
    <p:extLst>
      <p:ext uri="{BB962C8B-B14F-4D97-AF65-F5344CB8AC3E}">
        <p14:creationId xmlns:p14="http://schemas.microsoft.com/office/powerpoint/2010/main" xmlns="" val="233481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nodeType="withEffect">
                                  <p:stCondLst>
                                    <p:cond delay="0"/>
                                  </p:stCondLst>
                                  <p:childTnLst>
                                    <p:anim calcmode="discrete" valueType="str">
                                      <p:cBhvr>
                                        <p:cTn id="6" dur="1000" fill="hold"/>
                                        <p:tgtEl>
                                          <p:spTgt spid="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sz="4000" dirty="0"/>
              <a:t>7.1.1  </a:t>
            </a:r>
            <a:r>
              <a:rPr lang="zh-CN" altLang="zh-CN" sz="4000" dirty="0"/>
              <a:t>计算机网络面临的安全性威胁</a:t>
            </a:r>
            <a:endParaRPr lang="zh-CN" altLang="en-US" sz="4000" dirty="0"/>
          </a:p>
        </p:txBody>
      </p:sp>
      <p:sp>
        <p:nvSpPr>
          <p:cNvPr id="931843" name="Rectangle 3"/>
          <p:cNvSpPr>
            <a:spLocks noGrp="1" noChangeArrowheads="1"/>
          </p:cNvSpPr>
          <p:nvPr>
            <p:ph idx="1"/>
          </p:nvPr>
        </p:nvSpPr>
        <p:spPr/>
        <p:txBody>
          <a:bodyPr/>
          <a:lstStyle/>
          <a:p>
            <a:r>
              <a:rPr lang="zh-CN" altLang="en-US" dirty="0"/>
              <a:t>计算机网络上的通信面临以下两大类威胁</a:t>
            </a:r>
            <a:r>
              <a:rPr lang="zh-CN" altLang="en-US" dirty="0" smtClean="0"/>
              <a:t>：</a:t>
            </a:r>
            <a:r>
              <a:rPr lang="zh-CN" altLang="en-US" dirty="0" smtClean="0">
                <a:solidFill>
                  <a:srgbClr val="FF0000"/>
                </a:solidFill>
              </a:rPr>
              <a:t>被动攻击</a:t>
            </a:r>
            <a:r>
              <a:rPr lang="zh-CN" altLang="en-US" dirty="0" smtClean="0"/>
              <a:t>和</a:t>
            </a:r>
            <a:r>
              <a:rPr lang="zh-CN" altLang="en-US" dirty="0" smtClean="0">
                <a:solidFill>
                  <a:srgbClr val="FF0000"/>
                </a:solidFill>
              </a:rPr>
              <a:t>主动攻击。</a:t>
            </a:r>
            <a:endParaRPr lang="zh-CN" altLang="zh-CN" dirty="0">
              <a:solidFill>
                <a:srgbClr val="FF0000"/>
              </a:solidFill>
            </a:endParaRPr>
          </a:p>
        </p:txBody>
      </p:sp>
      <p:sp>
        <p:nvSpPr>
          <p:cNvPr id="4" name="Rectangle 99"/>
          <p:cNvSpPr>
            <a:spLocks noChangeArrowheads="1"/>
          </p:cNvSpPr>
          <p:nvPr/>
        </p:nvSpPr>
        <p:spPr bwMode="auto">
          <a:xfrm>
            <a:off x="704528" y="2420888"/>
            <a:ext cx="8824912" cy="2165350"/>
          </a:xfrm>
          <a:prstGeom prst="rect">
            <a:avLst/>
          </a:prstGeom>
          <a:solidFill>
            <a:srgbClr val="FFFF66"/>
          </a:solidFill>
          <a:ln w="9525">
            <a:solidFill>
              <a:srgbClr val="000000"/>
            </a:solidFill>
            <a:prstDash val="dash"/>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5" name="Rectangle 66"/>
          <p:cNvSpPr>
            <a:spLocks noChangeArrowheads="1"/>
          </p:cNvSpPr>
          <p:nvPr/>
        </p:nvSpPr>
        <p:spPr bwMode="auto">
          <a:xfrm>
            <a:off x="2976477" y="4083886"/>
            <a:ext cx="6540500" cy="487362"/>
          </a:xfrm>
          <a:prstGeom prst="rect">
            <a:avLst/>
          </a:prstGeom>
          <a:solidFill>
            <a:srgbClr val="FF9933"/>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6" name="Oval 68"/>
          <p:cNvSpPr>
            <a:spLocks noChangeArrowheads="1"/>
          </p:cNvSpPr>
          <p:nvPr/>
        </p:nvSpPr>
        <p:spPr bwMode="auto">
          <a:xfrm>
            <a:off x="3204840" y="3032075"/>
            <a:ext cx="263525" cy="279400"/>
          </a:xfrm>
          <a:prstGeom prst="ellipse">
            <a:avLst/>
          </a:prstGeom>
          <a:solidFill>
            <a:srgbClr val="99CCFF"/>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7" name="Oval 69"/>
          <p:cNvSpPr>
            <a:spLocks noChangeArrowheads="1"/>
          </p:cNvSpPr>
          <p:nvPr/>
        </p:nvSpPr>
        <p:spPr bwMode="auto">
          <a:xfrm>
            <a:off x="4568503" y="3032075"/>
            <a:ext cx="263525" cy="279400"/>
          </a:xfrm>
          <a:prstGeom prst="ellipse">
            <a:avLst/>
          </a:prstGeom>
          <a:solidFill>
            <a:srgbClr val="99CCFF"/>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 name="Oval 71"/>
          <p:cNvSpPr>
            <a:spLocks noChangeArrowheads="1"/>
          </p:cNvSpPr>
          <p:nvPr/>
        </p:nvSpPr>
        <p:spPr bwMode="auto">
          <a:xfrm>
            <a:off x="988690" y="3032075"/>
            <a:ext cx="263525" cy="276225"/>
          </a:xfrm>
          <a:prstGeom prst="ellipse">
            <a:avLst/>
          </a:prstGeom>
          <a:solidFill>
            <a:srgbClr val="99CCFF"/>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9" name="Oval 72"/>
          <p:cNvSpPr>
            <a:spLocks noChangeArrowheads="1"/>
          </p:cNvSpPr>
          <p:nvPr/>
        </p:nvSpPr>
        <p:spPr bwMode="auto">
          <a:xfrm>
            <a:off x="2353940" y="3032075"/>
            <a:ext cx="263525" cy="276225"/>
          </a:xfrm>
          <a:prstGeom prst="ellipse">
            <a:avLst/>
          </a:prstGeom>
          <a:solidFill>
            <a:srgbClr val="99CCFF"/>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0" name="Line 73"/>
          <p:cNvSpPr>
            <a:spLocks noChangeShapeType="1"/>
          </p:cNvSpPr>
          <p:nvPr/>
        </p:nvSpPr>
        <p:spPr bwMode="auto">
          <a:xfrm>
            <a:off x="1252215" y="3171775"/>
            <a:ext cx="1101725" cy="0"/>
          </a:xfrm>
          <a:prstGeom prst="line">
            <a:avLst/>
          </a:prstGeom>
          <a:noFill/>
          <a:ln w="28575">
            <a:solidFill>
              <a:srgbClr val="333399"/>
            </a:solidFill>
            <a:round/>
            <a:headEnd type="none" w="sm" len="sm"/>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 name="Arc 74"/>
          <p:cNvSpPr>
            <a:spLocks/>
          </p:cNvSpPr>
          <p:nvPr/>
        </p:nvSpPr>
        <p:spPr bwMode="auto">
          <a:xfrm>
            <a:off x="1252215" y="3171775"/>
            <a:ext cx="568325" cy="395288"/>
          </a:xfrm>
          <a:custGeom>
            <a:avLst/>
            <a:gdLst>
              <a:gd name="G0" fmla="+- 0 0 0"/>
              <a:gd name="G1" fmla="+- 19891 0 0"/>
              <a:gd name="G2" fmla="+- 21600 0 0"/>
              <a:gd name="T0" fmla="*/ 8421 w 21600"/>
              <a:gd name="T1" fmla="*/ 0 h 19891"/>
              <a:gd name="T2" fmla="*/ 21600 w 21600"/>
              <a:gd name="T3" fmla="*/ 19891 h 19891"/>
              <a:gd name="T4" fmla="*/ 0 w 21600"/>
              <a:gd name="T5" fmla="*/ 19891 h 19891"/>
            </a:gdLst>
            <a:ahLst/>
            <a:cxnLst>
              <a:cxn ang="0">
                <a:pos x="T0" y="T1"/>
              </a:cxn>
              <a:cxn ang="0">
                <a:pos x="T2" y="T3"/>
              </a:cxn>
              <a:cxn ang="0">
                <a:pos x="T4" y="T5"/>
              </a:cxn>
            </a:cxnLst>
            <a:rect l="0" t="0" r="r" b="b"/>
            <a:pathLst>
              <a:path w="21600" h="19891" fill="none" extrusionOk="0">
                <a:moveTo>
                  <a:pt x="8420" y="0"/>
                </a:moveTo>
                <a:cubicBezTo>
                  <a:pt x="16409" y="3382"/>
                  <a:pt x="21600" y="11215"/>
                  <a:pt x="21600" y="19891"/>
                </a:cubicBezTo>
              </a:path>
              <a:path w="21600" h="19891" stroke="0" extrusionOk="0">
                <a:moveTo>
                  <a:pt x="8420" y="0"/>
                </a:moveTo>
                <a:cubicBezTo>
                  <a:pt x="16409" y="3382"/>
                  <a:pt x="21600" y="11215"/>
                  <a:pt x="21600" y="19891"/>
                </a:cubicBezTo>
                <a:lnTo>
                  <a:pt x="0" y="19891"/>
                </a:lnTo>
                <a:close/>
              </a:path>
            </a:pathLst>
          </a:custGeom>
          <a:noFill/>
          <a:ln w="28575">
            <a:solidFill>
              <a:srgbClr val="FF0000"/>
            </a:solidFill>
            <a:round/>
            <a:headEnd type="none" w="sm" len="sm"/>
            <a:tailEnd type="triangle" w="med" len="lg"/>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 name="Oval 75"/>
          <p:cNvSpPr>
            <a:spLocks noChangeArrowheads="1"/>
          </p:cNvSpPr>
          <p:nvPr/>
        </p:nvSpPr>
        <p:spPr bwMode="auto">
          <a:xfrm>
            <a:off x="1650678" y="3586113"/>
            <a:ext cx="393700" cy="231775"/>
          </a:xfrm>
          <a:prstGeom prst="ellipse">
            <a:avLst/>
          </a:prstGeom>
          <a:solidFill>
            <a:srgbClr val="FF0000"/>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3" name="Text Box 76"/>
          <p:cNvSpPr txBox="1">
            <a:spLocks noChangeArrowheads="1"/>
          </p:cNvSpPr>
          <p:nvPr/>
        </p:nvSpPr>
        <p:spPr bwMode="auto">
          <a:xfrm>
            <a:off x="2044378" y="3544838"/>
            <a:ext cx="700833"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截获</a:t>
            </a:r>
          </a:p>
        </p:txBody>
      </p:sp>
      <p:sp>
        <p:nvSpPr>
          <p:cNvPr id="14" name="Oval 77"/>
          <p:cNvSpPr>
            <a:spLocks noChangeArrowheads="1"/>
          </p:cNvSpPr>
          <p:nvPr/>
        </p:nvSpPr>
        <p:spPr bwMode="auto">
          <a:xfrm>
            <a:off x="5405115" y="3027313"/>
            <a:ext cx="263525" cy="274637"/>
          </a:xfrm>
          <a:prstGeom prst="ellipse">
            <a:avLst/>
          </a:prstGeom>
          <a:solidFill>
            <a:srgbClr val="99CCFF"/>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5" name="Oval 78"/>
          <p:cNvSpPr>
            <a:spLocks noChangeArrowheads="1"/>
          </p:cNvSpPr>
          <p:nvPr/>
        </p:nvSpPr>
        <p:spPr bwMode="auto">
          <a:xfrm>
            <a:off x="6770365" y="3027313"/>
            <a:ext cx="265113" cy="274637"/>
          </a:xfrm>
          <a:prstGeom prst="ellipse">
            <a:avLst/>
          </a:prstGeom>
          <a:solidFill>
            <a:srgbClr val="99CCFF"/>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6" name="Oval 83"/>
          <p:cNvSpPr>
            <a:spLocks noChangeArrowheads="1"/>
          </p:cNvSpPr>
          <p:nvPr/>
        </p:nvSpPr>
        <p:spPr bwMode="auto">
          <a:xfrm>
            <a:off x="7654603" y="3027313"/>
            <a:ext cx="263525" cy="274637"/>
          </a:xfrm>
          <a:prstGeom prst="ellipse">
            <a:avLst/>
          </a:prstGeom>
          <a:solidFill>
            <a:srgbClr val="99CCFF"/>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7" name="Text Box 85"/>
          <p:cNvSpPr txBox="1">
            <a:spLocks noChangeArrowheads="1"/>
          </p:cNvSpPr>
          <p:nvPr/>
        </p:nvSpPr>
        <p:spPr bwMode="auto">
          <a:xfrm>
            <a:off x="8876978" y="3376563"/>
            <a:ext cx="700833" cy="70788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拒绝</a:t>
            </a:r>
          </a:p>
          <a:p>
            <a:pPr eaLnBrk="0" hangingPunct="0"/>
            <a:r>
              <a:rPr kumimoji="1" lang="zh-CN" altLang="en-US" sz="2000" b="1">
                <a:solidFill>
                  <a:srgbClr val="000099"/>
                </a:solidFill>
                <a:latin typeface="+mn-lt"/>
                <a:ea typeface="黑体" pitchFamily="2" charset="-122"/>
              </a:rPr>
              <a:t>服务</a:t>
            </a:r>
          </a:p>
        </p:txBody>
      </p:sp>
      <p:sp>
        <p:nvSpPr>
          <p:cNvPr id="18" name="Oval 86"/>
          <p:cNvSpPr>
            <a:spLocks noChangeArrowheads="1"/>
          </p:cNvSpPr>
          <p:nvPr/>
        </p:nvSpPr>
        <p:spPr bwMode="auto">
          <a:xfrm>
            <a:off x="9019853" y="3027313"/>
            <a:ext cx="263525" cy="274637"/>
          </a:xfrm>
          <a:prstGeom prst="ellipse">
            <a:avLst/>
          </a:prstGeom>
          <a:solidFill>
            <a:srgbClr val="99CCFF"/>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0" name="Text Box 90"/>
          <p:cNvSpPr txBox="1">
            <a:spLocks noChangeArrowheads="1"/>
          </p:cNvSpPr>
          <p:nvPr/>
        </p:nvSpPr>
        <p:spPr bwMode="auto">
          <a:xfrm>
            <a:off x="5428928" y="4098875"/>
            <a:ext cx="1640193"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主  动  攻  击</a:t>
            </a:r>
          </a:p>
        </p:txBody>
      </p:sp>
      <p:sp>
        <p:nvSpPr>
          <p:cNvPr id="21" name="Text Box 91"/>
          <p:cNvSpPr txBox="1">
            <a:spLocks noChangeArrowheads="1"/>
          </p:cNvSpPr>
          <p:nvPr/>
        </p:nvSpPr>
        <p:spPr bwMode="auto">
          <a:xfrm>
            <a:off x="8672190" y="2451050"/>
            <a:ext cx="958917"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目的站</a:t>
            </a:r>
          </a:p>
        </p:txBody>
      </p:sp>
      <p:sp>
        <p:nvSpPr>
          <p:cNvPr id="22" name="Text Box 92"/>
          <p:cNvSpPr txBox="1">
            <a:spLocks noChangeArrowheads="1"/>
          </p:cNvSpPr>
          <p:nvPr/>
        </p:nvSpPr>
        <p:spPr bwMode="auto">
          <a:xfrm>
            <a:off x="7446640" y="2451050"/>
            <a:ext cx="700833"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源站</a:t>
            </a:r>
          </a:p>
        </p:txBody>
      </p:sp>
      <p:sp>
        <p:nvSpPr>
          <p:cNvPr id="23" name="Text Box 93"/>
          <p:cNvSpPr txBox="1">
            <a:spLocks noChangeArrowheads="1"/>
          </p:cNvSpPr>
          <p:nvPr/>
        </p:nvSpPr>
        <p:spPr bwMode="auto">
          <a:xfrm>
            <a:off x="5319390" y="2451050"/>
            <a:ext cx="700833"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源站</a:t>
            </a:r>
          </a:p>
        </p:txBody>
      </p:sp>
      <p:sp>
        <p:nvSpPr>
          <p:cNvPr id="24" name="Text Box 94"/>
          <p:cNvSpPr txBox="1">
            <a:spLocks noChangeArrowheads="1"/>
          </p:cNvSpPr>
          <p:nvPr/>
        </p:nvSpPr>
        <p:spPr bwMode="auto">
          <a:xfrm>
            <a:off x="3111178" y="2451050"/>
            <a:ext cx="700833"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源站</a:t>
            </a:r>
          </a:p>
        </p:txBody>
      </p:sp>
      <p:sp>
        <p:nvSpPr>
          <p:cNvPr id="25" name="Text Box 95"/>
          <p:cNvSpPr txBox="1">
            <a:spLocks noChangeArrowheads="1"/>
          </p:cNvSpPr>
          <p:nvPr/>
        </p:nvSpPr>
        <p:spPr bwMode="auto">
          <a:xfrm>
            <a:off x="820415" y="2451050"/>
            <a:ext cx="700833"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源站</a:t>
            </a:r>
          </a:p>
        </p:txBody>
      </p:sp>
      <p:sp>
        <p:nvSpPr>
          <p:cNvPr id="26" name="Text Box 96"/>
          <p:cNvSpPr txBox="1">
            <a:spLocks noChangeArrowheads="1"/>
          </p:cNvSpPr>
          <p:nvPr/>
        </p:nvSpPr>
        <p:spPr bwMode="auto">
          <a:xfrm>
            <a:off x="6463978" y="2451050"/>
            <a:ext cx="958917"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目的站</a:t>
            </a:r>
          </a:p>
        </p:txBody>
      </p:sp>
      <p:sp>
        <p:nvSpPr>
          <p:cNvPr id="27" name="Text Box 97"/>
          <p:cNvSpPr txBox="1">
            <a:spLocks noChangeArrowheads="1"/>
          </p:cNvSpPr>
          <p:nvPr/>
        </p:nvSpPr>
        <p:spPr bwMode="auto">
          <a:xfrm>
            <a:off x="4255765" y="2451050"/>
            <a:ext cx="958917"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目的站</a:t>
            </a:r>
          </a:p>
        </p:txBody>
      </p:sp>
      <p:sp>
        <p:nvSpPr>
          <p:cNvPr id="28" name="Text Box 98"/>
          <p:cNvSpPr txBox="1">
            <a:spLocks noChangeArrowheads="1"/>
          </p:cNvSpPr>
          <p:nvPr/>
        </p:nvSpPr>
        <p:spPr bwMode="auto">
          <a:xfrm>
            <a:off x="2047553" y="2451050"/>
            <a:ext cx="958917"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目的站</a:t>
            </a:r>
          </a:p>
        </p:txBody>
      </p:sp>
      <p:sp>
        <p:nvSpPr>
          <p:cNvPr id="30" name="Line 101"/>
          <p:cNvSpPr>
            <a:spLocks noChangeShapeType="1"/>
          </p:cNvSpPr>
          <p:nvPr/>
        </p:nvSpPr>
        <p:spPr bwMode="auto">
          <a:xfrm>
            <a:off x="2979415" y="2420888"/>
            <a:ext cx="0" cy="2165350"/>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1" name="Line 102"/>
          <p:cNvSpPr>
            <a:spLocks noChangeShapeType="1"/>
          </p:cNvSpPr>
          <p:nvPr/>
        </p:nvSpPr>
        <p:spPr bwMode="auto">
          <a:xfrm>
            <a:off x="5162228" y="2420888"/>
            <a:ext cx="0" cy="16462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2" name="Line 103"/>
          <p:cNvSpPr>
            <a:spLocks noChangeShapeType="1"/>
          </p:cNvSpPr>
          <p:nvPr/>
        </p:nvSpPr>
        <p:spPr bwMode="auto">
          <a:xfrm>
            <a:off x="7437115" y="2420888"/>
            <a:ext cx="0" cy="16462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3" name="Arc 105"/>
          <p:cNvSpPr>
            <a:spLocks/>
          </p:cNvSpPr>
          <p:nvPr/>
        </p:nvSpPr>
        <p:spPr bwMode="auto">
          <a:xfrm>
            <a:off x="3447728" y="3151138"/>
            <a:ext cx="569912" cy="430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3399"/>
            </a:solidFill>
            <a:round/>
            <a:headEnd type="none" w="sm" len="sm"/>
            <a:tailEnd type="triangle" w="med" len="lg"/>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4" name="Oval 106"/>
          <p:cNvSpPr>
            <a:spLocks noChangeArrowheads="1"/>
          </p:cNvSpPr>
          <p:nvPr/>
        </p:nvSpPr>
        <p:spPr bwMode="auto">
          <a:xfrm>
            <a:off x="3846190" y="3581350"/>
            <a:ext cx="395288" cy="230188"/>
          </a:xfrm>
          <a:prstGeom prst="ellipse">
            <a:avLst/>
          </a:prstGeom>
          <a:solidFill>
            <a:srgbClr val="FF0000"/>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5" name="Arc 107"/>
          <p:cNvSpPr>
            <a:spLocks/>
          </p:cNvSpPr>
          <p:nvPr/>
        </p:nvSpPr>
        <p:spPr bwMode="auto">
          <a:xfrm flipH="1">
            <a:off x="4065265" y="3163838"/>
            <a:ext cx="484188" cy="428625"/>
          </a:xfrm>
          <a:custGeom>
            <a:avLst/>
            <a:gdLst>
              <a:gd name="G0" fmla="+- 0 0 0"/>
              <a:gd name="G1" fmla="+- 21600 0 0"/>
              <a:gd name="G2" fmla="+- 21600 0 0"/>
              <a:gd name="T0" fmla="*/ 0 w 21548"/>
              <a:gd name="T1" fmla="*/ 0 h 21600"/>
              <a:gd name="T2" fmla="*/ 21548 w 21548"/>
              <a:gd name="T3" fmla="*/ 20107 h 21600"/>
              <a:gd name="T4" fmla="*/ 0 w 21548"/>
              <a:gd name="T5" fmla="*/ 21600 h 21600"/>
            </a:gdLst>
            <a:ahLst/>
            <a:cxnLst>
              <a:cxn ang="0">
                <a:pos x="T0" y="T1"/>
              </a:cxn>
              <a:cxn ang="0">
                <a:pos x="T2" y="T3"/>
              </a:cxn>
              <a:cxn ang="0">
                <a:pos x="T4" y="T5"/>
              </a:cxn>
            </a:cxnLst>
            <a:rect l="0" t="0" r="r" b="b"/>
            <a:pathLst>
              <a:path w="21548" h="21600" fill="none" extrusionOk="0">
                <a:moveTo>
                  <a:pt x="-1" y="0"/>
                </a:moveTo>
                <a:cubicBezTo>
                  <a:pt x="11349" y="0"/>
                  <a:pt x="20763" y="8784"/>
                  <a:pt x="21548" y="20106"/>
                </a:cubicBezTo>
              </a:path>
              <a:path w="21548" h="21600" stroke="0" extrusionOk="0">
                <a:moveTo>
                  <a:pt x="-1" y="0"/>
                </a:moveTo>
                <a:cubicBezTo>
                  <a:pt x="11349" y="0"/>
                  <a:pt x="20763" y="8784"/>
                  <a:pt x="21548" y="20106"/>
                </a:cubicBezTo>
                <a:lnTo>
                  <a:pt x="0" y="21600"/>
                </a:lnTo>
                <a:close/>
              </a:path>
            </a:pathLst>
          </a:custGeom>
          <a:noFill/>
          <a:ln w="28575">
            <a:solidFill>
              <a:srgbClr val="FF0000"/>
            </a:solidFill>
            <a:round/>
            <a:headEnd type="triangle" w="med" len="lg"/>
            <a:tailEnd type="none" w="med" len="lg"/>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6" name="Text Box 108"/>
          <p:cNvSpPr txBox="1">
            <a:spLocks noChangeArrowheads="1"/>
          </p:cNvSpPr>
          <p:nvPr/>
        </p:nvSpPr>
        <p:spPr bwMode="auto">
          <a:xfrm>
            <a:off x="4241478" y="3538488"/>
            <a:ext cx="700833"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篡改</a:t>
            </a:r>
          </a:p>
        </p:txBody>
      </p:sp>
      <p:sp>
        <p:nvSpPr>
          <p:cNvPr id="37" name="Arc 109"/>
          <p:cNvSpPr>
            <a:spLocks/>
          </p:cNvSpPr>
          <p:nvPr/>
        </p:nvSpPr>
        <p:spPr bwMode="auto">
          <a:xfrm flipH="1">
            <a:off x="6252840" y="3160663"/>
            <a:ext cx="484188" cy="428625"/>
          </a:xfrm>
          <a:custGeom>
            <a:avLst/>
            <a:gdLst>
              <a:gd name="G0" fmla="+- 0 0 0"/>
              <a:gd name="G1" fmla="+- 21600 0 0"/>
              <a:gd name="G2" fmla="+- 21600 0 0"/>
              <a:gd name="T0" fmla="*/ 0 w 21548"/>
              <a:gd name="T1" fmla="*/ 0 h 21600"/>
              <a:gd name="T2" fmla="*/ 21548 w 21548"/>
              <a:gd name="T3" fmla="*/ 20107 h 21600"/>
              <a:gd name="T4" fmla="*/ 0 w 21548"/>
              <a:gd name="T5" fmla="*/ 21600 h 21600"/>
            </a:gdLst>
            <a:ahLst/>
            <a:cxnLst>
              <a:cxn ang="0">
                <a:pos x="T0" y="T1"/>
              </a:cxn>
              <a:cxn ang="0">
                <a:pos x="T2" y="T3"/>
              </a:cxn>
              <a:cxn ang="0">
                <a:pos x="T4" y="T5"/>
              </a:cxn>
            </a:cxnLst>
            <a:rect l="0" t="0" r="r" b="b"/>
            <a:pathLst>
              <a:path w="21548" h="21600" fill="none" extrusionOk="0">
                <a:moveTo>
                  <a:pt x="-1" y="0"/>
                </a:moveTo>
                <a:cubicBezTo>
                  <a:pt x="11349" y="0"/>
                  <a:pt x="20763" y="8784"/>
                  <a:pt x="21548" y="20106"/>
                </a:cubicBezTo>
              </a:path>
              <a:path w="21548" h="21600" stroke="0" extrusionOk="0">
                <a:moveTo>
                  <a:pt x="-1" y="0"/>
                </a:moveTo>
                <a:cubicBezTo>
                  <a:pt x="11349" y="0"/>
                  <a:pt x="20763" y="8784"/>
                  <a:pt x="21548" y="20106"/>
                </a:cubicBezTo>
                <a:lnTo>
                  <a:pt x="0" y="21600"/>
                </a:lnTo>
                <a:close/>
              </a:path>
            </a:pathLst>
          </a:custGeom>
          <a:noFill/>
          <a:ln w="28575">
            <a:solidFill>
              <a:srgbClr val="FF0000"/>
            </a:solidFill>
            <a:round/>
            <a:headEnd type="triangle" w="med" len="lg"/>
            <a:tailEnd type="none" w="med" len="lg"/>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38" name="Text Box 110"/>
          <p:cNvSpPr txBox="1">
            <a:spLocks noChangeArrowheads="1"/>
          </p:cNvSpPr>
          <p:nvPr/>
        </p:nvSpPr>
        <p:spPr bwMode="auto">
          <a:xfrm>
            <a:off x="6429053" y="3376563"/>
            <a:ext cx="700833" cy="70788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恶意</a:t>
            </a:r>
          </a:p>
          <a:p>
            <a:pPr eaLnBrk="0" hangingPunct="0"/>
            <a:r>
              <a:rPr kumimoji="1" lang="zh-CN" altLang="en-US" sz="2000" b="1">
                <a:solidFill>
                  <a:srgbClr val="000099"/>
                </a:solidFill>
                <a:latin typeface="+mn-lt"/>
                <a:ea typeface="黑体" pitchFamily="2" charset="-122"/>
              </a:rPr>
              <a:t>程序</a:t>
            </a:r>
          </a:p>
        </p:txBody>
      </p:sp>
      <p:sp>
        <p:nvSpPr>
          <p:cNvPr id="39" name="Oval 111"/>
          <p:cNvSpPr>
            <a:spLocks noChangeArrowheads="1"/>
          </p:cNvSpPr>
          <p:nvPr/>
        </p:nvSpPr>
        <p:spPr bwMode="auto">
          <a:xfrm>
            <a:off x="6087740" y="3559125"/>
            <a:ext cx="395288" cy="230188"/>
          </a:xfrm>
          <a:prstGeom prst="ellipse">
            <a:avLst/>
          </a:prstGeom>
          <a:solidFill>
            <a:srgbClr val="FF0000"/>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0" name="Oval 112"/>
          <p:cNvSpPr>
            <a:spLocks noChangeArrowheads="1"/>
          </p:cNvSpPr>
          <p:nvPr/>
        </p:nvSpPr>
        <p:spPr bwMode="auto">
          <a:xfrm>
            <a:off x="7768903" y="3592463"/>
            <a:ext cx="393700" cy="228600"/>
          </a:xfrm>
          <a:prstGeom prst="ellipse">
            <a:avLst/>
          </a:prstGeom>
          <a:solidFill>
            <a:srgbClr val="FF0000"/>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1" name="Oval 113"/>
          <p:cNvSpPr>
            <a:spLocks noChangeArrowheads="1"/>
          </p:cNvSpPr>
          <p:nvPr/>
        </p:nvSpPr>
        <p:spPr bwMode="auto">
          <a:xfrm>
            <a:off x="7984803" y="3665488"/>
            <a:ext cx="393700" cy="215900"/>
          </a:xfrm>
          <a:prstGeom prst="ellipse">
            <a:avLst/>
          </a:prstGeom>
          <a:solidFill>
            <a:srgbClr val="FF0000"/>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2" name="Oval 87"/>
          <p:cNvSpPr>
            <a:spLocks noChangeArrowheads="1"/>
          </p:cNvSpPr>
          <p:nvPr/>
        </p:nvSpPr>
        <p:spPr bwMode="auto">
          <a:xfrm>
            <a:off x="8200703" y="3736925"/>
            <a:ext cx="393700" cy="228600"/>
          </a:xfrm>
          <a:prstGeom prst="ellipse">
            <a:avLst/>
          </a:prstGeom>
          <a:solidFill>
            <a:srgbClr val="FF0000"/>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3" name="Oval 114"/>
          <p:cNvSpPr>
            <a:spLocks noChangeArrowheads="1"/>
          </p:cNvSpPr>
          <p:nvPr/>
        </p:nvSpPr>
        <p:spPr bwMode="auto">
          <a:xfrm>
            <a:off x="8489628" y="3736925"/>
            <a:ext cx="393700" cy="228600"/>
          </a:xfrm>
          <a:prstGeom prst="ellipse">
            <a:avLst/>
          </a:prstGeom>
          <a:solidFill>
            <a:srgbClr val="FF0000"/>
          </a:solidFill>
          <a:ln w="19050">
            <a:solidFill>
              <a:srgbClr val="333399"/>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4" name="Line 115"/>
          <p:cNvSpPr>
            <a:spLocks noChangeShapeType="1"/>
          </p:cNvSpPr>
          <p:nvPr/>
        </p:nvSpPr>
        <p:spPr bwMode="auto">
          <a:xfrm flipV="1">
            <a:off x="7984803" y="3192413"/>
            <a:ext cx="1016000" cy="4000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5" name="Line 116"/>
          <p:cNvSpPr>
            <a:spLocks noChangeShapeType="1"/>
          </p:cNvSpPr>
          <p:nvPr/>
        </p:nvSpPr>
        <p:spPr bwMode="auto">
          <a:xfrm flipV="1">
            <a:off x="8253090" y="3244800"/>
            <a:ext cx="771525" cy="43021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6" name="Line 117"/>
          <p:cNvSpPr>
            <a:spLocks noChangeShapeType="1"/>
          </p:cNvSpPr>
          <p:nvPr/>
        </p:nvSpPr>
        <p:spPr bwMode="auto">
          <a:xfrm flipV="1">
            <a:off x="8416603" y="3290838"/>
            <a:ext cx="654050" cy="4286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47" name="Line 118"/>
          <p:cNvSpPr>
            <a:spLocks noChangeShapeType="1"/>
          </p:cNvSpPr>
          <p:nvPr/>
        </p:nvSpPr>
        <p:spPr bwMode="auto">
          <a:xfrm flipV="1">
            <a:off x="8756328" y="3278138"/>
            <a:ext cx="368300" cy="4667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2" name="矩形 1"/>
          <p:cNvSpPr/>
          <p:nvPr/>
        </p:nvSpPr>
        <p:spPr bwMode="auto">
          <a:xfrm>
            <a:off x="731814" y="4082182"/>
            <a:ext cx="2232000" cy="486000"/>
          </a:xfrm>
          <a:prstGeom prst="rect">
            <a:avLst/>
          </a:prstGeom>
          <a:solidFill>
            <a:srgbClr val="66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9" name="Text Box 89"/>
          <p:cNvSpPr txBox="1">
            <a:spLocks noChangeArrowheads="1"/>
          </p:cNvSpPr>
          <p:nvPr/>
        </p:nvSpPr>
        <p:spPr bwMode="auto">
          <a:xfrm>
            <a:off x="1152203" y="4097288"/>
            <a:ext cx="1217000"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charset="0"/>
                <a:ea typeface="宋体" pitchFamily="2" charset="-122"/>
              </a:defRPr>
            </a:lvl1pPr>
            <a:lvl2pPr marL="571500" algn="l" defTabSz="762000">
              <a:defRPr>
                <a:solidFill>
                  <a:schemeClr val="tx1"/>
                </a:solidFill>
                <a:latin typeface="Arial" charset="0"/>
                <a:ea typeface="宋体" pitchFamily="2" charset="-122"/>
              </a:defRPr>
            </a:lvl2pPr>
            <a:lvl3pPr marL="1143000" algn="l" defTabSz="762000">
              <a:defRPr>
                <a:solidFill>
                  <a:schemeClr val="tx1"/>
                </a:solidFill>
                <a:latin typeface="Arial" charset="0"/>
                <a:ea typeface="宋体" pitchFamily="2" charset="-122"/>
              </a:defRPr>
            </a:lvl3pPr>
            <a:lvl4pPr marL="1714500" algn="l" defTabSz="762000">
              <a:defRPr>
                <a:solidFill>
                  <a:schemeClr val="tx1"/>
                </a:solidFill>
                <a:latin typeface="Arial" charset="0"/>
                <a:ea typeface="宋体" pitchFamily="2" charset="-122"/>
              </a:defRPr>
            </a:lvl4pPr>
            <a:lvl5pPr marL="2286000" algn="l"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000099"/>
                </a:solidFill>
                <a:latin typeface="+mn-lt"/>
                <a:ea typeface="黑体" pitchFamily="2" charset="-122"/>
              </a:rPr>
              <a:t>被动攻击</a:t>
            </a:r>
          </a:p>
        </p:txBody>
      </p:sp>
      <p:sp>
        <p:nvSpPr>
          <p:cNvPr id="29" name="Line 100"/>
          <p:cNvSpPr>
            <a:spLocks noChangeShapeType="1"/>
          </p:cNvSpPr>
          <p:nvPr/>
        </p:nvSpPr>
        <p:spPr bwMode="auto">
          <a:xfrm>
            <a:off x="704528" y="4067125"/>
            <a:ext cx="8824912" cy="0"/>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Tree>
    <p:extLst>
      <p:ext uri="{BB962C8B-B14F-4D97-AF65-F5344CB8AC3E}">
        <p14:creationId xmlns:p14="http://schemas.microsoft.com/office/powerpoint/2010/main" xmlns="" val="25716368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公开密钥与对称</a:t>
            </a:r>
            <a:r>
              <a:rPr lang="zh-CN" altLang="zh-CN" dirty="0" smtClean="0"/>
              <a:t>密钥</a:t>
            </a:r>
            <a:r>
              <a:rPr lang="zh-CN" altLang="en-US" dirty="0" smtClean="0"/>
              <a:t>的区别</a:t>
            </a:r>
            <a:endParaRPr lang="zh-CN" altLang="en-US" dirty="0"/>
          </a:p>
        </p:txBody>
      </p:sp>
      <p:sp>
        <p:nvSpPr>
          <p:cNvPr id="3" name="内容占位符 2"/>
          <p:cNvSpPr>
            <a:spLocks noGrp="1"/>
          </p:cNvSpPr>
          <p:nvPr>
            <p:ph idx="1"/>
          </p:nvPr>
        </p:nvSpPr>
        <p:spPr/>
        <p:txBody>
          <a:bodyPr/>
          <a:lstStyle/>
          <a:p>
            <a:r>
              <a:rPr lang="zh-CN" altLang="zh-CN" dirty="0"/>
              <a:t>在使用对称密钥时，由于双方使用同样的密钥，因此在通信信道上可以进行</a:t>
            </a:r>
            <a:r>
              <a:rPr lang="zh-CN" altLang="zh-CN" dirty="0">
                <a:solidFill>
                  <a:srgbClr val="FF0000"/>
                </a:solidFill>
              </a:rPr>
              <a:t>一对一的双向保密通信，</a:t>
            </a:r>
            <a:r>
              <a:rPr lang="zh-CN" altLang="zh-CN" dirty="0"/>
              <a:t>每一方既可用此密钥加密明文，并发送给对方，也可接收密文，用同一密钥对密文解密。这种保密通信仅限于持有此密钥的双方（如再有第三方就不保密了）</a:t>
            </a:r>
            <a:r>
              <a:rPr lang="zh-CN" altLang="zh-CN" dirty="0" smtClean="0"/>
              <a:t>。</a:t>
            </a:r>
            <a:endParaRPr lang="en-US" altLang="zh-CN" dirty="0" smtClean="0"/>
          </a:p>
          <a:p>
            <a:r>
              <a:rPr lang="zh-CN" altLang="zh-CN" dirty="0" smtClean="0"/>
              <a:t>在</a:t>
            </a:r>
            <a:r>
              <a:rPr lang="zh-CN" altLang="zh-CN" dirty="0"/>
              <a:t>使用公开密钥时，在通信信道上可以是</a:t>
            </a:r>
            <a:r>
              <a:rPr lang="zh-CN" altLang="zh-CN" dirty="0">
                <a:solidFill>
                  <a:srgbClr val="FF0000"/>
                </a:solidFill>
              </a:rPr>
              <a:t>多对一的单向保密通信。</a:t>
            </a:r>
            <a:endParaRPr lang="zh-CN" altLang="en-US" dirty="0">
              <a:solidFill>
                <a:srgbClr val="FF0000"/>
              </a:solidFill>
            </a:endParaRPr>
          </a:p>
        </p:txBody>
      </p:sp>
    </p:spTree>
    <p:extLst>
      <p:ext uri="{BB962C8B-B14F-4D97-AF65-F5344CB8AC3E}">
        <p14:creationId xmlns:p14="http://schemas.microsoft.com/office/powerpoint/2010/main" xmlns="" val="37520203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p:txBody>
          <a:bodyPr/>
          <a:lstStyle/>
          <a:p>
            <a:pPr algn="ctr"/>
            <a:r>
              <a:rPr lang="zh-CN" altLang="zh-CN" dirty="0"/>
              <a:t>公钥密码体制</a:t>
            </a:r>
            <a:endParaRPr lang="zh-CN" altLang="en-US" dirty="0"/>
          </a:p>
        </p:txBody>
      </p:sp>
      <p:sp>
        <p:nvSpPr>
          <p:cNvPr id="80899" name="Rectangle 3"/>
          <p:cNvSpPr>
            <a:spLocks noGrp="1" noChangeArrowheads="1"/>
          </p:cNvSpPr>
          <p:nvPr>
            <p:ph type="body"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如果某一信息用</a:t>
            </a:r>
            <a:r>
              <a:rPr lang="zh-CN" altLang="en-US" dirty="0">
                <a:solidFill>
                  <a:srgbClr val="FF0000"/>
                </a:solidFill>
              </a:rPr>
              <a:t>公开密钥加密，</a:t>
            </a:r>
            <a:r>
              <a:rPr lang="zh-CN" altLang="en-US" dirty="0"/>
              <a:t>则必须用</a:t>
            </a:r>
            <a:r>
              <a:rPr lang="zh-CN" altLang="en-US" dirty="0">
                <a:solidFill>
                  <a:srgbClr val="FF0000"/>
                </a:solidFill>
              </a:rPr>
              <a:t>私有密钥解密，</a:t>
            </a:r>
            <a:r>
              <a:rPr lang="zh-CN" altLang="en-US" dirty="0"/>
              <a:t>这就是实现</a:t>
            </a:r>
            <a:r>
              <a:rPr lang="zh-CN" altLang="en-US" dirty="0">
                <a:solidFill>
                  <a:srgbClr val="FF0000"/>
                </a:solidFill>
              </a:rPr>
              <a:t>保密</a:t>
            </a:r>
            <a:r>
              <a:rPr lang="zh-CN" altLang="en-US" dirty="0"/>
              <a:t>的方法</a:t>
            </a:r>
          </a:p>
          <a:p>
            <a:r>
              <a:rPr lang="zh-CN" altLang="en-US" dirty="0"/>
              <a:t>如果某一信息用</a:t>
            </a:r>
            <a:r>
              <a:rPr lang="zh-CN" altLang="en-US" dirty="0">
                <a:solidFill>
                  <a:srgbClr val="FF0000"/>
                </a:solidFill>
              </a:rPr>
              <a:t>私有密钥加密</a:t>
            </a:r>
            <a:r>
              <a:rPr lang="zh-CN" altLang="en-US" dirty="0"/>
              <a:t>，那么，它必须用</a:t>
            </a:r>
            <a:r>
              <a:rPr lang="zh-CN" altLang="en-US" dirty="0">
                <a:solidFill>
                  <a:srgbClr val="FF0000"/>
                </a:solidFill>
              </a:rPr>
              <a:t>公开密钥解密。</a:t>
            </a:r>
            <a:r>
              <a:rPr lang="zh-CN" altLang="en-US" dirty="0"/>
              <a:t>这就是实现</a:t>
            </a:r>
            <a:r>
              <a:rPr lang="zh-CN" altLang="en-US" dirty="0">
                <a:solidFill>
                  <a:srgbClr val="FF0000"/>
                </a:solidFill>
              </a:rPr>
              <a:t>数字签名</a:t>
            </a:r>
            <a:r>
              <a:rPr lang="zh-CN" altLang="en-US" dirty="0"/>
              <a:t>的</a:t>
            </a:r>
            <a:r>
              <a:rPr lang="zh-CN" altLang="en-US" dirty="0" smtClean="0"/>
              <a:t>方法</a:t>
            </a:r>
            <a:endParaRPr lang="zh-CN" altLang="en-US" dirty="0"/>
          </a:p>
        </p:txBody>
      </p:sp>
    </p:spTree>
    <p:extLst>
      <p:ext uri="{BB962C8B-B14F-4D97-AF65-F5344CB8AC3E}">
        <p14:creationId xmlns:p14="http://schemas.microsoft.com/office/powerpoint/2010/main" xmlns="" val="478147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r>
              <a:rPr lang="en-US" altLang="zh-CN" sz="4800" dirty="0"/>
              <a:t>7.3   </a:t>
            </a:r>
            <a:r>
              <a:rPr lang="zh-CN" altLang="en-US" sz="4800" dirty="0"/>
              <a:t>数字签名</a:t>
            </a:r>
          </a:p>
        </p:txBody>
      </p:sp>
      <p:sp>
        <p:nvSpPr>
          <p:cNvPr id="59494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2800" dirty="0"/>
              <a:t>用于</a:t>
            </a:r>
            <a:r>
              <a:rPr lang="zh-CN" altLang="zh-CN" sz="2800" dirty="0"/>
              <a:t>证明真实性</a:t>
            </a:r>
            <a:r>
              <a:rPr lang="zh-CN" altLang="en-US" sz="2800" dirty="0"/>
              <a:t>。</a:t>
            </a:r>
            <a:endParaRPr lang="en-US" altLang="zh-CN" sz="2800" dirty="0"/>
          </a:p>
          <a:p>
            <a:r>
              <a:rPr lang="zh-CN" altLang="en-US" sz="2800" dirty="0"/>
              <a:t>数字签名必须保证以下三点：</a:t>
            </a:r>
          </a:p>
          <a:p>
            <a:pPr lvl="1"/>
            <a:r>
              <a:rPr lang="en-US" altLang="zh-CN" sz="2400" dirty="0"/>
              <a:t>(1) </a:t>
            </a:r>
            <a:r>
              <a:rPr lang="zh-CN" altLang="en-US" sz="2400" dirty="0"/>
              <a:t>报文鉴别</a:t>
            </a:r>
            <a:r>
              <a:rPr lang="en-US" altLang="zh-CN" sz="2400" dirty="0"/>
              <a:t>——</a:t>
            </a:r>
            <a:r>
              <a:rPr lang="zh-CN" altLang="en-US" sz="2400" dirty="0"/>
              <a:t>接收者能够核实发送者对报文的</a:t>
            </a:r>
            <a:r>
              <a:rPr lang="zh-CN" altLang="en-US" sz="2400" dirty="0" smtClean="0"/>
              <a:t>签名</a:t>
            </a:r>
            <a:r>
              <a:rPr lang="zh-CN" altLang="en-US" sz="2400" dirty="0" smtClean="0">
                <a:solidFill>
                  <a:srgbClr val="FF0000"/>
                </a:solidFill>
              </a:rPr>
              <a:t>（证明来源）</a:t>
            </a:r>
            <a:r>
              <a:rPr lang="zh-CN" altLang="en-US" sz="2400" dirty="0" smtClean="0"/>
              <a:t>；</a:t>
            </a:r>
            <a:endParaRPr lang="en-US" altLang="zh-CN" sz="2400" dirty="0"/>
          </a:p>
          <a:p>
            <a:pPr lvl="1"/>
            <a:r>
              <a:rPr lang="en-US" altLang="zh-CN" sz="2400" dirty="0"/>
              <a:t>(2) </a:t>
            </a:r>
            <a:r>
              <a:rPr lang="zh-CN" altLang="en-US" sz="2400" dirty="0"/>
              <a:t>报文的完整性</a:t>
            </a:r>
            <a:r>
              <a:rPr lang="en-US" altLang="zh-CN" sz="2400" dirty="0"/>
              <a:t>——</a:t>
            </a:r>
            <a:r>
              <a:rPr lang="zh-CN" altLang="en-US" sz="2400" dirty="0"/>
              <a:t>发送者事后不能抵赖对报文的</a:t>
            </a:r>
            <a:r>
              <a:rPr lang="zh-CN" altLang="en-US" sz="2400" dirty="0" smtClean="0"/>
              <a:t>签名</a:t>
            </a:r>
            <a:r>
              <a:rPr lang="zh-CN" altLang="en-US" sz="2400" dirty="0" smtClean="0">
                <a:solidFill>
                  <a:srgbClr val="FF0000"/>
                </a:solidFill>
              </a:rPr>
              <a:t>（防否认）</a:t>
            </a:r>
            <a:r>
              <a:rPr lang="zh-CN" altLang="en-US" sz="2400" dirty="0" smtClean="0"/>
              <a:t>；</a:t>
            </a:r>
            <a:endParaRPr lang="en-US" altLang="zh-CN" sz="2400" dirty="0"/>
          </a:p>
          <a:p>
            <a:pPr lvl="1"/>
            <a:r>
              <a:rPr lang="en-US" altLang="zh-CN" sz="2400" dirty="0"/>
              <a:t>(3) </a:t>
            </a:r>
            <a:r>
              <a:rPr lang="zh-CN" altLang="en-US" sz="2400" dirty="0"/>
              <a:t>不可否认</a:t>
            </a:r>
            <a:r>
              <a:rPr lang="en-US" altLang="zh-CN" sz="2400" dirty="0"/>
              <a:t>——</a:t>
            </a:r>
            <a:r>
              <a:rPr lang="zh-CN" altLang="en-US" sz="2400" dirty="0"/>
              <a:t>接收者不能伪造对报文的</a:t>
            </a:r>
            <a:r>
              <a:rPr lang="zh-CN" altLang="en-US" sz="2400" dirty="0" smtClean="0"/>
              <a:t>签名</a:t>
            </a:r>
            <a:r>
              <a:rPr lang="zh-CN" altLang="en-US" sz="2400" dirty="0" smtClean="0">
                <a:solidFill>
                  <a:srgbClr val="FF0000"/>
                </a:solidFill>
              </a:rPr>
              <a:t>（防伪造）</a:t>
            </a:r>
            <a:r>
              <a:rPr lang="zh-CN" altLang="en-US" sz="2400" dirty="0" smtClean="0"/>
              <a:t>。</a:t>
            </a:r>
            <a:endParaRPr lang="zh-CN" altLang="en-US" sz="2400" dirty="0"/>
          </a:p>
          <a:p>
            <a:r>
              <a:rPr lang="zh-CN" altLang="en-US" sz="2800" dirty="0"/>
              <a:t>现在已有多种实现各种数字签名的方法。</a:t>
            </a:r>
            <a:r>
              <a:rPr lang="zh-CN" altLang="en-US" sz="2800" dirty="0">
                <a:solidFill>
                  <a:srgbClr val="FF0000"/>
                </a:solidFill>
              </a:rPr>
              <a:t>但采用公钥算法更容易实现。  </a:t>
            </a:r>
          </a:p>
        </p:txBody>
      </p:sp>
    </p:spTree>
    <p:extLst>
      <p:ext uri="{BB962C8B-B14F-4D97-AF65-F5344CB8AC3E}">
        <p14:creationId xmlns:p14="http://schemas.microsoft.com/office/powerpoint/2010/main" xmlns="" val="32073818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pPr algn="ctr"/>
            <a:r>
              <a:rPr lang="zh-CN" altLang="en-US" dirty="0" smtClean="0"/>
              <a:t>基于公钥的数字签名</a:t>
            </a:r>
            <a:r>
              <a:rPr lang="zh-CN" altLang="en-US" dirty="0"/>
              <a:t>的</a:t>
            </a:r>
            <a:r>
              <a:rPr lang="zh-CN" altLang="en-US" dirty="0" smtClean="0"/>
              <a:t>实现</a:t>
            </a:r>
            <a:endParaRPr lang="zh-CN" altLang="en-US" dirty="0"/>
          </a:p>
        </p:txBody>
      </p:sp>
      <p:grpSp>
        <p:nvGrpSpPr>
          <p:cNvPr id="2" name="组合 1"/>
          <p:cNvGrpSpPr/>
          <p:nvPr/>
        </p:nvGrpSpPr>
        <p:grpSpPr>
          <a:xfrm>
            <a:off x="429646" y="1453744"/>
            <a:ext cx="9275882" cy="3271400"/>
            <a:chOff x="429646" y="1453744"/>
            <a:chExt cx="9275882" cy="3271400"/>
          </a:xfrm>
        </p:grpSpPr>
        <p:sp>
          <p:nvSpPr>
            <p:cNvPr id="84" name="Line 52"/>
            <p:cNvSpPr>
              <a:spLocks noChangeShapeType="1"/>
            </p:cNvSpPr>
            <p:nvPr/>
          </p:nvSpPr>
          <p:spPr bwMode="auto">
            <a:xfrm>
              <a:off x="2632203" y="3891707"/>
              <a:ext cx="1392238" cy="0"/>
            </a:xfrm>
            <a:prstGeom prst="line">
              <a:avLst/>
            </a:prstGeom>
            <a:noFill/>
            <a:ln w="38100">
              <a:solidFill>
                <a:srgbClr val="0000FF"/>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5" name="Line 53"/>
            <p:cNvSpPr>
              <a:spLocks noChangeShapeType="1"/>
            </p:cNvSpPr>
            <p:nvPr/>
          </p:nvSpPr>
          <p:spPr bwMode="auto">
            <a:xfrm>
              <a:off x="5043616" y="3902819"/>
              <a:ext cx="2200275" cy="0"/>
            </a:xfrm>
            <a:prstGeom prst="line">
              <a:avLst/>
            </a:prstGeom>
            <a:noFill/>
            <a:ln w="38100">
              <a:solidFill>
                <a:srgbClr val="0000FF"/>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6" name="Text Box 56"/>
            <p:cNvSpPr txBox="1">
              <a:spLocks noChangeArrowheads="1"/>
            </p:cNvSpPr>
            <p:nvPr/>
          </p:nvSpPr>
          <p:spPr bwMode="auto">
            <a:xfrm>
              <a:off x="8648828" y="3712319"/>
              <a:ext cx="10567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99"/>
                  </a:solidFill>
                  <a:effectLst/>
                  <a:uLnTx/>
                  <a:uFillTx/>
                  <a:latin typeface="+mn-lt"/>
                  <a:ea typeface="黑体" pitchFamily="2" charset="-122"/>
                </a:rPr>
                <a:t>明文 </a:t>
              </a:r>
              <a:r>
                <a:rPr kumimoji="1" lang="en-US" altLang="zh-CN" sz="2000" b="1" i="1" u="none" strike="noStrike" kern="0" cap="none" spc="0" normalizeH="0" baseline="0" noProof="0" smtClean="0">
                  <a:ln>
                    <a:noFill/>
                  </a:ln>
                  <a:solidFill>
                    <a:srgbClr val="000099"/>
                  </a:solidFill>
                  <a:effectLst/>
                  <a:uLnTx/>
                  <a:uFillTx/>
                  <a:latin typeface="+mn-lt"/>
                  <a:ea typeface="黑体" pitchFamily="2" charset="-122"/>
                </a:rPr>
                <a:t>X</a:t>
              </a:r>
              <a:r>
                <a:rPr kumimoji="1" lang="en-US" altLang="zh-CN" sz="3200" b="1" i="0" u="none" strike="noStrike" kern="0" cap="none" spc="0" normalizeH="0" baseline="0" noProof="0" smtClean="0">
                  <a:ln>
                    <a:noFill/>
                  </a:ln>
                  <a:solidFill>
                    <a:srgbClr val="000099"/>
                  </a:solidFill>
                  <a:effectLst/>
                  <a:uLnTx/>
                  <a:uFillTx/>
                  <a:latin typeface="+mn-lt"/>
                  <a:ea typeface="黑体" pitchFamily="2" charset="-122"/>
                </a:rPr>
                <a:t> </a:t>
              </a:r>
            </a:p>
          </p:txBody>
        </p:sp>
        <p:sp>
          <p:nvSpPr>
            <p:cNvPr id="87" name="Freeform 51"/>
            <p:cNvSpPr>
              <a:spLocks/>
            </p:cNvSpPr>
            <p:nvPr/>
          </p:nvSpPr>
          <p:spPr bwMode="auto">
            <a:xfrm>
              <a:off x="1226125" y="3451969"/>
              <a:ext cx="493266" cy="454025"/>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8" name="Freeform 72"/>
            <p:cNvSpPr>
              <a:spLocks/>
            </p:cNvSpPr>
            <p:nvPr/>
          </p:nvSpPr>
          <p:spPr bwMode="auto">
            <a:xfrm flipH="1" flipV="1">
              <a:off x="2275014" y="2687289"/>
              <a:ext cx="79375" cy="848818"/>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C00000"/>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89" name="Freeform 134"/>
            <p:cNvSpPr>
              <a:spLocks/>
            </p:cNvSpPr>
            <p:nvPr/>
          </p:nvSpPr>
          <p:spPr bwMode="auto">
            <a:xfrm flipV="1">
              <a:off x="7866190" y="2687289"/>
              <a:ext cx="45719" cy="848818"/>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C00000"/>
              </a:solidFill>
              <a:round/>
              <a:headEnd type="none" w="sm"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90" name="Freeform 50"/>
            <p:cNvSpPr>
              <a:spLocks/>
            </p:cNvSpPr>
            <p:nvPr/>
          </p:nvSpPr>
          <p:spPr bwMode="auto">
            <a:xfrm rot="16200000">
              <a:off x="8615491" y="3505944"/>
              <a:ext cx="219075" cy="574675"/>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91" name="Text Box 68"/>
            <p:cNvSpPr txBox="1">
              <a:spLocks noChangeArrowheads="1"/>
            </p:cNvSpPr>
            <p:nvPr/>
          </p:nvSpPr>
          <p:spPr bwMode="auto">
            <a:xfrm>
              <a:off x="6164391" y="3501182"/>
              <a:ext cx="96051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smtClean="0">
                  <a:ln>
                    <a:noFill/>
                  </a:ln>
                  <a:solidFill>
                    <a:srgbClr val="000099"/>
                  </a:solidFill>
                  <a:effectLst/>
                  <a:uLnTx/>
                  <a:uFillTx/>
                  <a:latin typeface="+mn-lt"/>
                  <a:ea typeface="黑体" pitchFamily="2" charset="-122"/>
                </a:rPr>
                <a:t>密文 </a:t>
              </a:r>
              <a:r>
                <a:rPr kumimoji="1" lang="en-US" altLang="zh-CN" sz="2000" b="1" i="1" u="none" strike="noStrike" kern="0" cap="none" spc="0" normalizeH="0" baseline="0" noProof="0" smtClean="0">
                  <a:ln>
                    <a:noFill/>
                  </a:ln>
                  <a:solidFill>
                    <a:srgbClr val="000099"/>
                  </a:solidFill>
                  <a:effectLst/>
                  <a:uLnTx/>
                  <a:uFillTx/>
                  <a:latin typeface="+mn-lt"/>
                  <a:ea typeface="黑体" pitchFamily="2" charset="-122"/>
                </a:rPr>
                <a:t>Y</a:t>
              </a:r>
            </a:p>
          </p:txBody>
        </p:sp>
        <p:sp>
          <p:nvSpPr>
            <p:cNvPr id="92" name="Text Box 54"/>
            <p:cNvSpPr txBox="1">
              <a:spLocks noChangeArrowheads="1"/>
            </p:cNvSpPr>
            <p:nvPr/>
          </p:nvSpPr>
          <p:spPr bwMode="auto">
            <a:xfrm>
              <a:off x="6918688" y="1453744"/>
              <a:ext cx="208101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400" b="1" kern="0" dirty="0" smtClean="0">
                  <a:solidFill>
                    <a:srgbClr val="FF0000"/>
                  </a:solidFill>
                  <a:latin typeface="+mn-lt"/>
                  <a:ea typeface="黑体" pitchFamily="2" charset="-122"/>
                </a:rPr>
                <a:t>A </a:t>
              </a:r>
              <a:r>
                <a:rPr kumimoji="1" lang="zh-CN" altLang="en-US" sz="2400" b="1" i="0" u="none" strike="noStrike" kern="0" cap="none" spc="0" normalizeH="0" baseline="0" noProof="0" dirty="0" smtClean="0">
                  <a:ln>
                    <a:noFill/>
                  </a:ln>
                  <a:solidFill>
                    <a:srgbClr val="FF0000"/>
                  </a:solidFill>
                  <a:effectLst/>
                  <a:uLnTx/>
                  <a:uFillTx/>
                  <a:latin typeface="+mn-lt"/>
                  <a:ea typeface="黑体" pitchFamily="2" charset="-122"/>
                </a:rPr>
                <a:t>的公钥 </a:t>
              </a:r>
              <a:r>
                <a:rPr kumimoji="1" lang="en-US" altLang="zh-CN" sz="2400" b="1" i="1" u="none" strike="noStrike" kern="0" cap="none" spc="0" normalizeH="0" baseline="0" noProof="0" dirty="0" smtClean="0">
                  <a:ln>
                    <a:noFill/>
                  </a:ln>
                  <a:solidFill>
                    <a:srgbClr val="FF0000"/>
                  </a:solidFill>
                  <a:effectLst/>
                  <a:uLnTx/>
                  <a:uFillTx/>
                  <a:latin typeface="+mn-lt"/>
                  <a:ea typeface="黑体" pitchFamily="2" charset="-122"/>
                </a:rPr>
                <a:t>PK</a:t>
              </a:r>
              <a:r>
                <a:rPr kumimoji="1" lang="en-US" altLang="zh-CN" sz="2400" b="1" i="1" u="none" strike="noStrike" kern="0" cap="none" spc="0" normalizeH="0" baseline="-25000" noProof="0" dirty="0" smtClean="0">
                  <a:ln>
                    <a:noFill/>
                  </a:ln>
                  <a:solidFill>
                    <a:srgbClr val="FF0000"/>
                  </a:solidFill>
                  <a:effectLst/>
                  <a:uLnTx/>
                  <a:uFillTx/>
                  <a:latin typeface="+mn-lt"/>
                  <a:ea typeface="黑体" pitchFamily="2" charset="-122"/>
                </a:rPr>
                <a:t>A</a:t>
              </a:r>
            </a:p>
          </p:txBody>
        </p:sp>
        <p:sp>
          <p:nvSpPr>
            <p:cNvPr id="93" name="Text Box 55"/>
            <p:cNvSpPr txBox="1">
              <a:spLocks noChangeArrowheads="1"/>
            </p:cNvSpPr>
            <p:nvPr/>
          </p:nvSpPr>
          <p:spPr bwMode="auto">
            <a:xfrm>
              <a:off x="429646" y="3891707"/>
              <a:ext cx="103936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明文 </a:t>
              </a: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X</a:t>
              </a:r>
            </a:p>
          </p:txBody>
        </p:sp>
        <p:sp>
          <p:nvSpPr>
            <p:cNvPr id="94" name="Text Box 57"/>
            <p:cNvSpPr txBox="1">
              <a:spLocks noChangeArrowheads="1"/>
            </p:cNvSpPr>
            <p:nvPr/>
          </p:nvSpPr>
          <p:spPr bwMode="auto">
            <a:xfrm>
              <a:off x="3000503" y="3501182"/>
              <a:ext cx="96051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密文 </a:t>
              </a: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Y</a:t>
              </a:r>
            </a:p>
          </p:txBody>
        </p:sp>
        <p:pic>
          <p:nvPicPr>
            <p:cNvPr id="95" name="Picture 6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00000">
              <a:off x="7464280" y="2091959"/>
              <a:ext cx="741707" cy="391454"/>
            </a:xfrm>
            <a:prstGeom prst="rect">
              <a:avLst/>
            </a:prstGeom>
            <a:noFill/>
            <a:ln>
              <a:noFill/>
            </a:ln>
            <a:effectLst/>
            <a:extLst/>
          </p:spPr>
        </p:pic>
        <p:sp>
          <p:nvSpPr>
            <p:cNvPr id="96" name="Text Box 70"/>
            <p:cNvSpPr txBox="1">
              <a:spLocks noChangeArrowheads="1"/>
            </p:cNvSpPr>
            <p:nvPr/>
          </p:nvSpPr>
          <p:spPr bwMode="auto">
            <a:xfrm>
              <a:off x="608587" y="2953494"/>
              <a:ext cx="3706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99"/>
                  </a:solidFill>
                  <a:effectLst/>
                  <a:uLnTx/>
                  <a:uFillTx/>
                  <a:latin typeface="+mn-lt"/>
                  <a:ea typeface="黑体" pitchFamily="2" charset="-122"/>
                </a:rPr>
                <a:t>A</a:t>
              </a:r>
            </a:p>
          </p:txBody>
        </p:sp>
        <p:sp>
          <p:nvSpPr>
            <p:cNvPr id="97" name="Text Box 71"/>
            <p:cNvSpPr txBox="1">
              <a:spLocks noChangeArrowheads="1"/>
            </p:cNvSpPr>
            <p:nvPr/>
          </p:nvSpPr>
          <p:spPr bwMode="auto">
            <a:xfrm>
              <a:off x="9225091" y="2953494"/>
              <a:ext cx="3706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99"/>
                  </a:solidFill>
                  <a:effectLst/>
                  <a:uLnTx/>
                  <a:uFillTx/>
                  <a:latin typeface="+mn-lt"/>
                  <a:ea typeface="黑体" pitchFamily="2" charset="-122"/>
                </a:rPr>
                <a:t>B</a:t>
              </a:r>
            </a:p>
          </p:txBody>
        </p:sp>
        <p:graphicFrame>
          <p:nvGraphicFramePr>
            <p:cNvPr id="98" name="Object 73"/>
            <p:cNvGraphicFramePr>
              <a:graphicFrameLocks noChangeAspect="1"/>
            </p:cNvGraphicFramePr>
            <p:nvPr>
              <p:extLst>
                <p:ext uri="{D42A27DB-BD31-4B8C-83A1-F6EECF244321}">
                  <p14:modId xmlns:p14="http://schemas.microsoft.com/office/powerpoint/2010/main" xmlns="" val="1073444221"/>
                </p:ext>
              </p:extLst>
            </p:nvPr>
          </p:nvGraphicFramePr>
          <p:xfrm>
            <a:off x="3943478" y="3226544"/>
            <a:ext cx="2293938" cy="1498600"/>
          </p:xfrm>
          <a:graphic>
            <a:graphicData uri="http://schemas.openxmlformats.org/presentationml/2006/ole">
              <p:oleObj spid="_x0000_s18438" name="VISIO" r:id="rId5" imgW="1687068" imgH="964692" progId="">
                <p:embed/>
              </p:oleObj>
            </a:graphicData>
          </a:graphic>
        </p:graphicFrame>
        <p:grpSp>
          <p:nvGrpSpPr>
            <p:cNvPr id="99" name="Group 74"/>
            <p:cNvGrpSpPr>
              <a:grpSpLocks/>
            </p:cNvGrpSpPr>
            <p:nvPr/>
          </p:nvGrpSpPr>
          <p:grpSpPr bwMode="auto">
            <a:xfrm>
              <a:off x="902275" y="3093194"/>
              <a:ext cx="574675" cy="620713"/>
              <a:chOff x="921" y="2412"/>
              <a:chExt cx="284" cy="265"/>
            </a:xfrm>
          </p:grpSpPr>
          <p:grpSp>
            <p:nvGrpSpPr>
              <p:cNvPr id="134" name="Group 75"/>
              <p:cNvGrpSpPr>
                <a:grpSpLocks/>
              </p:cNvGrpSpPr>
              <p:nvPr/>
            </p:nvGrpSpPr>
            <p:grpSpPr bwMode="auto">
              <a:xfrm>
                <a:off x="928" y="2417"/>
                <a:ext cx="277" cy="260"/>
                <a:chOff x="928" y="2417"/>
                <a:chExt cx="277" cy="260"/>
              </a:xfrm>
            </p:grpSpPr>
            <p:sp>
              <p:nvSpPr>
                <p:cNvPr id="148" name="Freeform 76"/>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49" name="Freeform 77"/>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50" name="Freeform 78"/>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51" name="Freeform 79"/>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52" name="Rectangle 80"/>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53" name="Rectangle 81"/>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54" name="Rectangle 82"/>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55" name="Line 83"/>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156" name="Group 84"/>
                <p:cNvGrpSpPr>
                  <a:grpSpLocks/>
                </p:cNvGrpSpPr>
                <p:nvPr/>
              </p:nvGrpSpPr>
              <p:grpSpPr bwMode="auto">
                <a:xfrm>
                  <a:off x="928" y="2639"/>
                  <a:ext cx="277" cy="38"/>
                  <a:chOff x="928" y="2639"/>
                  <a:chExt cx="277" cy="38"/>
                </a:xfrm>
              </p:grpSpPr>
              <p:sp>
                <p:nvSpPr>
                  <p:cNvPr id="157" name="Freeform 85"/>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58" name="Freeform 86"/>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59" name="Rectangle 87"/>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nvGrpSpPr>
              <p:cNvPr id="135" name="Group 88"/>
              <p:cNvGrpSpPr>
                <a:grpSpLocks/>
              </p:cNvGrpSpPr>
              <p:nvPr/>
            </p:nvGrpSpPr>
            <p:grpSpPr bwMode="auto">
              <a:xfrm>
                <a:off x="921" y="2412"/>
                <a:ext cx="277" cy="261"/>
                <a:chOff x="921" y="2412"/>
                <a:chExt cx="277" cy="261"/>
              </a:xfrm>
            </p:grpSpPr>
            <p:sp>
              <p:nvSpPr>
                <p:cNvPr id="136" name="Freeform 89"/>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37" name="Freeform 90"/>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38" name="Freeform 91"/>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39" name="Freeform 92"/>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40" name="Rectangle 93"/>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41" name="Rectangle 94"/>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42" name="Rectangle 95"/>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43" name="Line 96"/>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144" name="Group 97"/>
                <p:cNvGrpSpPr>
                  <a:grpSpLocks/>
                </p:cNvGrpSpPr>
                <p:nvPr/>
              </p:nvGrpSpPr>
              <p:grpSpPr bwMode="auto">
                <a:xfrm>
                  <a:off x="921" y="2635"/>
                  <a:ext cx="277" cy="38"/>
                  <a:chOff x="921" y="2635"/>
                  <a:chExt cx="277" cy="38"/>
                </a:xfrm>
              </p:grpSpPr>
              <p:sp>
                <p:nvSpPr>
                  <p:cNvPr id="145" name="Freeform 98"/>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46" name="Freeform 99"/>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47" name="Rectangle 100"/>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sp>
          <p:nvSpPr>
            <p:cNvPr id="100" name="Rectangle 102"/>
            <p:cNvSpPr>
              <a:spLocks noChangeArrowheads="1"/>
            </p:cNvSpPr>
            <p:nvPr/>
          </p:nvSpPr>
          <p:spPr bwMode="auto">
            <a:xfrm>
              <a:off x="1719391" y="3545632"/>
              <a:ext cx="1276350" cy="715962"/>
            </a:xfrm>
            <a:prstGeom prst="rect">
              <a:avLst/>
            </a:prstGeom>
            <a:solidFill>
              <a:srgbClr val="FF66FF"/>
            </a:solidFill>
            <a:ln w="12700" algn="ctr">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1" u="none" strike="noStrike" kern="0" cap="none" spc="0" normalizeH="0" baseline="0" noProof="0" dirty="0" smtClean="0">
                  <a:ln>
                    <a:noFill/>
                  </a:ln>
                  <a:solidFill>
                    <a:srgbClr val="000099"/>
                  </a:solidFill>
                  <a:effectLst/>
                  <a:uLnTx/>
                  <a:uFillTx/>
                  <a:latin typeface="+mn-lt"/>
                  <a:ea typeface="黑体" pitchFamily="2" charset="-122"/>
                </a:rPr>
                <a:t>E</a:t>
              </a:r>
              <a:r>
                <a:rPr kumimoji="1" lang="en-US" altLang="zh-CN" sz="2000" b="1" i="0" u="none" strike="noStrike" kern="0" cap="none" spc="0" normalizeH="0" baseline="0" noProof="0" dirty="0" smtClean="0">
                  <a:ln>
                    <a:noFill/>
                  </a:ln>
                  <a:solidFill>
                    <a:srgbClr val="000099"/>
                  </a:solidFill>
                  <a:effectLst/>
                  <a:uLnTx/>
                  <a:uFillTx/>
                  <a:latin typeface="+mn-lt"/>
                  <a:ea typeface="黑体" pitchFamily="2" charset="-122"/>
                </a:rPr>
                <a:t> </a:t>
              </a: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运算</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加密算法</a:t>
              </a:r>
            </a:p>
          </p:txBody>
        </p:sp>
        <p:sp>
          <p:nvSpPr>
            <p:cNvPr id="101" name="Rectangle 103"/>
            <p:cNvSpPr>
              <a:spLocks noChangeArrowheads="1"/>
            </p:cNvSpPr>
            <p:nvPr/>
          </p:nvSpPr>
          <p:spPr bwMode="auto">
            <a:xfrm>
              <a:off x="7243891" y="3545632"/>
              <a:ext cx="1277937" cy="715962"/>
            </a:xfrm>
            <a:prstGeom prst="rect">
              <a:avLst/>
            </a:prstGeom>
            <a:solidFill>
              <a:srgbClr val="FFFF66"/>
            </a:solidFill>
            <a:ln w="12700" algn="ctr">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dirty="0" smtClean="0">
                  <a:ln>
                    <a:noFill/>
                  </a:ln>
                  <a:solidFill>
                    <a:srgbClr val="000099"/>
                  </a:solidFill>
                  <a:effectLst/>
                  <a:uLnTx/>
                  <a:uFillTx/>
                  <a:latin typeface="+mn-lt"/>
                  <a:ea typeface="黑体" pitchFamily="2" charset="-122"/>
                </a:rPr>
                <a:t>D </a:t>
              </a: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运算</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smtClean="0">
                  <a:ln>
                    <a:noFill/>
                  </a:ln>
                  <a:solidFill>
                    <a:srgbClr val="000099"/>
                  </a:solidFill>
                  <a:effectLst/>
                  <a:uLnTx/>
                  <a:uFillTx/>
                  <a:latin typeface="+mn-lt"/>
                  <a:ea typeface="黑体" pitchFamily="2" charset="-122"/>
                </a:rPr>
                <a:t>解密算法</a:t>
              </a:r>
            </a:p>
          </p:txBody>
        </p:sp>
        <p:grpSp>
          <p:nvGrpSpPr>
            <p:cNvPr id="102" name="Group 104"/>
            <p:cNvGrpSpPr>
              <a:grpSpLocks/>
            </p:cNvGrpSpPr>
            <p:nvPr/>
          </p:nvGrpSpPr>
          <p:grpSpPr bwMode="auto">
            <a:xfrm>
              <a:off x="8740903" y="3067794"/>
              <a:ext cx="574675" cy="620713"/>
              <a:chOff x="921" y="2412"/>
              <a:chExt cx="284" cy="265"/>
            </a:xfrm>
          </p:grpSpPr>
          <p:grpSp>
            <p:nvGrpSpPr>
              <p:cNvPr id="108" name="Group 105"/>
              <p:cNvGrpSpPr>
                <a:grpSpLocks/>
              </p:cNvGrpSpPr>
              <p:nvPr/>
            </p:nvGrpSpPr>
            <p:grpSpPr bwMode="auto">
              <a:xfrm>
                <a:off x="928" y="2417"/>
                <a:ext cx="277" cy="260"/>
                <a:chOff x="928" y="2417"/>
                <a:chExt cx="277" cy="260"/>
              </a:xfrm>
            </p:grpSpPr>
            <p:sp>
              <p:nvSpPr>
                <p:cNvPr id="122" name="Freeform 106"/>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3" name="Freeform 107"/>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4" name="Freeform 108"/>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5" name="Freeform 109"/>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6" name="Rectangle 110"/>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7" name="Rectangle 111"/>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8" name="Rectangle 112"/>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9" name="Line 113"/>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130" name="Group 114"/>
                <p:cNvGrpSpPr>
                  <a:grpSpLocks/>
                </p:cNvGrpSpPr>
                <p:nvPr/>
              </p:nvGrpSpPr>
              <p:grpSpPr bwMode="auto">
                <a:xfrm>
                  <a:off x="928" y="2639"/>
                  <a:ext cx="277" cy="38"/>
                  <a:chOff x="928" y="2639"/>
                  <a:chExt cx="277" cy="38"/>
                </a:xfrm>
              </p:grpSpPr>
              <p:sp>
                <p:nvSpPr>
                  <p:cNvPr id="131" name="Freeform 115"/>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32" name="Freeform 116"/>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33" name="Rectangle 117"/>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nvGrpSpPr>
              <p:cNvPr id="109" name="Group 118"/>
              <p:cNvGrpSpPr>
                <a:grpSpLocks/>
              </p:cNvGrpSpPr>
              <p:nvPr/>
            </p:nvGrpSpPr>
            <p:grpSpPr bwMode="auto">
              <a:xfrm>
                <a:off x="921" y="2412"/>
                <a:ext cx="277" cy="261"/>
                <a:chOff x="921" y="2412"/>
                <a:chExt cx="277" cy="261"/>
              </a:xfrm>
            </p:grpSpPr>
            <p:sp>
              <p:nvSpPr>
                <p:cNvPr id="110" name="Freeform 119"/>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1" name="Freeform 120"/>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2" name="Freeform 121"/>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3" name="Freeform 122"/>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4" name="Rectangle 123"/>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5" name="Rectangle 124"/>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6" name="Rectangle 125"/>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17" name="Line 126"/>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nvGrpSpPr>
                <p:cNvPr id="118" name="Group 127"/>
                <p:cNvGrpSpPr>
                  <a:grpSpLocks/>
                </p:cNvGrpSpPr>
                <p:nvPr/>
              </p:nvGrpSpPr>
              <p:grpSpPr bwMode="auto">
                <a:xfrm>
                  <a:off x="921" y="2635"/>
                  <a:ext cx="277" cy="38"/>
                  <a:chOff x="921" y="2635"/>
                  <a:chExt cx="277" cy="38"/>
                </a:xfrm>
              </p:grpSpPr>
              <p:sp>
                <p:nvSpPr>
                  <p:cNvPr id="119" name="Freeform 128"/>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0" name="Freeform 129"/>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sp>
                <p:nvSpPr>
                  <p:cNvPr id="121" name="Rectangle 130"/>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99"/>
                      </a:solidFill>
                      <a:effectLst/>
                      <a:uLnTx/>
                      <a:uFillTx/>
                      <a:latin typeface="+mn-lt"/>
                      <a:ea typeface="黑体" pitchFamily="2" charset="-122"/>
                    </a:endParaRPr>
                  </a:p>
                </p:txBody>
              </p:sp>
            </p:grpSp>
          </p:grpSp>
        </p:grpSp>
        <p:sp>
          <p:nvSpPr>
            <p:cNvPr id="103" name="Text Box 131"/>
            <p:cNvSpPr txBox="1">
              <a:spLocks noChangeArrowheads="1"/>
            </p:cNvSpPr>
            <p:nvPr/>
          </p:nvSpPr>
          <p:spPr bwMode="auto">
            <a:xfrm>
              <a:off x="4501417" y="3723258"/>
              <a:ext cx="11128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0099"/>
                  </a:solidFill>
                  <a:effectLst/>
                  <a:uLnTx/>
                  <a:uFillTx/>
                  <a:latin typeface="+mn-lt"/>
                  <a:ea typeface="黑体" pitchFamily="2" charset="-122"/>
                </a:rPr>
                <a:t>互联网</a:t>
              </a:r>
            </a:p>
          </p:txBody>
        </p:sp>
        <p:pic>
          <p:nvPicPr>
            <p:cNvPr id="104" name="Picture 7" descr="key 的图像结果"/>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16200000" flipH="1">
              <a:off x="1952661" y="1887225"/>
              <a:ext cx="809809" cy="790320"/>
            </a:xfrm>
            <a:prstGeom prst="rect">
              <a:avLst/>
            </a:prstGeom>
            <a:noFill/>
            <a:extLst>
              <a:ext uri="{909E8E84-426E-40DD-AFC4-6F175D3DCCD1}">
                <a14:hiddenFill xmlns:a14="http://schemas.microsoft.com/office/drawing/2010/main" xmlns="">
                  <a:solidFill>
                    <a:srgbClr val="FFFFFF"/>
                  </a:solidFill>
                </a14:hiddenFill>
              </a:ext>
            </a:extLst>
          </p:spPr>
        </p:pic>
        <p:sp>
          <p:nvSpPr>
            <p:cNvPr id="105" name="Text Box 132"/>
            <p:cNvSpPr txBox="1">
              <a:spLocks noChangeArrowheads="1"/>
            </p:cNvSpPr>
            <p:nvPr/>
          </p:nvSpPr>
          <p:spPr bwMode="auto">
            <a:xfrm>
              <a:off x="6450036" y="2852936"/>
              <a:ext cx="14221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kern="0" dirty="0" smtClean="0">
                  <a:solidFill>
                    <a:srgbClr val="000099"/>
                  </a:solidFill>
                  <a:latin typeface="+mn-lt"/>
                  <a:ea typeface="黑体" pitchFamily="2" charset="-122"/>
                </a:rPr>
                <a:t>核实签名</a:t>
              </a:r>
              <a:endParaRPr kumimoji="1" lang="en-US" altLang="zh-CN" sz="2400" b="1" i="1" u="none" strike="noStrike" kern="0" cap="none" spc="0" normalizeH="0" baseline="0" noProof="0" dirty="0" smtClean="0">
                <a:ln>
                  <a:noFill/>
                </a:ln>
                <a:solidFill>
                  <a:srgbClr val="000099"/>
                </a:solidFill>
                <a:effectLst/>
                <a:uLnTx/>
                <a:uFillTx/>
                <a:latin typeface="+mn-lt"/>
                <a:ea typeface="黑体" pitchFamily="2" charset="-122"/>
              </a:endParaRPr>
            </a:p>
          </p:txBody>
        </p:sp>
        <p:sp>
          <p:nvSpPr>
            <p:cNvPr id="106" name="Text Box 54"/>
            <p:cNvSpPr txBox="1">
              <a:spLocks noChangeArrowheads="1"/>
            </p:cNvSpPr>
            <p:nvPr/>
          </p:nvSpPr>
          <p:spPr bwMode="auto">
            <a:xfrm>
              <a:off x="1446597" y="1453744"/>
              <a:ext cx="208101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zh-CN" sz="2400" b="1" kern="0" dirty="0" smtClean="0">
                  <a:solidFill>
                    <a:srgbClr val="FF0000"/>
                  </a:solidFill>
                  <a:latin typeface="+mn-lt"/>
                  <a:ea typeface="黑体" pitchFamily="2" charset="-122"/>
                </a:rPr>
                <a:t>A </a:t>
              </a:r>
              <a:r>
                <a:rPr kumimoji="1" lang="zh-CN" altLang="en-US" sz="2400" b="1" i="0" u="none" strike="noStrike" kern="0" cap="none" spc="0" normalizeH="0" baseline="0" noProof="0" dirty="0" smtClean="0">
                  <a:ln>
                    <a:noFill/>
                  </a:ln>
                  <a:solidFill>
                    <a:srgbClr val="FF0000"/>
                  </a:solidFill>
                  <a:effectLst/>
                  <a:uLnTx/>
                  <a:uFillTx/>
                  <a:latin typeface="+mn-lt"/>
                  <a:ea typeface="黑体" pitchFamily="2" charset="-122"/>
                </a:rPr>
                <a:t>的私钥 </a:t>
              </a:r>
              <a:r>
                <a:rPr kumimoji="1" lang="en-US" altLang="zh-CN" sz="2400" b="1" i="0" u="none" strike="noStrike" kern="0" cap="none" spc="0" normalizeH="0" baseline="0" noProof="0" dirty="0" smtClean="0">
                  <a:ln>
                    <a:noFill/>
                  </a:ln>
                  <a:solidFill>
                    <a:srgbClr val="FF0000"/>
                  </a:solidFill>
                  <a:effectLst/>
                  <a:uLnTx/>
                  <a:uFillTx/>
                  <a:latin typeface="+mn-lt"/>
                  <a:ea typeface="黑体" pitchFamily="2" charset="-122"/>
                </a:rPr>
                <a:t>S</a:t>
              </a:r>
              <a:r>
                <a:rPr kumimoji="1" lang="en-US" altLang="zh-CN" sz="2400" b="1" i="1" u="none" strike="noStrike" kern="0" cap="none" spc="0" normalizeH="0" baseline="0" noProof="0" dirty="0" smtClean="0">
                  <a:ln>
                    <a:noFill/>
                  </a:ln>
                  <a:solidFill>
                    <a:srgbClr val="FF0000"/>
                  </a:solidFill>
                  <a:effectLst/>
                  <a:uLnTx/>
                  <a:uFillTx/>
                  <a:latin typeface="+mn-lt"/>
                  <a:ea typeface="黑体" pitchFamily="2" charset="-122"/>
                </a:rPr>
                <a:t>K</a:t>
              </a:r>
              <a:r>
                <a:rPr kumimoji="1" lang="en-US" altLang="zh-CN" sz="2400" b="1" i="1" u="none" strike="noStrike" kern="0" cap="none" spc="0" normalizeH="0" baseline="-25000" noProof="0" dirty="0" smtClean="0">
                  <a:ln>
                    <a:noFill/>
                  </a:ln>
                  <a:solidFill>
                    <a:srgbClr val="FF0000"/>
                  </a:solidFill>
                  <a:effectLst/>
                  <a:uLnTx/>
                  <a:uFillTx/>
                  <a:latin typeface="+mn-lt"/>
                  <a:ea typeface="黑体" pitchFamily="2" charset="-122"/>
                </a:rPr>
                <a:t>A</a:t>
              </a:r>
            </a:p>
          </p:txBody>
        </p:sp>
        <p:sp>
          <p:nvSpPr>
            <p:cNvPr id="107" name="Text Box 132"/>
            <p:cNvSpPr txBox="1">
              <a:spLocks noChangeArrowheads="1"/>
            </p:cNvSpPr>
            <p:nvPr/>
          </p:nvSpPr>
          <p:spPr bwMode="auto">
            <a:xfrm>
              <a:off x="1557287" y="2823319"/>
              <a:ext cx="8034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2400" b="1" u="none" strike="noStrike" kern="0" cap="none" spc="0" normalizeH="0" baseline="0" noProof="0" dirty="0" smtClean="0">
                  <a:ln>
                    <a:noFill/>
                  </a:ln>
                  <a:solidFill>
                    <a:srgbClr val="000099"/>
                  </a:solidFill>
                  <a:effectLst/>
                  <a:uLnTx/>
                  <a:uFillTx/>
                  <a:latin typeface="+mn-lt"/>
                  <a:ea typeface="黑体" pitchFamily="2" charset="-122"/>
                </a:rPr>
                <a:t>签名</a:t>
              </a:r>
              <a:endParaRPr kumimoji="1" lang="en-US" altLang="zh-CN" sz="2400" b="1" u="none" strike="noStrike" kern="0" cap="none" spc="0" normalizeH="0" baseline="0" noProof="0" dirty="0" smtClean="0">
                <a:ln>
                  <a:noFill/>
                </a:ln>
                <a:solidFill>
                  <a:srgbClr val="000099"/>
                </a:solidFill>
                <a:effectLst/>
                <a:uLnTx/>
                <a:uFillTx/>
                <a:latin typeface="+mn-lt"/>
                <a:ea typeface="黑体" pitchFamily="2" charset="-122"/>
              </a:endParaRPr>
            </a:p>
          </p:txBody>
        </p:sp>
      </p:grpSp>
    </p:spTree>
    <p:extLst>
      <p:ext uri="{BB962C8B-B14F-4D97-AF65-F5344CB8AC3E}">
        <p14:creationId xmlns:p14="http://schemas.microsoft.com/office/powerpoint/2010/main" xmlns="" val="27761529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a:lstStyle/>
          <a:p>
            <a:pPr algn="ctr"/>
            <a:r>
              <a:rPr lang="zh-CN" altLang="en-US" dirty="0"/>
              <a:t>基于公钥的数字签名的</a:t>
            </a:r>
            <a:r>
              <a:rPr lang="zh-CN" altLang="en-US" dirty="0" smtClean="0"/>
              <a:t>实现</a:t>
            </a:r>
            <a:endParaRPr lang="zh-CN" altLang="en-US" dirty="0"/>
          </a:p>
        </p:txBody>
      </p:sp>
      <p:sp>
        <p:nvSpPr>
          <p:cNvPr id="596995"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因为除 </a:t>
            </a:r>
            <a:r>
              <a:rPr lang="en-US" altLang="zh-CN" dirty="0"/>
              <a:t>A </a:t>
            </a:r>
            <a:r>
              <a:rPr lang="zh-CN" altLang="en-US" dirty="0"/>
              <a:t>外没有别人能具有 </a:t>
            </a:r>
            <a:r>
              <a:rPr lang="en-US" altLang="zh-CN" dirty="0"/>
              <a:t>A </a:t>
            </a:r>
            <a:r>
              <a:rPr lang="zh-CN" altLang="en-US" dirty="0"/>
              <a:t>的私钥，所以除 </a:t>
            </a:r>
            <a:r>
              <a:rPr lang="en-US" altLang="zh-CN" dirty="0"/>
              <a:t>A </a:t>
            </a:r>
            <a:r>
              <a:rPr lang="zh-CN" altLang="en-US" dirty="0"/>
              <a:t>外没有别人能产生这个密文。因此 </a:t>
            </a:r>
            <a:r>
              <a:rPr lang="en-US" altLang="zh-CN" dirty="0"/>
              <a:t>B </a:t>
            </a:r>
            <a:r>
              <a:rPr lang="zh-CN" altLang="en-US" dirty="0"/>
              <a:t>相信报文 </a:t>
            </a:r>
            <a:r>
              <a:rPr lang="en-US" altLang="zh-CN" dirty="0"/>
              <a:t>X </a:t>
            </a:r>
            <a:r>
              <a:rPr lang="zh-CN" altLang="en-US" dirty="0"/>
              <a:t>是 </a:t>
            </a:r>
            <a:r>
              <a:rPr lang="en-US" altLang="zh-CN" dirty="0"/>
              <a:t>A </a:t>
            </a:r>
            <a:r>
              <a:rPr lang="zh-CN" altLang="en-US" dirty="0"/>
              <a:t>签名发送的。</a:t>
            </a:r>
          </a:p>
          <a:p>
            <a:r>
              <a:rPr lang="zh-CN" altLang="en-US" dirty="0"/>
              <a:t>若 </a:t>
            </a:r>
            <a:r>
              <a:rPr lang="en-US" altLang="zh-CN" dirty="0"/>
              <a:t>A </a:t>
            </a:r>
            <a:r>
              <a:rPr lang="zh-CN" altLang="en-US" dirty="0"/>
              <a:t>要抵赖曾发送报文给 </a:t>
            </a:r>
            <a:r>
              <a:rPr lang="en-US" altLang="zh-CN" dirty="0"/>
              <a:t>B</a:t>
            </a:r>
            <a:r>
              <a:rPr lang="zh-CN" altLang="en-US" dirty="0"/>
              <a:t>，</a:t>
            </a:r>
            <a:r>
              <a:rPr lang="en-US" altLang="zh-CN" dirty="0"/>
              <a:t>B </a:t>
            </a:r>
            <a:r>
              <a:rPr lang="zh-CN" altLang="en-US" dirty="0"/>
              <a:t>可将明文和对应的密文出示给第三者。第三者很容易用 </a:t>
            </a:r>
            <a:r>
              <a:rPr lang="en-US" altLang="zh-CN" dirty="0"/>
              <a:t>A </a:t>
            </a:r>
            <a:r>
              <a:rPr lang="zh-CN" altLang="en-US" dirty="0"/>
              <a:t>的公钥去证实 </a:t>
            </a:r>
            <a:r>
              <a:rPr lang="en-US" altLang="zh-CN" dirty="0"/>
              <a:t>A </a:t>
            </a:r>
            <a:r>
              <a:rPr lang="zh-CN" altLang="en-US" dirty="0"/>
              <a:t>确实发送 </a:t>
            </a:r>
            <a:r>
              <a:rPr lang="en-US" altLang="zh-CN" dirty="0"/>
              <a:t>X </a:t>
            </a:r>
            <a:r>
              <a:rPr lang="zh-CN" altLang="en-US" dirty="0"/>
              <a:t>给 </a:t>
            </a:r>
            <a:r>
              <a:rPr lang="en-US" altLang="zh-CN" dirty="0"/>
              <a:t>B</a:t>
            </a:r>
            <a:r>
              <a:rPr lang="zh-CN" altLang="en-US" dirty="0"/>
              <a:t>。</a:t>
            </a:r>
          </a:p>
          <a:p>
            <a:r>
              <a:rPr lang="zh-CN" altLang="en-US" dirty="0"/>
              <a:t>反之，若 </a:t>
            </a:r>
            <a:r>
              <a:rPr lang="en-US" altLang="zh-CN" dirty="0"/>
              <a:t>B </a:t>
            </a:r>
            <a:r>
              <a:rPr lang="zh-CN" altLang="en-US" dirty="0"/>
              <a:t>将 </a:t>
            </a:r>
            <a:r>
              <a:rPr lang="en-US" altLang="zh-CN" dirty="0"/>
              <a:t>X </a:t>
            </a:r>
            <a:r>
              <a:rPr lang="zh-CN" altLang="en-US" dirty="0"/>
              <a:t>伪造成 </a:t>
            </a:r>
            <a:r>
              <a:rPr lang="en-US" altLang="zh-CN" dirty="0"/>
              <a:t>X‘</a:t>
            </a:r>
            <a:r>
              <a:rPr lang="zh-CN" altLang="en-US" dirty="0"/>
              <a:t>，则 </a:t>
            </a:r>
            <a:r>
              <a:rPr lang="en-US" altLang="zh-CN" dirty="0"/>
              <a:t>B </a:t>
            </a:r>
            <a:r>
              <a:rPr lang="zh-CN" altLang="en-US" dirty="0"/>
              <a:t>不能在第三者前出示对应的密文。这样就证明了 </a:t>
            </a:r>
            <a:r>
              <a:rPr lang="en-US" altLang="zh-CN" dirty="0"/>
              <a:t>B </a:t>
            </a:r>
            <a:r>
              <a:rPr lang="zh-CN" altLang="en-US" dirty="0"/>
              <a:t>伪造了报文。  </a:t>
            </a:r>
          </a:p>
        </p:txBody>
      </p:sp>
    </p:spTree>
    <p:extLst>
      <p:ext uri="{BB962C8B-B14F-4D97-AF65-F5344CB8AC3E}">
        <p14:creationId xmlns:p14="http://schemas.microsoft.com/office/powerpoint/2010/main" xmlns="" val="3074929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69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6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p:txBody>
          <a:bodyPr/>
          <a:lstStyle/>
          <a:p>
            <a:pPr algn="ctr"/>
            <a:r>
              <a:rPr lang="zh-CN" altLang="en-US"/>
              <a:t>具有保密性的数字签名 </a:t>
            </a:r>
          </a:p>
        </p:txBody>
      </p:sp>
      <p:graphicFrame>
        <p:nvGraphicFramePr>
          <p:cNvPr id="600188" name="Object 124"/>
          <p:cNvGraphicFramePr>
            <a:graphicFrameLocks noChangeAspect="1"/>
          </p:cNvGraphicFramePr>
          <p:nvPr>
            <p:extLst>
              <p:ext uri="{D42A27DB-BD31-4B8C-83A1-F6EECF244321}">
                <p14:modId xmlns:p14="http://schemas.microsoft.com/office/powerpoint/2010/main" xmlns="" val="2358286236"/>
              </p:ext>
            </p:extLst>
          </p:nvPr>
        </p:nvGraphicFramePr>
        <p:xfrm>
          <a:off x="7304257" y="3635376"/>
          <a:ext cx="988880" cy="366713"/>
        </p:xfrm>
        <a:graphic>
          <a:graphicData uri="http://schemas.openxmlformats.org/presentationml/2006/ole">
            <p:oleObj spid="_x0000_s19474" name="公式" r:id="rId4" imgW="583947" imgH="241195" progId="Equation.3">
              <p:embed/>
            </p:oleObj>
          </a:graphicData>
        </a:graphic>
      </p:graphicFrame>
      <p:graphicFrame>
        <p:nvGraphicFramePr>
          <p:cNvPr id="600187" name="Object 123"/>
          <p:cNvGraphicFramePr>
            <a:graphicFrameLocks noChangeAspect="1"/>
          </p:cNvGraphicFramePr>
          <p:nvPr>
            <p:extLst>
              <p:ext uri="{D42A27DB-BD31-4B8C-83A1-F6EECF244321}">
                <p14:modId xmlns:p14="http://schemas.microsoft.com/office/powerpoint/2010/main" xmlns="" val="388409588"/>
              </p:ext>
            </p:extLst>
          </p:nvPr>
        </p:nvGraphicFramePr>
        <p:xfrm>
          <a:off x="2009019" y="3635376"/>
          <a:ext cx="988881" cy="366713"/>
        </p:xfrm>
        <a:graphic>
          <a:graphicData uri="http://schemas.openxmlformats.org/presentationml/2006/ole">
            <p:oleObj spid="_x0000_s19475" name="公式" r:id="rId5" imgW="583947" imgH="241195" progId="Equation.3">
              <p:embed/>
            </p:oleObj>
          </a:graphicData>
        </a:graphic>
      </p:graphicFrame>
      <p:sp>
        <p:nvSpPr>
          <p:cNvPr id="600173" name="Text Box 109"/>
          <p:cNvSpPr txBox="1">
            <a:spLocks noChangeArrowheads="1"/>
          </p:cNvSpPr>
          <p:nvPr/>
        </p:nvSpPr>
        <p:spPr bwMode="auto">
          <a:xfrm>
            <a:off x="7467637" y="3211513"/>
            <a:ext cx="110799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1800" b="1">
                <a:solidFill>
                  <a:srgbClr val="000099"/>
                </a:solidFill>
                <a:latin typeface="+mn-lt"/>
                <a:ea typeface="黑体" pitchFamily="2" charset="-122"/>
              </a:rPr>
              <a:t>核实签名</a:t>
            </a:r>
          </a:p>
        </p:txBody>
      </p:sp>
      <p:sp>
        <p:nvSpPr>
          <p:cNvPr id="600193" name="Text Box 129"/>
          <p:cNvSpPr txBox="1">
            <a:spLocks noChangeArrowheads="1"/>
          </p:cNvSpPr>
          <p:nvPr/>
        </p:nvSpPr>
        <p:spPr bwMode="auto">
          <a:xfrm>
            <a:off x="6103842" y="3213101"/>
            <a:ext cx="7136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1800" b="1">
                <a:solidFill>
                  <a:srgbClr val="000099"/>
                </a:solidFill>
                <a:latin typeface="+mn-lt"/>
                <a:ea typeface="黑体" pitchFamily="2" charset="-122"/>
              </a:rPr>
              <a:t>解密 </a:t>
            </a:r>
          </a:p>
        </p:txBody>
      </p:sp>
      <p:sp>
        <p:nvSpPr>
          <p:cNvPr id="600192" name="Text Box 128"/>
          <p:cNvSpPr txBox="1">
            <a:spLocks noChangeArrowheads="1"/>
          </p:cNvSpPr>
          <p:nvPr/>
        </p:nvSpPr>
        <p:spPr bwMode="auto">
          <a:xfrm>
            <a:off x="2574830" y="3213101"/>
            <a:ext cx="7136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1800" b="1">
                <a:solidFill>
                  <a:srgbClr val="000099"/>
                </a:solidFill>
                <a:latin typeface="+mn-lt"/>
                <a:ea typeface="黑体" pitchFamily="2" charset="-122"/>
              </a:rPr>
              <a:t>加密 </a:t>
            </a:r>
          </a:p>
        </p:txBody>
      </p:sp>
      <p:sp>
        <p:nvSpPr>
          <p:cNvPr id="600172" name="Text Box 108"/>
          <p:cNvSpPr txBox="1">
            <a:spLocks noChangeArrowheads="1"/>
          </p:cNvSpPr>
          <p:nvPr/>
        </p:nvSpPr>
        <p:spPr bwMode="auto">
          <a:xfrm>
            <a:off x="970264" y="3213101"/>
            <a:ext cx="7136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1800" b="1">
                <a:solidFill>
                  <a:srgbClr val="000099"/>
                </a:solidFill>
                <a:latin typeface="+mn-lt"/>
                <a:ea typeface="黑体" pitchFamily="2" charset="-122"/>
              </a:rPr>
              <a:t>签名 </a:t>
            </a:r>
          </a:p>
        </p:txBody>
      </p:sp>
      <p:sp>
        <p:nvSpPr>
          <p:cNvPr id="600102" name="Rectangle 38"/>
          <p:cNvSpPr>
            <a:spLocks noChangeArrowheads="1"/>
          </p:cNvSpPr>
          <p:nvPr/>
        </p:nvSpPr>
        <p:spPr bwMode="auto">
          <a:xfrm>
            <a:off x="2967896" y="3716339"/>
            <a:ext cx="737791" cy="581025"/>
          </a:xfrm>
          <a:prstGeom prst="rect">
            <a:avLst/>
          </a:prstGeom>
          <a:solidFill>
            <a:srgbClr val="FF66FF"/>
          </a:solidFill>
          <a:ln w="12700">
            <a:solidFill>
              <a:schemeClr val="tx1"/>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E</a:t>
            </a:r>
            <a:r>
              <a:rPr kumimoji="1" lang="en-US" altLang="zh-CN" sz="1800" b="1">
                <a:solidFill>
                  <a:srgbClr val="000099"/>
                </a:solidFill>
                <a:latin typeface="+mn-lt"/>
                <a:ea typeface="黑体" pitchFamily="2" charset="-122"/>
              </a:rPr>
              <a:t> </a:t>
            </a:r>
            <a:r>
              <a:rPr kumimoji="1" lang="zh-CN" altLang="en-US" sz="1800" b="1">
                <a:solidFill>
                  <a:srgbClr val="000099"/>
                </a:solidFill>
                <a:latin typeface="+mn-lt"/>
                <a:ea typeface="黑体" pitchFamily="2" charset="-122"/>
              </a:rPr>
              <a:t>运算</a:t>
            </a:r>
          </a:p>
        </p:txBody>
      </p:sp>
      <p:sp>
        <p:nvSpPr>
          <p:cNvPr id="600103" name="Line 39"/>
          <p:cNvSpPr>
            <a:spLocks noChangeShapeType="1"/>
          </p:cNvSpPr>
          <p:nvPr/>
        </p:nvSpPr>
        <p:spPr bwMode="auto">
          <a:xfrm>
            <a:off x="2014178" y="4005263"/>
            <a:ext cx="961363" cy="0"/>
          </a:xfrm>
          <a:prstGeom prst="line">
            <a:avLst/>
          </a:prstGeom>
          <a:noFill/>
          <a:ln w="57150">
            <a:solidFill>
              <a:srgbClr val="C00000"/>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0104" name="Rectangle 40"/>
          <p:cNvSpPr>
            <a:spLocks noChangeArrowheads="1"/>
          </p:cNvSpPr>
          <p:nvPr/>
        </p:nvSpPr>
        <p:spPr bwMode="auto">
          <a:xfrm>
            <a:off x="1268742" y="3724276"/>
            <a:ext cx="737791" cy="581025"/>
          </a:xfrm>
          <a:prstGeom prst="rect">
            <a:avLst/>
          </a:prstGeom>
          <a:solidFill>
            <a:srgbClr val="FFFF66"/>
          </a:solidFill>
          <a:ln w="12700" algn="ctr">
            <a:solidFill>
              <a:schemeClr val="tx1"/>
            </a:solidFill>
            <a:miter lim="800000"/>
            <a:headEnd/>
            <a:tailEnd/>
          </a:ln>
          <a:effectLst>
            <a:outerShdw dist="35921" dir="2700000" algn="ctr" rotWithShape="0">
              <a:schemeClr val="bg2"/>
            </a:outerShdw>
          </a:effectLst>
        </p:spPr>
        <p:txBody>
          <a:bodyPr wrap="none" anchor="ctr"/>
          <a:lstStyle/>
          <a:p>
            <a:r>
              <a:rPr kumimoji="1" lang="en-US" altLang="zh-CN" sz="1800" b="1" dirty="0">
                <a:solidFill>
                  <a:srgbClr val="000099"/>
                </a:solidFill>
                <a:latin typeface="+mn-lt"/>
                <a:ea typeface="黑体" pitchFamily="2" charset="-122"/>
              </a:rPr>
              <a:t>D </a:t>
            </a:r>
            <a:r>
              <a:rPr kumimoji="1" lang="zh-CN" altLang="en-US" sz="1800" b="1" dirty="0">
                <a:solidFill>
                  <a:srgbClr val="000099"/>
                </a:solidFill>
                <a:latin typeface="+mn-lt"/>
                <a:ea typeface="黑体" pitchFamily="2" charset="-122"/>
              </a:rPr>
              <a:t>运算</a:t>
            </a:r>
          </a:p>
        </p:txBody>
      </p:sp>
      <p:sp>
        <p:nvSpPr>
          <p:cNvPr id="600105" name="Text Box 41"/>
          <p:cNvSpPr txBox="1">
            <a:spLocks noChangeArrowheads="1"/>
          </p:cNvSpPr>
          <p:nvPr/>
        </p:nvSpPr>
        <p:spPr bwMode="auto">
          <a:xfrm>
            <a:off x="167122" y="4005263"/>
            <a:ext cx="88357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1800" b="1">
                <a:solidFill>
                  <a:srgbClr val="000099"/>
                </a:solidFill>
                <a:latin typeface="+mn-lt"/>
                <a:ea typeface="黑体" pitchFamily="2" charset="-122"/>
              </a:rPr>
              <a:t>明文 </a:t>
            </a:r>
            <a:r>
              <a:rPr kumimoji="1" lang="en-US" altLang="zh-CN" sz="1800" b="1" i="1">
                <a:solidFill>
                  <a:srgbClr val="000099"/>
                </a:solidFill>
                <a:latin typeface="+mn-lt"/>
                <a:ea typeface="黑体" pitchFamily="2" charset="-122"/>
              </a:rPr>
              <a:t>X</a:t>
            </a:r>
          </a:p>
        </p:txBody>
      </p:sp>
      <p:sp>
        <p:nvSpPr>
          <p:cNvPr id="600106" name="Text Box 42"/>
          <p:cNvSpPr txBox="1">
            <a:spLocks noChangeArrowheads="1"/>
          </p:cNvSpPr>
          <p:nvPr/>
        </p:nvSpPr>
        <p:spPr bwMode="auto">
          <a:xfrm>
            <a:off x="8993093" y="4005263"/>
            <a:ext cx="93166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1800" b="1">
                <a:solidFill>
                  <a:srgbClr val="000099"/>
                </a:solidFill>
                <a:latin typeface="+mn-lt"/>
                <a:ea typeface="黑体" pitchFamily="2" charset="-122"/>
              </a:rPr>
              <a:t>明文 </a:t>
            </a:r>
            <a:r>
              <a:rPr kumimoji="1" lang="en-US" altLang="zh-CN" sz="1800" b="1" i="1">
                <a:solidFill>
                  <a:srgbClr val="000099"/>
                </a:solidFill>
                <a:latin typeface="+mn-lt"/>
                <a:ea typeface="黑体" pitchFamily="2" charset="-122"/>
              </a:rPr>
              <a:t>X</a:t>
            </a:r>
            <a:r>
              <a:rPr kumimoji="1" lang="en-US" altLang="zh-CN" sz="1800" b="1">
                <a:solidFill>
                  <a:srgbClr val="000099"/>
                </a:solidFill>
                <a:latin typeface="+mn-lt"/>
                <a:ea typeface="黑体" pitchFamily="2" charset="-122"/>
              </a:rPr>
              <a:t> </a:t>
            </a:r>
            <a:endParaRPr kumimoji="1" lang="en-US" altLang="zh-CN" b="1">
              <a:solidFill>
                <a:srgbClr val="000099"/>
              </a:solidFill>
              <a:latin typeface="+mn-lt"/>
              <a:ea typeface="黑体" pitchFamily="2" charset="-122"/>
            </a:endParaRPr>
          </a:p>
        </p:txBody>
      </p:sp>
      <p:pic>
        <p:nvPicPr>
          <p:cNvPr id="600107" name="Picture 4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5400000">
            <a:off x="8397912" y="2782360"/>
            <a:ext cx="409575" cy="2201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00108" name="Text Box 44"/>
          <p:cNvSpPr txBox="1">
            <a:spLocks noChangeArrowheads="1"/>
          </p:cNvSpPr>
          <p:nvPr/>
        </p:nvSpPr>
        <p:spPr bwMode="auto">
          <a:xfrm>
            <a:off x="409612" y="2917826"/>
            <a:ext cx="35137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mn-lt"/>
                <a:ea typeface="黑体" pitchFamily="2" charset="-122"/>
              </a:rPr>
              <a:t>A</a:t>
            </a:r>
          </a:p>
        </p:txBody>
      </p:sp>
      <p:sp>
        <p:nvSpPr>
          <p:cNvPr id="600109" name="Text Box 45"/>
          <p:cNvSpPr txBox="1">
            <a:spLocks noChangeArrowheads="1"/>
          </p:cNvSpPr>
          <p:nvPr/>
        </p:nvSpPr>
        <p:spPr bwMode="auto">
          <a:xfrm>
            <a:off x="9233863" y="2924176"/>
            <a:ext cx="35137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mn-lt"/>
                <a:ea typeface="黑体" pitchFamily="2" charset="-122"/>
              </a:rPr>
              <a:t>B</a:t>
            </a:r>
          </a:p>
        </p:txBody>
      </p:sp>
      <p:sp>
        <p:nvSpPr>
          <p:cNvPr id="600111" name="Text Box 47"/>
          <p:cNvSpPr txBox="1">
            <a:spLocks noChangeArrowheads="1"/>
          </p:cNvSpPr>
          <p:nvPr/>
        </p:nvSpPr>
        <p:spPr bwMode="auto">
          <a:xfrm>
            <a:off x="970264" y="2276476"/>
            <a:ext cx="1599540" cy="424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lnSpc>
                <a:spcPct val="120000"/>
              </a:lnSpc>
            </a:pPr>
            <a:r>
              <a:rPr kumimoji="1" lang="en-US" altLang="zh-CN" sz="1800" b="1">
                <a:solidFill>
                  <a:srgbClr val="000099"/>
                </a:solidFill>
                <a:latin typeface="+mn-lt"/>
                <a:ea typeface="黑体" pitchFamily="2" charset="-122"/>
              </a:rPr>
              <a:t>A </a:t>
            </a:r>
            <a:r>
              <a:rPr kumimoji="1" lang="zh-CN" altLang="en-US" sz="1800" b="1">
                <a:solidFill>
                  <a:srgbClr val="000099"/>
                </a:solidFill>
                <a:latin typeface="+mn-lt"/>
                <a:ea typeface="黑体" pitchFamily="2" charset="-122"/>
              </a:rPr>
              <a:t>的私钥 </a:t>
            </a:r>
            <a:r>
              <a:rPr kumimoji="1" lang="en-US" altLang="zh-CN" sz="1800" b="1" i="1">
                <a:solidFill>
                  <a:srgbClr val="000099"/>
                </a:solidFill>
                <a:latin typeface="+mn-lt"/>
                <a:ea typeface="黑体" pitchFamily="2" charset="-122"/>
              </a:rPr>
              <a:t>SK</a:t>
            </a:r>
            <a:r>
              <a:rPr kumimoji="1" lang="en-US" altLang="zh-CN" sz="1800" b="1" baseline="-25000">
                <a:solidFill>
                  <a:srgbClr val="000099"/>
                </a:solidFill>
                <a:latin typeface="+mn-lt"/>
                <a:ea typeface="黑体" pitchFamily="2" charset="-122"/>
              </a:rPr>
              <a:t>A</a:t>
            </a:r>
          </a:p>
        </p:txBody>
      </p:sp>
      <p:sp>
        <p:nvSpPr>
          <p:cNvPr id="600112" name="Freeform 48"/>
          <p:cNvSpPr>
            <a:spLocks/>
          </p:cNvSpPr>
          <p:nvPr/>
        </p:nvSpPr>
        <p:spPr bwMode="auto">
          <a:xfrm>
            <a:off x="1637543" y="3116264"/>
            <a:ext cx="3440" cy="617537"/>
          </a:xfrm>
          <a:custGeom>
            <a:avLst/>
            <a:gdLst>
              <a:gd name="T0" fmla="*/ 0 w 2"/>
              <a:gd name="T1" fmla="*/ 0 h 389"/>
              <a:gd name="T2" fmla="*/ 2 w 2"/>
              <a:gd name="T3" fmla="*/ 389 h 389"/>
            </a:gdLst>
            <a:ahLst/>
            <a:cxnLst>
              <a:cxn ang="0">
                <a:pos x="T0" y="T1"/>
              </a:cxn>
              <a:cxn ang="0">
                <a:pos x="T2" y="T3"/>
              </a:cxn>
            </a:cxnLst>
            <a:rect l="0" t="0" r="r" b="b"/>
            <a:pathLst>
              <a:path w="2" h="389">
                <a:moveTo>
                  <a:pt x="0" y="0"/>
                </a:moveTo>
                <a:lnTo>
                  <a:pt x="2" y="389"/>
                </a:lnTo>
              </a:path>
            </a:pathLst>
          </a:custGeom>
          <a:noFill/>
          <a:ln w="57150" cmpd="sng">
            <a:solidFill>
              <a:srgbClr val="C00000"/>
            </a:solidFill>
            <a:round/>
            <a:headEnd type="none" w="sm" len="med"/>
            <a:tailEnd type="triangle" w="med"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0113" name="Freeform 49"/>
          <p:cNvSpPr>
            <a:spLocks/>
          </p:cNvSpPr>
          <p:nvPr/>
        </p:nvSpPr>
        <p:spPr bwMode="auto">
          <a:xfrm>
            <a:off x="8618178" y="3116264"/>
            <a:ext cx="13758" cy="600075"/>
          </a:xfrm>
          <a:custGeom>
            <a:avLst/>
            <a:gdLst>
              <a:gd name="T0" fmla="*/ 0 w 8"/>
              <a:gd name="T1" fmla="*/ 0 h 378"/>
              <a:gd name="T2" fmla="*/ 8 w 8"/>
              <a:gd name="T3" fmla="*/ 378 h 378"/>
            </a:gdLst>
            <a:ahLst/>
            <a:cxnLst>
              <a:cxn ang="0">
                <a:pos x="T0" y="T1"/>
              </a:cxn>
              <a:cxn ang="0">
                <a:pos x="T2" y="T3"/>
              </a:cxn>
            </a:cxnLst>
            <a:rect l="0" t="0" r="r" b="b"/>
            <a:pathLst>
              <a:path w="8" h="378">
                <a:moveTo>
                  <a:pt x="0" y="0"/>
                </a:moveTo>
                <a:lnTo>
                  <a:pt x="8" y="378"/>
                </a:lnTo>
              </a:path>
            </a:pathLst>
          </a:custGeom>
          <a:noFill/>
          <a:ln w="57150" cmpd="sng">
            <a:solidFill>
              <a:srgbClr val="C00000"/>
            </a:solidFill>
            <a:round/>
            <a:headEnd type="none" w="sm" len="med"/>
            <a:tailEnd type="triangle" w="med"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aphicFrame>
        <p:nvGraphicFramePr>
          <p:cNvPr id="600114" name="Object 50"/>
          <p:cNvGraphicFramePr>
            <a:graphicFrameLocks noChangeAspect="1"/>
          </p:cNvGraphicFramePr>
          <p:nvPr>
            <p:extLst>
              <p:ext uri="{D42A27DB-BD31-4B8C-83A1-F6EECF244321}">
                <p14:modId xmlns:p14="http://schemas.microsoft.com/office/powerpoint/2010/main" xmlns="" val="2246922867"/>
              </p:ext>
            </p:extLst>
          </p:nvPr>
        </p:nvGraphicFramePr>
        <p:xfrm>
          <a:off x="3776964" y="3190875"/>
          <a:ext cx="2567650" cy="1390650"/>
        </p:xfrm>
        <a:graphic>
          <a:graphicData uri="http://schemas.openxmlformats.org/presentationml/2006/ole">
            <p:oleObj spid="_x0000_s19476" name="VISIO" r:id="rId7" imgW="1687068" imgH="964692" progId="">
              <p:embed/>
            </p:oleObj>
          </a:graphicData>
        </a:graphic>
      </p:graphicFrame>
      <p:sp>
        <p:nvSpPr>
          <p:cNvPr id="600115" name="Freeform 51"/>
          <p:cNvSpPr>
            <a:spLocks/>
          </p:cNvSpPr>
          <p:nvPr/>
        </p:nvSpPr>
        <p:spPr bwMode="auto">
          <a:xfrm rot="-5400000">
            <a:off x="8901878" y="3478148"/>
            <a:ext cx="225425" cy="847857"/>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0116" name="Freeform 52"/>
          <p:cNvSpPr>
            <a:spLocks/>
          </p:cNvSpPr>
          <p:nvPr/>
        </p:nvSpPr>
        <p:spPr bwMode="auto">
          <a:xfrm>
            <a:off x="650383" y="3648075"/>
            <a:ext cx="626004" cy="368300"/>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600117" name="Group 53"/>
          <p:cNvGrpSpPr>
            <a:grpSpLocks/>
          </p:cNvGrpSpPr>
          <p:nvPr/>
        </p:nvGrpSpPr>
        <p:grpSpPr bwMode="auto">
          <a:xfrm>
            <a:off x="333942" y="3286125"/>
            <a:ext cx="562372" cy="503238"/>
            <a:chOff x="921" y="2412"/>
            <a:chExt cx="284" cy="265"/>
          </a:xfrm>
        </p:grpSpPr>
        <p:grpSp>
          <p:nvGrpSpPr>
            <p:cNvPr id="600118" name="Group 54"/>
            <p:cNvGrpSpPr>
              <a:grpSpLocks/>
            </p:cNvGrpSpPr>
            <p:nvPr/>
          </p:nvGrpSpPr>
          <p:grpSpPr bwMode="auto">
            <a:xfrm>
              <a:off x="928" y="2417"/>
              <a:ext cx="277" cy="260"/>
              <a:chOff x="928" y="2417"/>
              <a:chExt cx="277" cy="260"/>
            </a:xfrm>
          </p:grpSpPr>
          <p:sp>
            <p:nvSpPr>
              <p:cNvPr id="600119" name="Freeform 55"/>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20" name="Freeform 56"/>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21" name="Freeform 57"/>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22" name="Freeform 58"/>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23" name="Rectangle 59"/>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24" name="Rectangle 60"/>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25" name="Rectangle 61"/>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26" name="Line 62"/>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00127" name="Group 63"/>
              <p:cNvGrpSpPr>
                <a:grpSpLocks/>
              </p:cNvGrpSpPr>
              <p:nvPr/>
            </p:nvGrpSpPr>
            <p:grpSpPr bwMode="auto">
              <a:xfrm>
                <a:off x="928" y="2639"/>
                <a:ext cx="277" cy="38"/>
                <a:chOff x="928" y="2639"/>
                <a:chExt cx="277" cy="38"/>
              </a:xfrm>
            </p:grpSpPr>
            <p:sp>
              <p:nvSpPr>
                <p:cNvPr id="600128" name="Freeform 64"/>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29" name="Freeform 65"/>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30" name="Rectangle 66"/>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00131" name="Group 67"/>
            <p:cNvGrpSpPr>
              <a:grpSpLocks/>
            </p:cNvGrpSpPr>
            <p:nvPr/>
          </p:nvGrpSpPr>
          <p:grpSpPr bwMode="auto">
            <a:xfrm>
              <a:off x="921" y="2412"/>
              <a:ext cx="277" cy="261"/>
              <a:chOff x="921" y="2412"/>
              <a:chExt cx="277" cy="261"/>
            </a:xfrm>
          </p:grpSpPr>
          <p:sp>
            <p:nvSpPr>
              <p:cNvPr id="600132" name="Freeform 68"/>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33" name="Freeform 69"/>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34" name="Freeform 70"/>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35" name="Freeform 71"/>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36" name="Rectangle 72"/>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37" name="Rectangle 73"/>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38" name="Rectangle 74"/>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39" name="Line 75"/>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00140" name="Group 76"/>
              <p:cNvGrpSpPr>
                <a:grpSpLocks/>
              </p:cNvGrpSpPr>
              <p:nvPr/>
            </p:nvGrpSpPr>
            <p:grpSpPr bwMode="auto">
              <a:xfrm>
                <a:off x="921" y="2635"/>
                <a:ext cx="277" cy="38"/>
                <a:chOff x="921" y="2635"/>
                <a:chExt cx="277" cy="38"/>
              </a:xfrm>
            </p:grpSpPr>
            <p:sp>
              <p:nvSpPr>
                <p:cNvPr id="600141" name="Freeform 77"/>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42" name="Freeform 78"/>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43" name="Rectangle 79"/>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grpSp>
        <p:nvGrpSpPr>
          <p:cNvPr id="600144" name="Group 80"/>
          <p:cNvGrpSpPr>
            <a:grpSpLocks/>
          </p:cNvGrpSpPr>
          <p:nvPr/>
        </p:nvGrpSpPr>
        <p:grpSpPr bwMode="auto">
          <a:xfrm>
            <a:off x="9144434" y="3286125"/>
            <a:ext cx="562371" cy="503238"/>
            <a:chOff x="921" y="2412"/>
            <a:chExt cx="284" cy="265"/>
          </a:xfrm>
        </p:grpSpPr>
        <p:grpSp>
          <p:nvGrpSpPr>
            <p:cNvPr id="600145" name="Group 81"/>
            <p:cNvGrpSpPr>
              <a:grpSpLocks/>
            </p:cNvGrpSpPr>
            <p:nvPr/>
          </p:nvGrpSpPr>
          <p:grpSpPr bwMode="auto">
            <a:xfrm>
              <a:off x="928" y="2417"/>
              <a:ext cx="277" cy="260"/>
              <a:chOff x="928" y="2417"/>
              <a:chExt cx="277" cy="260"/>
            </a:xfrm>
          </p:grpSpPr>
          <p:sp>
            <p:nvSpPr>
              <p:cNvPr id="600146" name="Freeform 82"/>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47" name="Freeform 83"/>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48" name="Freeform 84"/>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49" name="Freeform 85"/>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50" name="Rectangle 86"/>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51" name="Rectangle 87"/>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52" name="Rectangle 88"/>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53" name="Line 89"/>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00154" name="Group 90"/>
              <p:cNvGrpSpPr>
                <a:grpSpLocks/>
              </p:cNvGrpSpPr>
              <p:nvPr/>
            </p:nvGrpSpPr>
            <p:grpSpPr bwMode="auto">
              <a:xfrm>
                <a:off x="928" y="2639"/>
                <a:ext cx="277" cy="38"/>
                <a:chOff x="928" y="2639"/>
                <a:chExt cx="277" cy="38"/>
              </a:xfrm>
            </p:grpSpPr>
            <p:sp>
              <p:nvSpPr>
                <p:cNvPr id="600155" name="Freeform 91"/>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56" name="Freeform 92"/>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57" name="Rectangle 93"/>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00158" name="Group 94"/>
            <p:cNvGrpSpPr>
              <a:grpSpLocks/>
            </p:cNvGrpSpPr>
            <p:nvPr/>
          </p:nvGrpSpPr>
          <p:grpSpPr bwMode="auto">
            <a:xfrm>
              <a:off x="921" y="2412"/>
              <a:ext cx="277" cy="261"/>
              <a:chOff x="921" y="2412"/>
              <a:chExt cx="277" cy="261"/>
            </a:xfrm>
          </p:grpSpPr>
          <p:sp>
            <p:nvSpPr>
              <p:cNvPr id="600159" name="Freeform 95"/>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60" name="Freeform 96"/>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61" name="Freeform 97"/>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62" name="Freeform 98"/>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63" name="Rectangle 99"/>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64" name="Rectangle 100"/>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65" name="Rectangle 101"/>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00166" name="Line 102"/>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00167" name="Group 103"/>
              <p:cNvGrpSpPr>
                <a:grpSpLocks/>
              </p:cNvGrpSpPr>
              <p:nvPr/>
            </p:nvGrpSpPr>
            <p:grpSpPr bwMode="auto">
              <a:xfrm>
                <a:off x="921" y="2635"/>
                <a:ext cx="277" cy="38"/>
                <a:chOff x="921" y="2635"/>
                <a:chExt cx="277" cy="38"/>
              </a:xfrm>
            </p:grpSpPr>
            <p:sp>
              <p:nvSpPr>
                <p:cNvPr id="600168" name="Freeform 104"/>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69" name="Freeform 105"/>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00170" name="Rectangle 106"/>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sp>
        <p:nvSpPr>
          <p:cNvPr id="600171" name="Text Box 107"/>
          <p:cNvSpPr txBox="1">
            <a:spLocks noChangeArrowheads="1"/>
          </p:cNvSpPr>
          <p:nvPr/>
        </p:nvSpPr>
        <p:spPr bwMode="auto">
          <a:xfrm>
            <a:off x="4500997" y="2771775"/>
            <a:ext cx="11079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000099"/>
                </a:solidFill>
                <a:latin typeface="+mn-lt"/>
                <a:ea typeface="黑体" pitchFamily="2" charset="-122"/>
              </a:rPr>
              <a:t>因特网</a:t>
            </a:r>
          </a:p>
        </p:txBody>
      </p:sp>
      <p:sp>
        <p:nvSpPr>
          <p:cNvPr id="600174" name="Rectangle 110"/>
          <p:cNvSpPr>
            <a:spLocks noChangeArrowheads="1"/>
          </p:cNvSpPr>
          <p:nvPr/>
        </p:nvSpPr>
        <p:spPr bwMode="auto">
          <a:xfrm>
            <a:off x="8247657" y="3716339"/>
            <a:ext cx="737791" cy="581025"/>
          </a:xfrm>
          <a:prstGeom prst="rect">
            <a:avLst/>
          </a:prstGeom>
          <a:solidFill>
            <a:srgbClr val="FF66FF"/>
          </a:solidFill>
          <a:ln w="12700">
            <a:solidFill>
              <a:schemeClr val="tx1"/>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E</a:t>
            </a:r>
            <a:r>
              <a:rPr kumimoji="1" lang="en-US" altLang="zh-CN" sz="1800" b="1">
                <a:solidFill>
                  <a:srgbClr val="000099"/>
                </a:solidFill>
                <a:latin typeface="+mn-lt"/>
                <a:ea typeface="黑体" pitchFamily="2" charset="-122"/>
              </a:rPr>
              <a:t> </a:t>
            </a:r>
            <a:r>
              <a:rPr kumimoji="1" lang="zh-CN" altLang="en-US" sz="1800" b="1">
                <a:solidFill>
                  <a:srgbClr val="000099"/>
                </a:solidFill>
                <a:latin typeface="+mn-lt"/>
                <a:ea typeface="黑体" pitchFamily="2" charset="-122"/>
              </a:rPr>
              <a:t>运算</a:t>
            </a:r>
          </a:p>
        </p:txBody>
      </p:sp>
      <p:pic>
        <p:nvPicPr>
          <p:cNvPr id="600175" name="Picture 111"/>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16200000" flipH="1">
            <a:off x="3120732" y="2783087"/>
            <a:ext cx="409575" cy="2218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00177" name="Text Box 113"/>
          <p:cNvSpPr txBox="1">
            <a:spLocks noChangeArrowheads="1"/>
          </p:cNvSpPr>
          <p:nvPr/>
        </p:nvSpPr>
        <p:spPr bwMode="auto">
          <a:xfrm>
            <a:off x="6024732" y="2276475"/>
            <a:ext cx="1608133" cy="3709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lnSpc>
                <a:spcPct val="110000"/>
              </a:lnSpc>
            </a:pPr>
            <a:r>
              <a:rPr kumimoji="1" lang="en-US" altLang="zh-CN" sz="1800" b="1">
                <a:solidFill>
                  <a:srgbClr val="FF0000"/>
                </a:solidFill>
                <a:latin typeface="+mn-lt"/>
                <a:ea typeface="黑体" pitchFamily="2" charset="-122"/>
              </a:rPr>
              <a:t>B </a:t>
            </a:r>
            <a:r>
              <a:rPr kumimoji="1" lang="zh-CN" altLang="en-US" sz="1800" b="1">
                <a:solidFill>
                  <a:srgbClr val="FF0000"/>
                </a:solidFill>
                <a:latin typeface="+mn-lt"/>
                <a:ea typeface="黑体" pitchFamily="2" charset="-122"/>
              </a:rPr>
              <a:t>的私钥 </a:t>
            </a:r>
            <a:r>
              <a:rPr kumimoji="1" lang="en-US" altLang="zh-CN" sz="1800" b="1" i="1">
                <a:solidFill>
                  <a:srgbClr val="FF0000"/>
                </a:solidFill>
                <a:latin typeface="+mn-lt"/>
                <a:ea typeface="黑体" pitchFamily="2" charset="-122"/>
              </a:rPr>
              <a:t>SK</a:t>
            </a:r>
            <a:r>
              <a:rPr kumimoji="1" lang="en-US" altLang="zh-CN" sz="1800" b="1" baseline="-25000">
                <a:solidFill>
                  <a:srgbClr val="FF0000"/>
                </a:solidFill>
                <a:latin typeface="+mn-lt"/>
                <a:ea typeface="黑体" pitchFamily="2" charset="-122"/>
              </a:rPr>
              <a:t>B</a:t>
            </a:r>
          </a:p>
        </p:txBody>
      </p:sp>
      <p:sp>
        <p:nvSpPr>
          <p:cNvPr id="600178" name="Line 114"/>
          <p:cNvSpPr>
            <a:spLocks noChangeShapeType="1"/>
          </p:cNvSpPr>
          <p:nvPr/>
        </p:nvSpPr>
        <p:spPr bwMode="auto">
          <a:xfrm>
            <a:off x="3699574" y="4005263"/>
            <a:ext cx="2806700" cy="0"/>
          </a:xfrm>
          <a:prstGeom prst="line">
            <a:avLst/>
          </a:prstGeom>
          <a:noFill/>
          <a:ln w="57150">
            <a:solidFill>
              <a:srgbClr val="0000FF"/>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0179" name="Rectangle 115"/>
          <p:cNvSpPr>
            <a:spLocks noChangeArrowheads="1"/>
          </p:cNvSpPr>
          <p:nvPr/>
        </p:nvSpPr>
        <p:spPr bwMode="auto">
          <a:xfrm>
            <a:off x="6483150" y="3716339"/>
            <a:ext cx="737791" cy="581025"/>
          </a:xfrm>
          <a:prstGeom prst="rect">
            <a:avLst/>
          </a:prstGeom>
          <a:solidFill>
            <a:srgbClr val="FFFF66"/>
          </a:solidFill>
          <a:ln w="12700" algn="ctr">
            <a:solidFill>
              <a:schemeClr val="tx1"/>
            </a:solidFill>
            <a:miter lim="800000"/>
            <a:headEnd/>
            <a:tailEnd/>
          </a:ln>
          <a:effectLst>
            <a:outerShdw dist="35921" dir="2700000" algn="ctr" rotWithShape="0">
              <a:schemeClr val="bg2"/>
            </a:outerShdw>
          </a:effectLst>
        </p:spPr>
        <p:txBody>
          <a:bodyPr wrap="none" anchor="ctr"/>
          <a:lstStyle/>
          <a:p>
            <a:r>
              <a:rPr kumimoji="1" lang="en-US" altLang="zh-CN" sz="1800" b="1">
                <a:solidFill>
                  <a:srgbClr val="000099"/>
                </a:solidFill>
                <a:latin typeface="+mn-lt"/>
                <a:ea typeface="黑体" pitchFamily="2" charset="-122"/>
              </a:rPr>
              <a:t>D </a:t>
            </a:r>
            <a:r>
              <a:rPr kumimoji="1" lang="zh-CN" altLang="en-US" sz="1800" b="1">
                <a:solidFill>
                  <a:srgbClr val="000099"/>
                </a:solidFill>
                <a:latin typeface="+mn-lt"/>
                <a:ea typeface="黑体" pitchFamily="2" charset="-122"/>
              </a:rPr>
              <a:t>运算</a:t>
            </a:r>
          </a:p>
        </p:txBody>
      </p:sp>
      <p:sp>
        <p:nvSpPr>
          <p:cNvPr id="600180" name="Line 116"/>
          <p:cNvSpPr>
            <a:spLocks noChangeShapeType="1"/>
          </p:cNvSpPr>
          <p:nvPr/>
        </p:nvSpPr>
        <p:spPr bwMode="auto">
          <a:xfrm>
            <a:off x="7228587" y="4005263"/>
            <a:ext cx="1042194" cy="0"/>
          </a:xfrm>
          <a:prstGeom prst="line">
            <a:avLst/>
          </a:prstGeom>
          <a:noFill/>
          <a:ln w="57150">
            <a:solidFill>
              <a:srgbClr val="C00000"/>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0181" name="Freeform 117"/>
          <p:cNvSpPr>
            <a:spLocks/>
          </p:cNvSpPr>
          <p:nvPr/>
        </p:nvSpPr>
        <p:spPr bwMode="auto">
          <a:xfrm>
            <a:off x="3312621" y="3167063"/>
            <a:ext cx="10319" cy="584200"/>
          </a:xfrm>
          <a:custGeom>
            <a:avLst/>
            <a:gdLst>
              <a:gd name="T0" fmla="*/ 0 w 6"/>
              <a:gd name="T1" fmla="*/ 0 h 368"/>
              <a:gd name="T2" fmla="*/ 6 w 6"/>
              <a:gd name="T3" fmla="*/ 368 h 368"/>
            </a:gdLst>
            <a:ahLst/>
            <a:cxnLst>
              <a:cxn ang="0">
                <a:pos x="T0" y="T1"/>
              </a:cxn>
              <a:cxn ang="0">
                <a:pos x="T2" y="T3"/>
              </a:cxn>
            </a:cxnLst>
            <a:rect l="0" t="0" r="r" b="b"/>
            <a:pathLst>
              <a:path w="6" h="368">
                <a:moveTo>
                  <a:pt x="0" y="0"/>
                </a:moveTo>
                <a:lnTo>
                  <a:pt x="6" y="368"/>
                </a:lnTo>
              </a:path>
            </a:pathLst>
          </a:custGeom>
          <a:noFill/>
          <a:ln w="57150" cmpd="sng">
            <a:solidFill>
              <a:srgbClr val="C00000"/>
            </a:solidFill>
            <a:round/>
            <a:headEnd type="none" w="sm" len="med"/>
            <a:tailEnd type="triangle" w="med"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0182" name="Freeform 118"/>
          <p:cNvSpPr>
            <a:spLocks/>
          </p:cNvSpPr>
          <p:nvPr/>
        </p:nvSpPr>
        <p:spPr bwMode="auto">
          <a:xfrm>
            <a:off x="6822716" y="3116264"/>
            <a:ext cx="3440" cy="617537"/>
          </a:xfrm>
          <a:custGeom>
            <a:avLst/>
            <a:gdLst>
              <a:gd name="T0" fmla="*/ 0 w 2"/>
              <a:gd name="T1" fmla="*/ 0 h 389"/>
              <a:gd name="T2" fmla="*/ 2 w 2"/>
              <a:gd name="T3" fmla="*/ 389 h 389"/>
            </a:gdLst>
            <a:ahLst/>
            <a:cxnLst>
              <a:cxn ang="0">
                <a:pos x="T0" y="T1"/>
              </a:cxn>
              <a:cxn ang="0">
                <a:pos x="T2" y="T3"/>
              </a:cxn>
            </a:cxnLst>
            <a:rect l="0" t="0" r="r" b="b"/>
            <a:pathLst>
              <a:path w="2" h="389">
                <a:moveTo>
                  <a:pt x="0" y="0"/>
                </a:moveTo>
                <a:lnTo>
                  <a:pt x="2" y="389"/>
                </a:lnTo>
              </a:path>
            </a:pathLst>
          </a:custGeom>
          <a:noFill/>
          <a:ln w="57150" cmpd="sng">
            <a:solidFill>
              <a:srgbClr val="C00000"/>
            </a:solidFill>
            <a:round/>
            <a:headEnd type="none" w="sm" len="med"/>
            <a:tailEnd type="triangle" w="med"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00183" name="Line 119"/>
          <p:cNvSpPr>
            <a:spLocks noChangeShapeType="1"/>
          </p:cNvSpPr>
          <p:nvPr/>
        </p:nvSpPr>
        <p:spPr bwMode="auto">
          <a:xfrm>
            <a:off x="2975541" y="4868863"/>
            <a:ext cx="4253045"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00184" name="Text Box 120"/>
          <p:cNvSpPr txBox="1">
            <a:spLocks noChangeArrowheads="1"/>
          </p:cNvSpPr>
          <p:nvPr/>
        </p:nvSpPr>
        <p:spPr bwMode="auto">
          <a:xfrm>
            <a:off x="4260227" y="4627563"/>
            <a:ext cx="1723549" cy="4616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000099"/>
                </a:solidFill>
                <a:latin typeface="+mn-lt"/>
                <a:ea typeface="黑体" pitchFamily="2" charset="-122"/>
              </a:rPr>
              <a:t>加密与解密</a:t>
            </a:r>
          </a:p>
        </p:txBody>
      </p:sp>
      <p:sp>
        <p:nvSpPr>
          <p:cNvPr id="600185" name="Line 121"/>
          <p:cNvSpPr>
            <a:spLocks noChangeShapeType="1"/>
          </p:cNvSpPr>
          <p:nvPr/>
        </p:nvSpPr>
        <p:spPr bwMode="auto">
          <a:xfrm>
            <a:off x="1315943" y="5275263"/>
            <a:ext cx="7661671"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00186" name="Text Box 122"/>
          <p:cNvSpPr txBox="1">
            <a:spLocks noChangeArrowheads="1"/>
          </p:cNvSpPr>
          <p:nvPr/>
        </p:nvSpPr>
        <p:spPr bwMode="auto">
          <a:xfrm>
            <a:off x="3857795" y="5059363"/>
            <a:ext cx="2339102" cy="4616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000099"/>
                </a:solidFill>
                <a:latin typeface="+mn-lt"/>
                <a:ea typeface="黑体" pitchFamily="2" charset="-122"/>
              </a:rPr>
              <a:t>签名与核实签名</a:t>
            </a:r>
          </a:p>
        </p:txBody>
      </p:sp>
      <p:graphicFrame>
        <p:nvGraphicFramePr>
          <p:cNvPr id="600189" name="Object 125"/>
          <p:cNvGraphicFramePr>
            <a:graphicFrameLocks noChangeAspect="1"/>
          </p:cNvGraphicFramePr>
          <p:nvPr>
            <p:extLst>
              <p:ext uri="{D42A27DB-BD31-4B8C-83A1-F6EECF244321}">
                <p14:modId xmlns:p14="http://schemas.microsoft.com/office/powerpoint/2010/main" xmlns="" val="2115403960"/>
              </p:ext>
            </p:extLst>
          </p:nvPr>
        </p:nvGraphicFramePr>
        <p:xfrm>
          <a:off x="4249907" y="3652838"/>
          <a:ext cx="1635521" cy="361950"/>
        </p:xfrm>
        <a:graphic>
          <a:graphicData uri="http://schemas.openxmlformats.org/presentationml/2006/ole">
            <p:oleObj spid="_x0000_s19477" name="公式" r:id="rId8" imgW="977900" imgH="241300" progId="Equation.3">
              <p:embed/>
            </p:oleObj>
          </a:graphicData>
        </a:graphic>
      </p:graphicFrame>
      <p:sp>
        <p:nvSpPr>
          <p:cNvPr id="600190" name="Text Box 126"/>
          <p:cNvSpPr txBox="1">
            <a:spLocks noChangeArrowheads="1"/>
          </p:cNvSpPr>
          <p:nvPr/>
        </p:nvSpPr>
        <p:spPr bwMode="auto">
          <a:xfrm>
            <a:off x="2655660" y="2276475"/>
            <a:ext cx="1608133" cy="3709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lnSpc>
                <a:spcPct val="110000"/>
              </a:lnSpc>
            </a:pPr>
            <a:r>
              <a:rPr kumimoji="1" lang="en-US" altLang="zh-CN" sz="1800" b="1" dirty="0">
                <a:solidFill>
                  <a:srgbClr val="FF0000"/>
                </a:solidFill>
                <a:latin typeface="+mn-lt"/>
                <a:ea typeface="黑体" pitchFamily="2" charset="-122"/>
              </a:rPr>
              <a:t>B </a:t>
            </a:r>
            <a:r>
              <a:rPr kumimoji="1" lang="zh-CN" altLang="en-US" sz="1800" b="1" dirty="0">
                <a:solidFill>
                  <a:srgbClr val="FF0000"/>
                </a:solidFill>
                <a:latin typeface="+mn-lt"/>
                <a:ea typeface="黑体" pitchFamily="2" charset="-122"/>
              </a:rPr>
              <a:t>的公钥 </a:t>
            </a:r>
            <a:r>
              <a:rPr kumimoji="1" lang="en-US" altLang="zh-CN" sz="1800" b="1" i="1" dirty="0">
                <a:solidFill>
                  <a:srgbClr val="FF0000"/>
                </a:solidFill>
                <a:latin typeface="+mn-lt"/>
                <a:ea typeface="黑体" pitchFamily="2" charset="-122"/>
              </a:rPr>
              <a:t>PK</a:t>
            </a:r>
            <a:r>
              <a:rPr kumimoji="1" lang="en-US" altLang="zh-CN" sz="1800" b="1" baseline="-25000" dirty="0">
                <a:solidFill>
                  <a:srgbClr val="FF0000"/>
                </a:solidFill>
                <a:latin typeface="+mn-lt"/>
                <a:ea typeface="黑体" pitchFamily="2" charset="-122"/>
              </a:rPr>
              <a:t>B</a:t>
            </a:r>
          </a:p>
        </p:txBody>
      </p:sp>
      <p:sp>
        <p:nvSpPr>
          <p:cNvPr id="600191" name="Text Box 127"/>
          <p:cNvSpPr txBox="1">
            <a:spLocks noChangeArrowheads="1"/>
          </p:cNvSpPr>
          <p:nvPr/>
        </p:nvSpPr>
        <p:spPr bwMode="auto">
          <a:xfrm>
            <a:off x="7870068" y="2205039"/>
            <a:ext cx="1599540" cy="424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lnSpc>
                <a:spcPct val="120000"/>
              </a:lnSpc>
            </a:pPr>
            <a:r>
              <a:rPr kumimoji="1" lang="en-US" altLang="zh-CN" sz="1800" b="1">
                <a:solidFill>
                  <a:srgbClr val="000099"/>
                </a:solidFill>
                <a:latin typeface="+mn-lt"/>
                <a:ea typeface="黑体" pitchFamily="2" charset="-122"/>
              </a:rPr>
              <a:t>A </a:t>
            </a:r>
            <a:r>
              <a:rPr kumimoji="1" lang="zh-CN" altLang="en-US" sz="1800" b="1">
                <a:solidFill>
                  <a:srgbClr val="000099"/>
                </a:solidFill>
                <a:latin typeface="+mn-lt"/>
                <a:ea typeface="黑体" pitchFamily="2" charset="-122"/>
              </a:rPr>
              <a:t>的公钥 </a:t>
            </a:r>
            <a:r>
              <a:rPr kumimoji="1" lang="en-US" altLang="zh-CN" sz="1800" b="1" i="1">
                <a:solidFill>
                  <a:srgbClr val="000099"/>
                </a:solidFill>
                <a:latin typeface="+mn-lt"/>
                <a:ea typeface="黑体" pitchFamily="2" charset="-122"/>
              </a:rPr>
              <a:t>PK</a:t>
            </a:r>
            <a:r>
              <a:rPr kumimoji="1" lang="en-US" altLang="zh-CN" sz="1800" b="1" baseline="-25000">
                <a:solidFill>
                  <a:srgbClr val="000099"/>
                </a:solidFill>
                <a:latin typeface="+mn-lt"/>
                <a:ea typeface="黑体" pitchFamily="2" charset="-122"/>
              </a:rPr>
              <a:t>A</a:t>
            </a:r>
          </a:p>
        </p:txBody>
      </p:sp>
      <p:sp>
        <p:nvSpPr>
          <p:cNvPr id="600194" name="Text Box 130"/>
          <p:cNvSpPr txBox="1">
            <a:spLocks noChangeArrowheads="1"/>
          </p:cNvSpPr>
          <p:nvPr/>
        </p:nvSpPr>
        <p:spPr bwMode="auto">
          <a:xfrm>
            <a:off x="4820878" y="3352801"/>
            <a:ext cx="6463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1800" b="1">
                <a:solidFill>
                  <a:srgbClr val="000099"/>
                </a:solidFill>
                <a:latin typeface="+mn-lt"/>
                <a:ea typeface="黑体" pitchFamily="2" charset="-122"/>
              </a:rPr>
              <a:t>密文</a:t>
            </a:r>
            <a:endParaRPr kumimoji="1" lang="zh-CN" altLang="en-US" sz="1800" b="1" i="1">
              <a:solidFill>
                <a:srgbClr val="000099"/>
              </a:solidFill>
              <a:latin typeface="+mn-lt"/>
              <a:ea typeface="黑体" pitchFamily="2" charset="-122"/>
            </a:endParaRPr>
          </a:p>
        </p:txBody>
      </p:sp>
      <p:sp>
        <p:nvSpPr>
          <p:cNvPr id="3" name="矩形 2"/>
          <p:cNvSpPr/>
          <p:nvPr/>
        </p:nvSpPr>
        <p:spPr>
          <a:xfrm>
            <a:off x="2293021" y="1268760"/>
            <a:ext cx="5540299" cy="584775"/>
          </a:xfrm>
          <a:prstGeom prst="rect">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zh-CN" sz="3200" b="1" dirty="0">
                <a:solidFill>
                  <a:srgbClr val="000099"/>
                </a:solidFill>
                <a:latin typeface="+mn-lt"/>
                <a:ea typeface="黑体" pitchFamily="2" charset="-122"/>
              </a:rPr>
              <a:t>同时实现秘密通信和数字签名</a:t>
            </a:r>
            <a:endParaRPr lang="zh-CN" altLang="en-US" sz="3200" b="1" dirty="0">
              <a:solidFill>
                <a:srgbClr val="000099"/>
              </a:solidFill>
              <a:latin typeface="+mn-lt"/>
              <a:ea typeface="黑体" pitchFamily="2" charset="-122"/>
            </a:endParaRPr>
          </a:p>
        </p:txBody>
      </p:sp>
      <p:pic>
        <p:nvPicPr>
          <p:cNvPr id="99" name="Picture 7" descr="key 的图像结果"/>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16200000" flipH="1">
            <a:off x="1346192" y="2628468"/>
            <a:ext cx="532545" cy="519729"/>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7" descr="key 的图像结果"/>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5400000">
            <a:off x="6551226" y="2628468"/>
            <a:ext cx="532545" cy="5197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510757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smtClean="0"/>
              <a:t>其他公开密钥算法</a:t>
            </a:r>
          </a:p>
        </p:txBody>
      </p:sp>
      <p:sp>
        <p:nvSpPr>
          <p:cNvPr id="50179" name="Rectangle 3"/>
          <p:cNvSpPr>
            <a:spLocks noGrp="1" noChangeArrowheads="1"/>
          </p:cNvSpPr>
          <p:nvPr>
            <p:ph type="body" idx="1"/>
          </p:nvPr>
        </p:nvSpPr>
        <p:spPr/>
        <p:txBody>
          <a:bodyPr/>
          <a:lstStyle/>
          <a:p>
            <a:r>
              <a:rPr lang="zh-CN" altLang="en-US" smtClean="0"/>
              <a:t>第一个公开密钥算法：背包算法</a:t>
            </a:r>
          </a:p>
          <a:p>
            <a:r>
              <a:rPr lang="zh-CN" altLang="en-US" smtClean="0"/>
              <a:t>某人拥有大量物品，每个重量不相同，他秘密地选择其中一组物品并放入背包中编码一个消息。背包中物品总重量被公开，所有可能的物品和其对应重量也被公开，但背包中物品明细是保密的。</a:t>
            </a:r>
          </a:p>
        </p:txBody>
      </p:sp>
    </p:spTree>
    <p:extLst>
      <p:ext uri="{BB962C8B-B14F-4D97-AF65-F5344CB8AC3E}">
        <p14:creationId xmlns:p14="http://schemas.microsoft.com/office/powerpoint/2010/main" xmlns="" val="3043354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endParaRPr lang="zh-CN" altLang="en-US" smtClean="0"/>
          </a:p>
        </p:txBody>
      </p:sp>
      <p:sp>
        <p:nvSpPr>
          <p:cNvPr id="51203" name="Rectangle 3"/>
          <p:cNvSpPr>
            <a:spLocks noGrp="1" noChangeArrowheads="1"/>
          </p:cNvSpPr>
          <p:nvPr>
            <p:ph type="body" idx="1"/>
          </p:nvPr>
        </p:nvSpPr>
        <p:spPr>
          <a:xfrm>
            <a:off x="1129904" y="1773238"/>
            <a:ext cx="8420100" cy="5084762"/>
          </a:xfrm>
        </p:spPr>
        <p:txBody>
          <a:bodyPr/>
          <a:lstStyle/>
          <a:p>
            <a:r>
              <a:rPr lang="zh-CN" altLang="en-US" smtClean="0"/>
              <a:t>算法发明者</a:t>
            </a:r>
            <a:r>
              <a:rPr lang="en-US" altLang="zh-CN" smtClean="0"/>
              <a:t>Ralph Merkle</a:t>
            </a:r>
            <a:r>
              <a:rPr lang="zh-CN" altLang="en-US" smtClean="0"/>
              <a:t>非常确信这个算法不能被攻破，悬赏</a:t>
            </a:r>
            <a:r>
              <a:rPr lang="en-US" altLang="zh-CN" smtClean="0"/>
              <a:t>100</a:t>
            </a:r>
            <a:r>
              <a:rPr lang="zh-CN" altLang="en-US" smtClean="0"/>
              <a:t>美金奖给破解算法的人。</a:t>
            </a:r>
            <a:r>
              <a:rPr lang="en-US" altLang="zh-CN" smtClean="0"/>
              <a:t>Adi Shamir(RSA</a:t>
            </a:r>
            <a:r>
              <a:rPr lang="zh-CN" altLang="en-US" smtClean="0"/>
              <a:t>中的</a:t>
            </a:r>
            <a:r>
              <a:rPr lang="en-US" altLang="zh-CN" smtClean="0"/>
              <a:t>S)</a:t>
            </a:r>
            <a:r>
              <a:rPr lang="zh-CN" altLang="en-US" smtClean="0"/>
              <a:t>迅速攻破了算法，拿到了钱。</a:t>
            </a:r>
          </a:p>
          <a:p>
            <a:r>
              <a:rPr lang="en-US" altLang="zh-CN" smtClean="0"/>
              <a:t>Merkle</a:t>
            </a:r>
            <a:r>
              <a:rPr lang="zh-CN" altLang="en-US" smtClean="0"/>
              <a:t>没有气馁，又加强了算法，悬赏</a:t>
            </a:r>
            <a:r>
              <a:rPr lang="en-US" altLang="zh-CN" smtClean="0"/>
              <a:t>1000</a:t>
            </a:r>
            <a:r>
              <a:rPr lang="zh-CN" altLang="en-US" smtClean="0"/>
              <a:t>美金。</a:t>
            </a:r>
            <a:r>
              <a:rPr lang="en-US" altLang="zh-CN" smtClean="0"/>
              <a:t>Ronald Rivest</a:t>
            </a:r>
            <a:r>
              <a:rPr lang="zh-CN" altLang="en-US" smtClean="0"/>
              <a:t>（</a:t>
            </a:r>
            <a:r>
              <a:rPr lang="en-US" altLang="zh-CN" smtClean="0"/>
              <a:t>RSA</a:t>
            </a:r>
            <a:r>
              <a:rPr lang="zh-CN" altLang="en-US" smtClean="0"/>
              <a:t>中的</a:t>
            </a:r>
            <a:r>
              <a:rPr lang="en-US" altLang="zh-CN" smtClean="0"/>
              <a:t>R</a:t>
            </a:r>
            <a:r>
              <a:rPr lang="zh-CN" altLang="en-US" smtClean="0"/>
              <a:t>）也迅速攻破了算法，拿到了钱。</a:t>
            </a:r>
          </a:p>
          <a:p>
            <a:r>
              <a:rPr lang="en-US" altLang="zh-CN" smtClean="0"/>
              <a:t>Merkle</a:t>
            </a:r>
            <a:r>
              <a:rPr lang="zh-CN" altLang="en-US" smtClean="0"/>
              <a:t>不再悬赏了。背包算法也不再被认为是安全的，最终没有被采用。</a:t>
            </a:r>
          </a:p>
        </p:txBody>
      </p:sp>
    </p:spTree>
    <p:extLst>
      <p:ext uri="{BB962C8B-B14F-4D97-AF65-F5344CB8AC3E}">
        <p14:creationId xmlns:p14="http://schemas.microsoft.com/office/powerpoint/2010/main" xmlns="" val="3536888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endParaRPr lang="zh-CN" altLang="en-US" smtClean="0"/>
          </a:p>
        </p:txBody>
      </p:sp>
      <p:sp>
        <p:nvSpPr>
          <p:cNvPr id="52227" name="Rectangle 3"/>
          <p:cNvSpPr>
            <a:spLocks noGrp="1" noChangeArrowheads="1"/>
          </p:cNvSpPr>
          <p:nvPr>
            <p:ph type="body" idx="1"/>
          </p:nvPr>
        </p:nvSpPr>
        <p:spPr>
          <a:xfrm>
            <a:off x="1129904" y="1773238"/>
            <a:ext cx="8420100" cy="4895850"/>
          </a:xfrm>
        </p:spPr>
        <p:txBody>
          <a:bodyPr/>
          <a:lstStyle/>
          <a:p>
            <a:pPr>
              <a:lnSpc>
                <a:spcPct val="90000"/>
              </a:lnSpc>
            </a:pPr>
            <a:r>
              <a:rPr lang="zh-CN" altLang="en-US" dirty="0" smtClean="0"/>
              <a:t>三十多年来，有大量工作企图破解</a:t>
            </a:r>
            <a:r>
              <a:rPr lang="en-US" altLang="zh-CN" dirty="0" smtClean="0"/>
              <a:t>RSA</a:t>
            </a:r>
            <a:r>
              <a:rPr lang="zh-CN" altLang="en-US" dirty="0" smtClean="0"/>
              <a:t>算法，但它都抵抗住了。所以它被认为是一个非常强的公开密钥算法。实际上有大量的安全保障都建立在它的基础之上。</a:t>
            </a:r>
            <a:r>
              <a:rPr lang="en-US" altLang="zh-CN" dirty="0" smtClean="0"/>
              <a:t>RSA</a:t>
            </a:r>
            <a:r>
              <a:rPr lang="zh-CN" altLang="en-US" dirty="0" smtClean="0"/>
              <a:t>三人被共同授予</a:t>
            </a:r>
            <a:r>
              <a:rPr lang="en-US" altLang="zh-CN" dirty="0" smtClean="0"/>
              <a:t>2002</a:t>
            </a:r>
            <a:r>
              <a:rPr lang="zh-CN" altLang="en-US" dirty="0" smtClean="0"/>
              <a:t>年的</a:t>
            </a:r>
            <a:r>
              <a:rPr lang="en-US" altLang="zh-CN" dirty="0" smtClean="0"/>
              <a:t>ACM</a:t>
            </a:r>
            <a:r>
              <a:rPr lang="zh-CN" altLang="en-US" dirty="0" smtClean="0"/>
              <a:t>图灵奖。</a:t>
            </a:r>
          </a:p>
          <a:p>
            <a:pPr>
              <a:lnSpc>
                <a:spcPct val="90000"/>
              </a:lnSpc>
            </a:pPr>
            <a:r>
              <a:rPr lang="zh-CN" altLang="en-US" dirty="0" smtClean="0"/>
              <a:t>它的主要缺点是如果想达到好的安全性，密钥至少需要</a:t>
            </a:r>
            <a:r>
              <a:rPr lang="en-US" altLang="zh-CN" dirty="0" smtClean="0"/>
              <a:t>1024</a:t>
            </a:r>
            <a:r>
              <a:rPr lang="zh-CN" altLang="en-US" dirty="0" smtClean="0"/>
              <a:t>位（相比之下，对称密钥算法只需</a:t>
            </a:r>
            <a:r>
              <a:rPr lang="en-US" altLang="zh-CN" dirty="0" smtClean="0"/>
              <a:t>128</a:t>
            </a:r>
            <a:r>
              <a:rPr lang="zh-CN" altLang="en-US" dirty="0" smtClean="0"/>
              <a:t>位），这使得它的运算速度非常慢。</a:t>
            </a:r>
          </a:p>
          <a:p>
            <a:pPr>
              <a:lnSpc>
                <a:spcPct val="90000"/>
              </a:lnSpc>
            </a:pPr>
            <a:endParaRPr lang="zh-CN" altLang="en-US" dirty="0" smtClean="0"/>
          </a:p>
        </p:txBody>
      </p:sp>
    </p:spTree>
    <p:extLst>
      <p:ext uri="{BB962C8B-B14F-4D97-AF65-F5344CB8AC3E}">
        <p14:creationId xmlns:p14="http://schemas.microsoft.com/office/powerpoint/2010/main" xmlns="" val="2940182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r>
              <a:rPr lang="en-US" altLang="zh-CN" sz="4800" dirty="0"/>
              <a:t>7.4  </a:t>
            </a:r>
            <a:r>
              <a:rPr lang="zh-CN" altLang="zh-CN" sz="4800" dirty="0"/>
              <a:t>鉴别</a:t>
            </a:r>
            <a:endParaRPr lang="zh-CN" altLang="en-US" sz="4800" dirty="0"/>
          </a:p>
        </p:txBody>
      </p:sp>
      <p:sp>
        <p:nvSpPr>
          <p:cNvPr id="59494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dirty="0"/>
              <a:t>7.4.1  </a:t>
            </a:r>
            <a:r>
              <a:rPr lang="zh-CN" altLang="zh-CN" dirty="0"/>
              <a:t>报文鉴别</a:t>
            </a:r>
          </a:p>
          <a:p>
            <a:r>
              <a:rPr lang="en-US" altLang="zh-CN" dirty="0" smtClean="0"/>
              <a:t>7.4.2  </a:t>
            </a:r>
            <a:r>
              <a:rPr lang="zh-CN" altLang="zh-CN" dirty="0"/>
              <a:t>实体鉴别</a:t>
            </a:r>
            <a:endParaRPr lang="zh-CN" altLang="en-US" dirty="0"/>
          </a:p>
        </p:txBody>
      </p:sp>
    </p:spTree>
    <p:extLst>
      <p:ext uri="{BB962C8B-B14F-4D97-AF65-F5344CB8AC3E}">
        <p14:creationId xmlns:p14="http://schemas.microsoft.com/office/powerpoint/2010/main" xmlns="" val="730887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sz="4000" dirty="0"/>
              <a:t>7.1.1  </a:t>
            </a:r>
            <a:r>
              <a:rPr lang="zh-CN" altLang="zh-CN" sz="4000" dirty="0"/>
              <a:t>计算机网络面临的安全性威胁</a:t>
            </a:r>
            <a:endParaRPr lang="zh-CN" altLang="en-US" sz="4000" dirty="0"/>
          </a:p>
        </p:txBody>
      </p:sp>
      <p:sp>
        <p:nvSpPr>
          <p:cNvPr id="931843" name="Rectangle 3"/>
          <p:cNvSpPr>
            <a:spLocks noGrp="1" noChangeArrowheads="1"/>
          </p:cNvSpPr>
          <p:nvPr>
            <p:ph idx="1"/>
          </p:nvPr>
        </p:nvSpPr>
        <p:spPr/>
        <p:txBody>
          <a:bodyPr/>
          <a:lstStyle/>
          <a:p>
            <a:r>
              <a:rPr lang="zh-CN" altLang="en-US" dirty="0" smtClean="0">
                <a:solidFill>
                  <a:srgbClr val="FF0000"/>
                </a:solidFill>
              </a:rPr>
              <a:t>被动攻击</a:t>
            </a:r>
            <a:endParaRPr lang="en-US" altLang="zh-CN" dirty="0" smtClean="0">
              <a:solidFill>
                <a:srgbClr val="FF0000"/>
              </a:solidFill>
            </a:endParaRPr>
          </a:p>
          <a:p>
            <a:pPr lvl="1"/>
            <a:r>
              <a:rPr lang="zh-CN" altLang="zh-CN" dirty="0" smtClean="0"/>
              <a:t>指</a:t>
            </a:r>
            <a:r>
              <a:rPr lang="zh-CN" altLang="zh-CN" dirty="0"/>
              <a:t>攻击者从网络上窃听他人的通信内容</a:t>
            </a:r>
            <a:r>
              <a:rPr lang="zh-CN" altLang="zh-CN" dirty="0" smtClean="0"/>
              <a:t>。</a:t>
            </a:r>
            <a:endParaRPr lang="en-US" altLang="zh-CN" dirty="0" smtClean="0"/>
          </a:p>
          <a:p>
            <a:pPr lvl="1"/>
            <a:r>
              <a:rPr lang="zh-CN" altLang="zh-CN" dirty="0" smtClean="0"/>
              <a:t>通常</a:t>
            </a:r>
            <a:r>
              <a:rPr lang="zh-CN" altLang="zh-CN" dirty="0"/>
              <a:t>把这类攻击成为</a:t>
            </a:r>
            <a:r>
              <a:rPr lang="zh-CN" altLang="zh-CN" dirty="0">
                <a:solidFill>
                  <a:srgbClr val="FF0000"/>
                </a:solidFill>
              </a:rPr>
              <a:t>截获</a:t>
            </a:r>
            <a:r>
              <a:rPr lang="zh-CN" altLang="zh-CN" dirty="0" smtClean="0">
                <a:solidFill>
                  <a:srgbClr val="FF0000"/>
                </a:solidFill>
              </a:rPr>
              <a:t>。</a:t>
            </a:r>
            <a:endParaRPr lang="en-US" altLang="zh-CN" dirty="0" smtClean="0">
              <a:solidFill>
                <a:srgbClr val="FF0000"/>
              </a:solidFill>
            </a:endParaRPr>
          </a:p>
          <a:p>
            <a:pPr lvl="1"/>
            <a:r>
              <a:rPr lang="zh-CN" altLang="zh-CN" dirty="0" smtClean="0"/>
              <a:t>在</a:t>
            </a:r>
            <a:r>
              <a:rPr lang="zh-CN" altLang="zh-CN" dirty="0"/>
              <a:t>被动攻击中，攻击者只是观察和分析某一个</a:t>
            </a:r>
            <a:r>
              <a:rPr lang="zh-CN" altLang="zh-CN" dirty="0" smtClean="0"/>
              <a:t>协议数据单元</a:t>
            </a:r>
            <a:r>
              <a:rPr lang="en-US" altLang="zh-CN" dirty="0" smtClean="0"/>
              <a:t> PDU</a:t>
            </a:r>
            <a:r>
              <a:rPr lang="zh-CN" altLang="en-US" dirty="0" smtClean="0"/>
              <a:t>，</a:t>
            </a:r>
            <a:r>
              <a:rPr lang="zh-CN" altLang="zh-CN" dirty="0"/>
              <a:t>以便了解所交换的数据的某种性质</a:t>
            </a:r>
            <a:r>
              <a:rPr lang="zh-CN" altLang="zh-CN" dirty="0" smtClean="0"/>
              <a:t>。</a:t>
            </a:r>
            <a:r>
              <a:rPr lang="zh-CN" altLang="en-US" dirty="0" smtClean="0"/>
              <a:t>但</a:t>
            </a:r>
            <a:r>
              <a:rPr lang="zh-CN" altLang="zh-CN" dirty="0" smtClean="0"/>
              <a:t>不</a:t>
            </a:r>
            <a:r>
              <a:rPr lang="zh-CN" altLang="zh-CN" dirty="0"/>
              <a:t>干扰信息流</a:t>
            </a:r>
            <a:r>
              <a:rPr lang="zh-CN" altLang="zh-CN" dirty="0" smtClean="0"/>
              <a:t>。</a:t>
            </a:r>
            <a:endParaRPr lang="en-US" altLang="zh-CN" dirty="0" smtClean="0"/>
          </a:p>
          <a:p>
            <a:pPr lvl="1"/>
            <a:r>
              <a:rPr lang="zh-CN" altLang="zh-CN" dirty="0"/>
              <a:t>这种被动攻击又称为</a:t>
            </a:r>
            <a:r>
              <a:rPr lang="zh-CN" altLang="zh-CN" dirty="0">
                <a:solidFill>
                  <a:srgbClr val="FF0000"/>
                </a:solidFill>
              </a:rPr>
              <a:t>流量</a:t>
            </a:r>
            <a:r>
              <a:rPr lang="zh-CN" altLang="zh-CN" dirty="0" smtClean="0">
                <a:solidFill>
                  <a:srgbClr val="FF0000"/>
                </a:solidFill>
              </a:rPr>
              <a:t>分析</a:t>
            </a:r>
            <a:r>
              <a:rPr lang="en-US" altLang="zh-CN" dirty="0" smtClean="0">
                <a:solidFill>
                  <a:srgbClr val="FF0000"/>
                </a:solidFill>
              </a:rPr>
              <a:t> </a:t>
            </a:r>
            <a:r>
              <a:rPr lang="en-US" altLang="zh-CN" dirty="0" smtClean="0"/>
              <a:t>(</a:t>
            </a:r>
            <a:r>
              <a:rPr lang="en-US" altLang="zh-CN" dirty="0"/>
              <a:t>traffic analysis)</a:t>
            </a:r>
            <a:r>
              <a:rPr lang="zh-CN" altLang="zh-CN" dirty="0"/>
              <a:t>。</a:t>
            </a:r>
            <a:endParaRPr lang="zh-CN" altLang="en-US" dirty="0"/>
          </a:p>
        </p:txBody>
      </p:sp>
    </p:spTree>
    <p:extLst>
      <p:ext uri="{BB962C8B-B14F-4D97-AF65-F5344CB8AC3E}">
        <p14:creationId xmlns:p14="http://schemas.microsoft.com/office/powerpoint/2010/main" xmlns="" val="37054846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r>
              <a:rPr lang="en-US" altLang="zh-CN" sz="4800" dirty="0"/>
              <a:t>7.4  </a:t>
            </a:r>
            <a:r>
              <a:rPr lang="zh-CN" altLang="en-US" sz="4800" dirty="0"/>
              <a:t>鉴别</a:t>
            </a:r>
          </a:p>
        </p:txBody>
      </p:sp>
      <p:sp>
        <p:nvSpPr>
          <p:cNvPr id="601091" name="Rectangle 3"/>
          <p:cNvSpPr>
            <a:spLocks noGrp="1" noChangeArrowheads="1"/>
          </p:cNvSpPr>
          <p:nvPr>
            <p:ph idx="1"/>
          </p:nvPr>
        </p:nvSpPr>
        <p:spPr/>
        <p:txBody>
          <a:bodyPr/>
          <a:lstStyle/>
          <a:p>
            <a:r>
              <a:rPr lang="zh-CN" altLang="en-US" dirty="0"/>
              <a:t>在信息的安全领域中，对付被动攻击的重要措施是加密，而</a:t>
            </a:r>
            <a:r>
              <a:rPr lang="zh-CN" altLang="en-US" dirty="0">
                <a:solidFill>
                  <a:srgbClr val="FF0000"/>
                </a:solidFill>
              </a:rPr>
              <a:t>对付主动攻击中的篡改和伪造则要用</a:t>
            </a:r>
            <a:r>
              <a:rPr lang="zh-CN" altLang="en-US" dirty="0" smtClean="0">
                <a:solidFill>
                  <a:srgbClr val="FF0000"/>
                </a:solidFill>
              </a:rPr>
              <a:t>鉴别 </a:t>
            </a:r>
            <a:r>
              <a:rPr lang="en-US" altLang="zh-CN" dirty="0" smtClean="0"/>
              <a:t>(</a:t>
            </a:r>
            <a:r>
              <a:rPr lang="en-US" altLang="zh-CN" dirty="0"/>
              <a:t>authentication)</a:t>
            </a:r>
            <a:r>
              <a:rPr lang="en-US" altLang="zh-CN" sz="3600" dirty="0"/>
              <a:t> </a:t>
            </a:r>
            <a:r>
              <a:rPr lang="zh-CN" altLang="en-US" dirty="0"/>
              <a:t>。</a:t>
            </a:r>
          </a:p>
          <a:p>
            <a:r>
              <a:rPr lang="zh-CN" altLang="en-US" dirty="0">
                <a:solidFill>
                  <a:srgbClr val="FF0000"/>
                </a:solidFill>
              </a:rPr>
              <a:t>报文鉴别</a:t>
            </a:r>
            <a:r>
              <a:rPr lang="zh-CN" altLang="en-US" dirty="0"/>
              <a:t>使得通信的接收方能够验证所收到的报文（发送者和报文内容、发送时间、序列等）的真伪。</a:t>
            </a:r>
          </a:p>
          <a:p>
            <a:r>
              <a:rPr lang="zh-CN" altLang="en-US" dirty="0"/>
              <a:t>使用加密就可达到报文鉴别的目的。但在网络的应用中，许多报文并不需要加密。应当使接收者能用很简单的方法鉴别报文的真伪。    </a:t>
            </a:r>
          </a:p>
        </p:txBody>
      </p:sp>
    </p:spTree>
    <p:extLst>
      <p:ext uri="{BB962C8B-B14F-4D97-AF65-F5344CB8AC3E}">
        <p14:creationId xmlns:p14="http://schemas.microsoft.com/office/powerpoint/2010/main" xmlns="" val="1147408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10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10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algn="ctr"/>
            <a:r>
              <a:rPr lang="zh-CN" altLang="en-US"/>
              <a:t>鉴别与授权不同</a:t>
            </a:r>
          </a:p>
        </p:txBody>
      </p:sp>
      <p:sp>
        <p:nvSpPr>
          <p:cNvPr id="680963" name="Rectangle 3"/>
          <p:cNvSpPr>
            <a:spLocks noGrp="1" noChangeArrowheads="1"/>
          </p:cNvSpPr>
          <p:nvPr>
            <p:ph idx="1"/>
          </p:nvPr>
        </p:nvSpPr>
        <p:spPr/>
        <p:txBody>
          <a:bodyPr/>
          <a:lstStyle/>
          <a:p>
            <a:pPr>
              <a:spcBef>
                <a:spcPts val="1200"/>
              </a:spcBef>
            </a:pPr>
            <a:r>
              <a:rPr lang="zh-CN" altLang="en-US" dirty="0"/>
              <a:t>鉴别与</a:t>
            </a:r>
            <a:r>
              <a:rPr lang="zh-CN" altLang="en-US" dirty="0" smtClean="0">
                <a:solidFill>
                  <a:srgbClr val="FF0000"/>
                </a:solidFill>
              </a:rPr>
              <a:t>授权 </a:t>
            </a:r>
            <a:r>
              <a:rPr lang="en-US" altLang="zh-CN" dirty="0" smtClean="0"/>
              <a:t>(</a:t>
            </a:r>
            <a:r>
              <a:rPr lang="en-US" altLang="zh-CN" dirty="0"/>
              <a:t>authorization)</a:t>
            </a:r>
            <a:r>
              <a:rPr lang="zh-CN" altLang="en-US" dirty="0"/>
              <a:t>是不同的概念。</a:t>
            </a:r>
          </a:p>
          <a:p>
            <a:pPr>
              <a:spcBef>
                <a:spcPts val="1200"/>
              </a:spcBef>
            </a:pPr>
            <a:r>
              <a:rPr lang="zh-CN" altLang="en-US" dirty="0"/>
              <a:t>授权涉及到的问题是：所进行的过程是否被允许（如是否可以对某文件进行读或写）。 </a:t>
            </a:r>
          </a:p>
        </p:txBody>
      </p:sp>
    </p:spTree>
    <p:extLst>
      <p:ext uri="{BB962C8B-B14F-4D97-AF65-F5344CB8AC3E}">
        <p14:creationId xmlns:p14="http://schemas.microsoft.com/office/powerpoint/2010/main" xmlns="" val="32691998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algn="ctr"/>
            <a:r>
              <a:rPr lang="zh-CN" altLang="en-US" dirty="0" smtClean="0"/>
              <a:t>鉴别分类</a:t>
            </a:r>
            <a:endParaRPr lang="zh-CN" altLang="en-US" dirty="0"/>
          </a:p>
        </p:txBody>
      </p:sp>
      <p:sp>
        <p:nvSpPr>
          <p:cNvPr id="680963" name="Rectangle 3"/>
          <p:cNvSpPr>
            <a:spLocks noGrp="1" noChangeArrowheads="1"/>
          </p:cNvSpPr>
          <p:nvPr>
            <p:ph idx="1"/>
          </p:nvPr>
        </p:nvSpPr>
        <p:spPr/>
        <p:txBody>
          <a:bodyPr/>
          <a:lstStyle/>
          <a:p>
            <a:r>
              <a:rPr lang="zh-CN" altLang="zh-CN" dirty="0"/>
              <a:t>可再把鉴别细分为两种</a:t>
            </a:r>
            <a:r>
              <a:rPr lang="zh-CN" altLang="zh-CN" dirty="0" smtClean="0"/>
              <a:t>。</a:t>
            </a:r>
            <a:endParaRPr lang="en-US" altLang="zh-CN" dirty="0" smtClean="0"/>
          </a:p>
          <a:p>
            <a:r>
              <a:rPr lang="zh-CN" altLang="zh-CN" dirty="0" smtClean="0">
                <a:solidFill>
                  <a:srgbClr val="FF0000"/>
                </a:solidFill>
              </a:rPr>
              <a:t>报文鉴别</a:t>
            </a:r>
            <a:r>
              <a:rPr lang="zh-CN" altLang="en-US" dirty="0" smtClean="0">
                <a:solidFill>
                  <a:srgbClr val="FF0000"/>
                </a:solidFill>
              </a:rPr>
              <a:t>：</a:t>
            </a:r>
            <a:r>
              <a:rPr lang="zh-CN" altLang="zh-CN" dirty="0" smtClean="0"/>
              <a:t>即</a:t>
            </a:r>
            <a:r>
              <a:rPr lang="zh-CN" altLang="zh-CN" dirty="0"/>
              <a:t>鉴别所收到的报文的确是报文的发送者所发送的，而不是其他人伪造的或篡改的。这就包含了端点鉴别和报文完整性的鉴别</a:t>
            </a:r>
            <a:r>
              <a:rPr lang="zh-CN" altLang="zh-CN" dirty="0" smtClean="0"/>
              <a:t>。</a:t>
            </a:r>
            <a:endParaRPr lang="en-US" altLang="zh-CN" dirty="0" smtClean="0"/>
          </a:p>
          <a:p>
            <a:r>
              <a:rPr lang="zh-CN" altLang="zh-CN" dirty="0" smtClean="0">
                <a:solidFill>
                  <a:srgbClr val="FF0000"/>
                </a:solidFill>
              </a:rPr>
              <a:t>实体鉴别</a:t>
            </a:r>
            <a:r>
              <a:rPr lang="zh-CN" altLang="en-US" dirty="0" smtClean="0">
                <a:solidFill>
                  <a:srgbClr val="FF0000"/>
                </a:solidFill>
              </a:rPr>
              <a:t>：</a:t>
            </a:r>
            <a:r>
              <a:rPr lang="zh-CN" altLang="zh-CN" dirty="0" smtClean="0"/>
              <a:t>仅仅</a:t>
            </a:r>
            <a:r>
              <a:rPr lang="zh-CN" altLang="zh-CN" dirty="0"/>
              <a:t>鉴别发送报文的实体。实体可以是一个人，也可以是一个进程（客户或服务器）。这就是端点鉴别。</a:t>
            </a:r>
          </a:p>
        </p:txBody>
      </p:sp>
    </p:spTree>
    <p:extLst>
      <p:ext uri="{BB962C8B-B14F-4D97-AF65-F5344CB8AC3E}">
        <p14:creationId xmlns:p14="http://schemas.microsoft.com/office/powerpoint/2010/main" xmlns="" val="17107169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r>
              <a:rPr lang="en-US" altLang="zh-CN" dirty="0"/>
              <a:t>7.4.1  </a:t>
            </a:r>
            <a:r>
              <a:rPr lang="zh-CN" altLang="en-US" dirty="0"/>
              <a:t>报文鉴别 </a:t>
            </a:r>
          </a:p>
        </p:txBody>
      </p:sp>
      <p:sp>
        <p:nvSpPr>
          <p:cNvPr id="681987" name="Rectangle 3"/>
          <p:cNvSpPr>
            <a:spLocks noGrp="1" noChangeArrowheads="1"/>
          </p:cNvSpPr>
          <p:nvPr>
            <p:ph idx="1"/>
          </p:nvPr>
        </p:nvSpPr>
        <p:spPr/>
        <p:txBody>
          <a:bodyPr/>
          <a:lstStyle/>
          <a:p>
            <a:r>
              <a:rPr lang="zh-CN" altLang="en-US" dirty="0"/>
              <a:t>许多报文并不需要</a:t>
            </a:r>
            <a:r>
              <a:rPr lang="zh-CN" altLang="en-US" dirty="0" smtClean="0"/>
              <a:t>加密</a:t>
            </a:r>
            <a:r>
              <a:rPr lang="zh-CN" altLang="en-US" dirty="0"/>
              <a:t>，</a:t>
            </a:r>
            <a:r>
              <a:rPr lang="zh-CN" altLang="en-US" dirty="0" smtClean="0"/>
              <a:t>但</a:t>
            </a:r>
            <a:r>
              <a:rPr lang="zh-CN" altLang="en-US" dirty="0"/>
              <a:t>却需要数字签名，以便让报文的接收者能够</a:t>
            </a:r>
            <a:r>
              <a:rPr lang="zh-CN" altLang="en-US" dirty="0">
                <a:solidFill>
                  <a:srgbClr val="FF0000"/>
                </a:solidFill>
              </a:rPr>
              <a:t>鉴别报文的真伪。</a:t>
            </a:r>
          </a:p>
          <a:p>
            <a:r>
              <a:rPr lang="zh-CN" altLang="en-US" dirty="0"/>
              <a:t>然而对很长的报文进行数字签名会使计算机增加很大的负担（需要进行很长时间的</a:t>
            </a:r>
            <a:r>
              <a:rPr lang="zh-CN" altLang="en-US" dirty="0" smtClean="0"/>
              <a:t>运算）。</a:t>
            </a:r>
            <a:endParaRPr lang="zh-CN" altLang="en-US" dirty="0"/>
          </a:p>
          <a:p>
            <a:r>
              <a:rPr lang="zh-CN" altLang="en-US" dirty="0"/>
              <a:t>当我们传送不需要加密的报文时，应当使接收者能用很简单的方法鉴别报文的真伪。</a:t>
            </a:r>
          </a:p>
        </p:txBody>
      </p:sp>
    </p:spTree>
    <p:extLst>
      <p:ext uri="{BB962C8B-B14F-4D97-AF65-F5344CB8AC3E}">
        <p14:creationId xmlns:p14="http://schemas.microsoft.com/office/powerpoint/2010/main" xmlns="" val="26609274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r>
              <a:rPr lang="en-US" altLang="zh-CN" dirty="0"/>
              <a:t>1. </a:t>
            </a:r>
            <a:r>
              <a:rPr lang="zh-CN" altLang="zh-CN" dirty="0"/>
              <a:t>密码散列函数</a:t>
            </a:r>
            <a:endParaRPr lang="en-US" altLang="zh-CN" dirty="0"/>
          </a:p>
        </p:txBody>
      </p:sp>
      <p:sp>
        <p:nvSpPr>
          <p:cNvPr id="681987" name="Rectangle 3"/>
          <p:cNvSpPr>
            <a:spLocks noGrp="1" noChangeArrowheads="1"/>
          </p:cNvSpPr>
          <p:nvPr>
            <p:ph idx="1"/>
          </p:nvPr>
        </p:nvSpPr>
        <p:spPr/>
        <p:txBody>
          <a:bodyPr/>
          <a:lstStyle/>
          <a:p>
            <a:r>
              <a:rPr lang="zh-CN" altLang="zh-CN" dirty="0"/>
              <a:t>数字签名就能够实现对报文的鉴别</a:t>
            </a:r>
            <a:r>
              <a:rPr lang="zh-CN" altLang="zh-CN" dirty="0" smtClean="0"/>
              <a:t>。</a:t>
            </a:r>
            <a:endParaRPr lang="en-US" altLang="zh-CN" dirty="0" smtClean="0"/>
          </a:p>
          <a:p>
            <a:r>
              <a:rPr lang="zh-CN" altLang="en-US" dirty="0" smtClean="0"/>
              <a:t>但</a:t>
            </a:r>
            <a:r>
              <a:rPr lang="zh-CN" altLang="zh-CN" dirty="0" smtClean="0"/>
              <a:t>这种</a:t>
            </a:r>
            <a:r>
              <a:rPr lang="zh-CN" altLang="zh-CN" dirty="0"/>
              <a:t>方法有一个很大的</a:t>
            </a:r>
            <a:r>
              <a:rPr lang="zh-CN" altLang="zh-CN" dirty="0" smtClean="0">
                <a:solidFill>
                  <a:srgbClr val="FF0000"/>
                </a:solidFill>
              </a:rPr>
              <a:t>缺点</a:t>
            </a:r>
            <a:r>
              <a:rPr lang="zh-CN" altLang="en-US" dirty="0" smtClean="0">
                <a:solidFill>
                  <a:srgbClr val="FF0000"/>
                </a:solidFill>
              </a:rPr>
              <a:t>：</a:t>
            </a:r>
            <a:r>
              <a:rPr lang="zh-CN" altLang="zh-CN" dirty="0" smtClean="0"/>
              <a:t>对</a:t>
            </a:r>
            <a:r>
              <a:rPr lang="zh-CN" altLang="zh-CN" dirty="0"/>
              <a:t>较长的报文（这是很常见的）进行数字签名会使计算机增加非常大的负担，因为这需要进行较多的时间来进行运算</a:t>
            </a:r>
            <a:r>
              <a:rPr lang="zh-CN" altLang="zh-CN" dirty="0" smtClean="0"/>
              <a:t>。</a:t>
            </a:r>
            <a:endParaRPr lang="en-US" altLang="zh-CN" dirty="0" smtClean="0"/>
          </a:p>
          <a:p>
            <a:r>
              <a:rPr lang="zh-CN" altLang="zh-CN" dirty="0">
                <a:solidFill>
                  <a:srgbClr val="FF0000"/>
                </a:solidFill>
              </a:rPr>
              <a:t>密码散列</a:t>
            </a:r>
            <a:r>
              <a:rPr lang="zh-CN" altLang="zh-CN" dirty="0" smtClean="0">
                <a:solidFill>
                  <a:srgbClr val="FF0000"/>
                </a:solidFill>
              </a:rPr>
              <a:t>函数</a:t>
            </a:r>
            <a:r>
              <a:rPr lang="en-US" altLang="zh-CN" dirty="0" smtClean="0">
                <a:solidFill>
                  <a:srgbClr val="FF0000"/>
                </a:solidFill>
              </a:rPr>
              <a:t> </a:t>
            </a:r>
            <a:r>
              <a:rPr lang="en-US" altLang="zh-CN" dirty="0" smtClean="0"/>
              <a:t>(</a:t>
            </a:r>
            <a:r>
              <a:rPr lang="en-US" altLang="zh-CN" dirty="0"/>
              <a:t>cryptographic hash function</a:t>
            </a:r>
            <a:r>
              <a:rPr lang="en-US" altLang="zh-CN" dirty="0" smtClean="0"/>
              <a:t>)</a:t>
            </a:r>
            <a:r>
              <a:rPr lang="zh-CN" altLang="en-US" dirty="0" smtClean="0"/>
              <a:t>是</a:t>
            </a:r>
            <a:r>
              <a:rPr lang="zh-CN" altLang="zh-CN" dirty="0" smtClean="0"/>
              <a:t>一</a:t>
            </a:r>
            <a:r>
              <a:rPr lang="zh-CN" altLang="zh-CN" dirty="0"/>
              <a:t>种相对简单</a:t>
            </a:r>
            <a:r>
              <a:rPr lang="zh-CN" altLang="zh-CN" dirty="0" smtClean="0"/>
              <a:t>的对</a:t>
            </a:r>
            <a:r>
              <a:rPr lang="zh-CN" altLang="zh-CN" dirty="0"/>
              <a:t>报文进行</a:t>
            </a:r>
            <a:r>
              <a:rPr lang="zh-CN" altLang="zh-CN" dirty="0" smtClean="0"/>
              <a:t>鉴别</a:t>
            </a:r>
            <a:r>
              <a:rPr lang="zh-CN" altLang="en-US" dirty="0" smtClean="0"/>
              <a:t>的</a:t>
            </a:r>
            <a:r>
              <a:rPr lang="zh-CN" altLang="zh-CN" dirty="0"/>
              <a:t>方法</a:t>
            </a:r>
            <a:r>
              <a:rPr lang="zh-CN" altLang="zh-CN" dirty="0" smtClean="0"/>
              <a:t>。</a:t>
            </a:r>
            <a:endParaRPr lang="zh-CN" altLang="en-US" dirty="0"/>
          </a:p>
        </p:txBody>
      </p:sp>
    </p:spTree>
    <p:extLst>
      <p:ext uri="{BB962C8B-B14F-4D97-AF65-F5344CB8AC3E}">
        <p14:creationId xmlns:p14="http://schemas.microsoft.com/office/powerpoint/2010/main" xmlns="" val="34333142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pPr algn="ctr"/>
            <a:r>
              <a:rPr lang="zh-CN" altLang="zh-CN" dirty="0"/>
              <a:t>散列</a:t>
            </a:r>
            <a:r>
              <a:rPr lang="zh-CN" altLang="zh-CN" dirty="0" smtClean="0"/>
              <a:t>函数</a:t>
            </a:r>
            <a:r>
              <a:rPr lang="zh-CN" altLang="en-US" dirty="0" smtClean="0"/>
              <a:t>的</a:t>
            </a:r>
            <a:r>
              <a:rPr lang="zh-CN" altLang="zh-CN" dirty="0" smtClean="0"/>
              <a:t>两</a:t>
            </a:r>
            <a:r>
              <a:rPr lang="zh-CN" altLang="zh-CN" dirty="0"/>
              <a:t>个特点</a:t>
            </a:r>
            <a:endParaRPr lang="en-US" altLang="zh-CN" dirty="0"/>
          </a:p>
        </p:txBody>
      </p:sp>
      <p:sp>
        <p:nvSpPr>
          <p:cNvPr id="681987" name="Rectangle 3"/>
          <p:cNvSpPr>
            <a:spLocks noGrp="1" noChangeArrowheads="1"/>
          </p:cNvSpPr>
          <p:nvPr>
            <p:ph idx="1"/>
          </p:nvPr>
        </p:nvSpPr>
        <p:spPr/>
        <p:txBody>
          <a:bodyPr/>
          <a:lstStyle/>
          <a:p>
            <a:pPr lvl="0"/>
            <a:r>
              <a:rPr lang="en-US" altLang="zh-CN" dirty="0" smtClean="0"/>
              <a:t>(1) </a:t>
            </a:r>
            <a:r>
              <a:rPr lang="zh-CN" altLang="zh-CN" dirty="0" smtClean="0"/>
              <a:t>散</a:t>
            </a:r>
            <a:r>
              <a:rPr lang="zh-CN" altLang="zh-CN" dirty="0"/>
              <a:t>列函数的输入长度可以很长，但其输出长度则是固定的，并且较短。散列函数的输出叫做散列值，或更简单些，</a:t>
            </a:r>
            <a:r>
              <a:rPr lang="zh-CN" altLang="zh-CN" dirty="0" smtClean="0"/>
              <a:t>称为</a:t>
            </a:r>
            <a:r>
              <a:rPr lang="zh-CN" altLang="zh-CN" dirty="0" smtClean="0">
                <a:solidFill>
                  <a:srgbClr val="FF0000"/>
                </a:solidFill>
              </a:rPr>
              <a:t>散</a:t>
            </a:r>
            <a:r>
              <a:rPr lang="zh-CN" altLang="zh-CN" dirty="0">
                <a:solidFill>
                  <a:srgbClr val="FF0000"/>
                </a:solidFill>
              </a:rPr>
              <a:t>列</a:t>
            </a:r>
            <a:r>
              <a:rPr lang="zh-CN" altLang="zh-CN" dirty="0" smtClean="0">
                <a:solidFill>
                  <a:srgbClr val="FF0000"/>
                </a:solidFill>
              </a:rPr>
              <a:t>。</a:t>
            </a:r>
            <a:endParaRPr lang="zh-CN" altLang="zh-CN" dirty="0">
              <a:solidFill>
                <a:srgbClr val="FF0000"/>
              </a:solidFill>
            </a:endParaRPr>
          </a:p>
          <a:p>
            <a:r>
              <a:rPr lang="en-US" altLang="zh-CN" dirty="0" smtClean="0"/>
              <a:t>(2) </a:t>
            </a:r>
            <a:r>
              <a:rPr lang="zh-CN" altLang="zh-CN" dirty="0" smtClean="0"/>
              <a:t>不同</a:t>
            </a:r>
            <a:r>
              <a:rPr lang="zh-CN" altLang="zh-CN" dirty="0"/>
              <a:t>的散列值肯定对应于不同的输入，但不同的输入却可能得出相同的散列值。这就是说，散列函数的输入和输出并非一一对应的，而是</a:t>
            </a:r>
            <a:r>
              <a:rPr lang="zh-CN" altLang="zh-CN" dirty="0">
                <a:solidFill>
                  <a:srgbClr val="FF0000"/>
                </a:solidFill>
              </a:rPr>
              <a:t>多对一</a:t>
            </a:r>
            <a:r>
              <a:rPr lang="zh-CN" altLang="zh-CN" dirty="0"/>
              <a:t>的。</a:t>
            </a:r>
            <a:endParaRPr lang="zh-CN" altLang="en-US" dirty="0"/>
          </a:p>
        </p:txBody>
      </p:sp>
    </p:spTree>
    <p:extLst>
      <p:ext uri="{BB962C8B-B14F-4D97-AF65-F5344CB8AC3E}">
        <p14:creationId xmlns:p14="http://schemas.microsoft.com/office/powerpoint/2010/main" xmlns="" val="10157464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pPr algn="ctr"/>
            <a:r>
              <a:rPr lang="zh-CN" altLang="zh-CN" dirty="0"/>
              <a:t>密码散列函数</a:t>
            </a:r>
            <a:r>
              <a:rPr lang="zh-CN" altLang="en-US" dirty="0" smtClean="0"/>
              <a:t>的</a:t>
            </a:r>
            <a:r>
              <a:rPr lang="zh-CN" altLang="zh-CN" dirty="0" smtClean="0"/>
              <a:t>特点</a:t>
            </a:r>
            <a:endParaRPr lang="en-US" altLang="zh-CN" dirty="0"/>
          </a:p>
        </p:txBody>
      </p:sp>
      <p:sp>
        <p:nvSpPr>
          <p:cNvPr id="681987" name="Rectangle 3"/>
          <p:cNvSpPr>
            <a:spLocks noGrp="1" noChangeArrowheads="1"/>
          </p:cNvSpPr>
          <p:nvPr>
            <p:ph idx="1"/>
          </p:nvPr>
        </p:nvSpPr>
        <p:spPr/>
        <p:txBody>
          <a:bodyPr/>
          <a:lstStyle/>
          <a:p>
            <a:pPr lvl="0"/>
            <a:r>
              <a:rPr lang="zh-CN" altLang="zh-CN" dirty="0"/>
              <a:t>在密码学中使用的散列函数称为</a:t>
            </a:r>
            <a:r>
              <a:rPr lang="zh-CN" altLang="zh-CN" dirty="0">
                <a:solidFill>
                  <a:srgbClr val="FF0000"/>
                </a:solidFill>
              </a:rPr>
              <a:t>密码散列</a:t>
            </a:r>
            <a:r>
              <a:rPr lang="zh-CN" altLang="zh-CN" dirty="0" smtClean="0">
                <a:solidFill>
                  <a:srgbClr val="FF0000"/>
                </a:solidFill>
              </a:rPr>
              <a:t>函数</a:t>
            </a:r>
            <a:r>
              <a:rPr lang="zh-CN" altLang="en-US" dirty="0" smtClean="0">
                <a:solidFill>
                  <a:srgbClr val="FF0000"/>
                </a:solidFill>
              </a:rPr>
              <a:t>。</a:t>
            </a:r>
            <a:endParaRPr lang="en-US" altLang="zh-CN" dirty="0" smtClean="0">
              <a:solidFill>
                <a:srgbClr val="FF0000"/>
              </a:solidFill>
            </a:endParaRPr>
          </a:p>
          <a:p>
            <a:pPr lvl="0"/>
            <a:r>
              <a:rPr lang="zh-CN" altLang="en-US" dirty="0" smtClean="0"/>
              <a:t>特点：</a:t>
            </a:r>
            <a:r>
              <a:rPr lang="zh-CN" altLang="en-US" dirty="0" smtClean="0">
                <a:solidFill>
                  <a:srgbClr val="FF0000"/>
                </a:solidFill>
              </a:rPr>
              <a:t>单向性。</a:t>
            </a:r>
            <a:endParaRPr lang="en-US" altLang="zh-CN" dirty="0" smtClean="0">
              <a:solidFill>
                <a:srgbClr val="FF0000"/>
              </a:solidFill>
            </a:endParaRPr>
          </a:p>
          <a:p>
            <a:pPr lvl="1"/>
            <a:r>
              <a:rPr lang="zh-CN" altLang="zh-CN" dirty="0" smtClean="0"/>
              <a:t>要</a:t>
            </a:r>
            <a:r>
              <a:rPr lang="zh-CN" altLang="zh-CN" dirty="0"/>
              <a:t>找到两个不同的报文，它们具有同样的密码散列函数输出，在计算上是不可行的</a:t>
            </a:r>
            <a:r>
              <a:rPr lang="zh-CN" altLang="zh-CN" dirty="0" smtClean="0"/>
              <a:t>。</a:t>
            </a:r>
            <a:endParaRPr lang="en-US" altLang="zh-CN" dirty="0" smtClean="0"/>
          </a:p>
          <a:p>
            <a:pPr lvl="1"/>
            <a:r>
              <a:rPr lang="zh-CN" altLang="zh-CN" dirty="0" smtClean="0"/>
              <a:t>也就是说</a:t>
            </a:r>
            <a:r>
              <a:rPr lang="zh-CN" altLang="zh-CN" dirty="0"/>
              <a:t>，密码散列函数实际上是一种单向</a:t>
            </a:r>
            <a:r>
              <a:rPr lang="zh-CN" altLang="zh-CN" dirty="0" smtClean="0"/>
              <a:t>函数</a:t>
            </a:r>
            <a:r>
              <a:rPr lang="en-US" altLang="zh-CN" dirty="0" smtClean="0"/>
              <a:t> (</a:t>
            </a:r>
            <a:r>
              <a:rPr lang="en-US" altLang="zh-CN" dirty="0"/>
              <a:t>one-way function)</a:t>
            </a:r>
            <a:r>
              <a:rPr lang="zh-CN" altLang="zh-CN" dirty="0"/>
              <a:t>。</a:t>
            </a:r>
            <a:endParaRPr lang="en-US" altLang="zh-CN" dirty="0" smtClean="0"/>
          </a:p>
        </p:txBody>
      </p:sp>
    </p:spTree>
    <p:extLst>
      <p:ext uri="{BB962C8B-B14F-4D97-AF65-F5344CB8AC3E}">
        <p14:creationId xmlns:p14="http://schemas.microsoft.com/office/powerpoint/2010/main" xmlns="" val="2861668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pPr algn="ctr"/>
            <a:r>
              <a:rPr lang="zh-CN" altLang="zh-CN" dirty="0"/>
              <a:t>密码散列函数</a:t>
            </a:r>
            <a:r>
              <a:rPr lang="zh-CN" altLang="en-US" dirty="0" smtClean="0"/>
              <a:t>的</a:t>
            </a:r>
            <a:r>
              <a:rPr lang="zh-CN" altLang="zh-CN" dirty="0" smtClean="0"/>
              <a:t>特点</a:t>
            </a:r>
            <a:endParaRPr lang="en-US" altLang="zh-CN" dirty="0"/>
          </a:p>
        </p:txBody>
      </p:sp>
      <p:grpSp>
        <p:nvGrpSpPr>
          <p:cNvPr id="2" name="组合 1"/>
          <p:cNvGrpSpPr/>
          <p:nvPr/>
        </p:nvGrpSpPr>
        <p:grpSpPr>
          <a:xfrm>
            <a:off x="1280592" y="1228690"/>
            <a:ext cx="7632847" cy="2200310"/>
            <a:chOff x="2864768" y="3887122"/>
            <a:chExt cx="5904655" cy="1980279"/>
          </a:xfrm>
        </p:grpSpPr>
        <p:sp>
          <p:nvSpPr>
            <p:cNvPr id="6" name="TextBox 5"/>
            <p:cNvSpPr txBox="1"/>
            <p:nvPr/>
          </p:nvSpPr>
          <p:spPr>
            <a:xfrm>
              <a:off x="2976177" y="3887122"/>
              <a:ext cx="1128702" cy="360099"/>
            </a:xfrm>
            <a:prstGeom prst="rect">
              <a:avLst/>
            </a:prstGeom>
            <a:noFill/>
          </p:spPr>
          <p:txBody>
            <a:bodyPr wrap="none" rtlCol="0">
              <a:spAutoFit/>
            </a:bodyPr>
            <a:lstStyle/>
            <a:p>
              <a:r>
                <a:rPr lang="zh-CN" altLang="en-US" sz="2000" b="1" dirty="0" smtClean="0">
                  <a:solidFill>
                    <a:srgbClr val="000099"/>
                  </a:solidFill>
                  <a:latin typeface="+mn-lt"/>
                  <a:ea typeface="黑体" pitchFamily="2" charset="-122"/>
                </a:rPr>
                <a:t>长的明文 </a:t>
              </a:r>
              <a:r>
                <a:rPr lang="en-US" altLang="zh-CN" sz="2000" b="1" i="1" dirty="0" smtClean="0">
                  <a:solidFill>
                    <a:srgbClr val="000099"/>
                  </a:solidFill>
                  <a:latin typeface="+mn-lt"/>
                  <a:ea typeface="黑体" pitchFamily="2" charset="-122"/>
                  <a:cs typeface="Times New Roman" pitchFamily="18" charset="0"/>
                </a:rPr>
                <a:t>X</a:t>
              </a:r>
              <a:endParaRPr lang="zh-CN" altLang="en-US" sz="2000" b="1" i="1" dirty="0">
                <a:solidFill>
                  <a:srgbClr val="000099"/>
                </a:solidFill>
                <a:latin typeface="+mn-lt"/>
                <a:ea typeface="黑体" pitchFamily="2" charset="-122"/>
                <a:cs typeface="Times New Roman" pitchFamily="18" charset="0"/>
              </a:endParaRPr>
            </a:p>
          </p:txBody>
        </p:sp>
        <p:sp>
          <p:nvSpPr>
            <p:cNvPr id="7" name="矩形 6"/>
            <p:cNvSpPr/>
            <p:nvPr/>
          </p:nvSpPr>
          <p:spPr>
            <a:xfrm>
              <a:off x="5067838" y="4552664"/>
              <a:ext cx="1440160" cy="5325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0099"/>
                  </a:solidFill>
                  <a:ea typeface="黑体" pitchFamily="2" charset="-122"/>
                </a:rPr>
                <a:t>散列函数 </a:t>
              </a:r>
              <a:r>
                <a:rPr lang="en-US" altLang="zh-CN" sz="2000" b="1" i="1" dirty="0" smtClean="0">
                  <a:solidFill>
                    <a:srgbClr val="000099"/>
                  </a:solidFill>
                  <a:ea typeface="黑体" pitchFamily="2" charset="-122"/>
                  <a:cs typeface="Times New Roman" pitchFamily="18" charset="0"/>
                </a:rPr>
                <a:t>H</a:t>
              </a:r>
              <a:r>
                <a:rPr lang="en-US" altLang="zh-CN" sz="2000" b="1" dirty="0" smtClean="0">
                  <a:solidFill>
                    <a:srgbClr val="000099"/>
                  </a:solidFill>
                  <a:ea typeface="黑体" pitchFamily="2" charset="-122"/>
                  <a:cs typeface="Times New Roman" pitchFamily="18" charset="0"/>
                </a:rPr>
                <a:t>(</a:t>
              </a:r>
              <a:r>
                <a:rPr lang="en-US" altLang="zh-CN" sz="2000" b="1" i="1" dirty="0" smtClean="0">
                  <a:solidFill>
                    <a:srgbClr val="000099"/>
                  </a:solidFill>
                  <a:ea typeface="黑体" pitchFamily="2" charset="-122"/>
                  <a:cs typeface="Times New Roman" pitchFamily="18" charset="0"/>
                  <a:sym typeface="Wingdings"/>
                </a:rPr>
                <a:t>X</a:t>
              </a:r>
              <a:r>
                <a:rPr lang="en-US" altLang="zh-CN" sz="2000" b="1" dirty="0" smtClean="0">
                  <a:solidFill>
                    <a:srgbClr val="000099"/>
                  </a:solidFill>
                  <a:ea typeface="黑体" pitchFamily="2" charset="-122"/>
                  <a:cs typeface="Times New Roman" pitchFamily="18" charset="0"/>
                </a:rPr>
                <a:t>)</a:t>
              </a:r>
              <a:endParaRPr lang="zh-CN" altLang="en-US" sz="2000" b="1" dirty="0">
                <a:solidFill>
                  <a:srgbClr val="000099"/>
                </a:solidFill>
                <a:ea typeface="黑体" pitchFamily="2" charset="-122"/>
                <a:cs typeface="Times New Roman" pitchFamily="18" charset="0"/>
              </a:endParaRPr>
            </a:p>
          </p:txBody>
        </p:sp>
        <p:sp>
          <p:nvSpPr>
            <p:cNvPr id="8" name="流程图: 文档 7"/>
            <p:cNvSpPr/>
            <p:nvPr/>
          </p:nvSpPr>
          <p:spPr>
            <a:xfrm>
              <a:off x="7403252" y="4681519"/>
              <a:ext cx="1366171" cy="763706"/>
            </a:xfrm>
            <a:prstGeom prst="flowChartDocumen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smtClean="0">
                  <a:solidFill>
                    <a:srgbClr val="000099"/>
                  </a:solidFill>
                  <a:ea typeface="黑体" pitchFamily="2" charset="-122"/>
                </a:rPr>
                <a:t>10010…1011</a:t>
              </a:r>
              <a:endParaRPr lang="zh-CN" altLang="en-US" sz="2400" b="1" dirty="0">
                <a:solidFill>
                  <a:srgbClr val="000099"/>
                </a:solidFill>
                <a:ea typeface="黑体" pitchFamily="2" charset="-122"/>
              </a:endParaRPr>
            </a:p>
          </p:txBody>
        </p:sp>
        <p:sp>
          <p:nvSpPr>
            <p:cNvPr id="9" name="右箭头 8"/>
            <p:cNvSpPr/>
            <p:nvPr/>
          </p:nvSpPr>
          <p:spPr>
            <a:xfrm>
              <a:off x="4213424" y="4791117"/>
              <a:ext cx="825479" cy="150051"/>
            </a:xfrm>
            <a:prstGeom prst="rightArrow">
              <a:avLst>
                <a:gd name="adj1" fmla="val 50000"/>
                <a:gd name="adj2" fmla="val 11919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000099"/>
                </a:solidFill>
                <a:ea typeface="黑体" pitchFamily="2" charset="-122"/>
              </a:endParaRPr>
            </a:p>
          </p:txBody>
        </p:sp>
        <p:sp>
          <p:nvSpPr>
            <p:cNvPr id="10" name="右箭头 9"/>
            <p:cNvSpPr/>
            <p:nvPr/>
          </p:nvSpPr>
          <p:spPr>
            <a:xfrm>
              <a:off x="6517680" y="4797153"/>
              <a:ext cx="864096" cy="163379"/>
            </a:xfrm>
            <a:prstGeom prst="rightArrow">
              <a:avLst>
                <a:gd name="adj1" fmla="val 50000"/>
                <a:gd name="adj2" fmla="val 11919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000099"/>
                </a:solidFill>
                <a:ea typeface="黑体" pitchFamily="2" charset="-122"/>
              </a:endParaRPr>
            </a:p>
          </p:txBody>
        </p:sp>
        <p:sp>
          <p:nvSpPr>
            <p:cNvPr id="11" name="流程图: 文档 10"/>
            <p:cNvSpPr/>
            <p:nvPr/>
          </p:nvSpPr>
          <p:spPr>
            <a:xfrm>
              <a:off x="2864768" y="4211217"/>
              <a:ext cx="1348656" cy="1656184"/>
            </a:xfrm>
            <a:prstGeom prst="flowChartDocumen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rgbClr val="000099"/>
                </a:solidFill>
                <a:ea typeface="黑体" pitchFamily="2" charset="-122"/>
              </a:endParaRPr>
            </a:p>
          </p:txBody>
        </p:sp>
        <p:sp>
          <p:nvSpPr>
            <p:cNvPr id="12" name="TextBox 11"/>
            <p:cNvSpPr txBox="1"/>
            <p:nvPr/>
          </p:nvSpPr>
          <p:spPr>
            <a:xfrm>
              <a:off x="2864768" y="4246057"/>
              <a:ext cx="1348656" cy="1578893"/>
            </a:xfrm>
            <a:prstGeom prst="rect">
              <a:avLst/>
            </a:prstGeom>
            <a:noFill/>
          </p:spPr>
          <p:txBody>
            <a:bodyPr wrap="square" rtlCol="0">
              <a:spAutoFit/>
            </a:bodyPr>
            <a:lstStyle/>
            <a:p>
              <a:r>
                <a:rPr lang="en-US" altLang="zh-CN" b="1" dirty="0" smtClean="0">
                  <a:solidFill>
                    <a:srgbClr val="000099"/>
                  </a:solidFill>
                  <a:latin typeface="+mn-lt"/>
                  <a:ea typeface="黑体" pitchFamily="2" charset="-122"/>
                </a:rPr>
                <a:t>The ABC Computer Network………………</a:t>
              </a:r>
            </a:p>
            <a:p>
              <a:r>
                <a:rPr lang="en-US" altLang="zh-CN" b="1" dirty="0" smtClean="0">
                  <a:solidFill>
                    <a:srgbClr val="000099"/>
                  </a:solidFill>
                  <a:latin typeface="+mn-lt"/>
                  <a:ea typeface="黑体" pitchFamily="2" charset="-122"/>
                </a:rPr>
                <a:t>………………………</a:t>
              </a:r>
            </a:p>
          </p:txBody>
        </p:sp>
        <p:sp>
          <p:nvSpPr>
            <p:cNvPr id="13" name="TextBox 12"/>
            <p:cNvSpPr txBox="1"/>
            <p:nvPr/>
          </p:nvSpPr>
          <p:spPr>
            <a:xfrm>
              <a:off x="4870123" y="4149080"/>
              <a:ext cx="1740051" cy="360099"/>
            </a:xfrm>
            <a:prstGeom prst="rect">
              <a:avLst/>
            </a:prstGeom>
            <a:noFill/>
          </p:spPr>
          <p:txBody>
            <a:bodyPr wrap="none" rtlCol="0">
              <a:spAutoFit/>
            </a:bodyPr>
            <a:lstStyle/>
            <a:p>
              <a:r>
                <a:rPr lang="zh-CN" altLang="en-US" sz="2000" b="1" dirty="0" smtClean="0">
                  <a:solidFill>
                    <a:srgbClr val="FF0000"/>
                  </a:solidFill>
                  <a:latin typeface="+mn-lt"/>
                  <a:ea typeface="黑体" pitchFamily="2" charset="-122"/>
                  <a:cs typeface="Times New Roman" pitchFamily="18" charset="0"/>
                </a:rPr>
                <a:t>多对一的单向变换</a:t>
              </a:r>
              <a:endParaRPr lang="zh-CN" altLang="en-US" sz="2000" b="1" dirty="0">
                <a:solidFill>
                  <a:srgbClr val="FF0000"/>
                </a:solidFill>
                <a:latin typeface="+mn-lt"/>
                <a:ea typeface="黑体" pitchFamily="2" charset="-122"/>
                <a:cs typeface="Times New Roman" pitchFamily="18" charset="0"/>
              </a:endParaRPr>
            </a:p>
          </p:txBody>
        </p:sp>
        <p:sp>
          <p:nvSpPr>
            <p:cNvPr id="14" name="TextBox 13"/>
            <p:cNvSpPr txBox="1"/>
            <p:nvPr/>
          </p:nvSpPr>
          <p:spPr>
            <a:xfrm>
              <a:off x="7353652" y="4063772"/>
              <a:ext cx="1340752" cy="637097"/>
            </a:xfrm>
            <a:prstGeom prst="rect">
              <a:avLst/>
            </a:prstGeom>
            <a:noFill/>
          </p:spPr>
          <p:txBody>
            <a:bodyPr wrap="none" rtlCol="0">
              <a:spAutoFit/>
            </a:bodyPr>
            <a:lstStyle/>
            <a:p>
              <a:r>
                <a:rPr lang="zh-CN" altLang="en-US" sz="2000" b="1" dirty="0" smtClean="0">
                  <a:solidFill>
                    <a:srgbClr val="000099"/>
                  </a:solidFill>
                  <a:latin typeface="+mn-lt"/>
                  <a:ea typeface="黑体" pitchFamily="2" charset="-122"/>
                  <a:cs typeface="Times New Roman" pitchFamily="18" charset="0"/>
                </a:rPr>
                <a:t>得出固定长度</a:t>
              </a:r>
              <a:endParaRPr lang="en-US" altLang="zh-CN" sz="2000" b="1" dirty="0" smtClean="0">
                <a:solidFill>
                  <a:srgbClr val="000099"/>
                </a:solidFill>
                <a:latin typeface="+mn-lt"/>
                <a:ea typeface="黑体" pitchFamily="2" charset="-122"/>
                <a:cs typeface="Times New Roman" pitchFamily="18" charset="0"/>
              </a:endParaRPr>
            </a:p>
            <a:p>
              <a:pPr algn="ctr"/>
              <a:r>
                <a:rPr lang="zh-CN" altLang="en-US" sz="2000" b="1" dirty="0" smtClean="0">
                  <a:solidFill>
                    <a:srgbClr val="000099"/>
                  </a:solidFill>
                  <a:latin typeface="+mn-lt"/>
                  <a:ea typeface="黑体" pitchFamily="2" charset="-122"/>
                  <a:cs typeface="Times New Roman" pitchFamily="18" charset="0"/>
                </a:rPr>
                <a:t>的散列值</a:t>
              </a:r>
              <a:endParaRPr lang="zh-CN" altLang="en-US" sz="2000" b="1" dirty="0">
                <a:solidFill>
                  <a:srgbClr val="000099"/>
                </a:solidFill>
                <a:latin typeface="+mn-lt"/>
                <a:ea typeface="黑体" pitchFamily="2" charset="-122"/>
                <a:cs typeface="Times New Roman" pitchFamily="18" charset="0"/>
              </a:endParaRPr>
            </a:p>
          </p:txBody>
        </p:sp>
        <p:sp>
          <p:nvSpPr>
            <p:cNvPr id="15" name="右箭头 14"/>
            <p:cNvSpPr/>
            <p:nvPr/>
          </p:nvSpPr>
          <p:spPr>
            <a:xfrm rot="10800000">
              <a:off x="4213425" y="5229200"/>
              <a:ext cx="3168351" cy="163378"/>
            </a:xfrm>
            <a:prstGeom prst="rightArrow">
              <a:avLst>
                <a:gd name="adj1" fmla="val 50000"/>
                <a:gd name="adj2" fmla="val 119191"/>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rgbClr val="000099"/>
                </a:solidFill>
                <a:ea typeface="黑体" pitchFamily="2" charset="-122"/>
              </a:endParaRPr>
            </a:p>
          </p:txBody>
        </p:sp>
        <p:sp>
          <p:nvSpPr>
            <p:cNvPr id="16" name="TextBox 15"/>
            <p:cNvSpPr txBox="1"/>
            <p:nvPr/>
          </p:nvSpPr>
          <p:spPr>
            <a:xfrm>
              <a:off x="5437560" y="4697269"/>
              <a:ext cx="534713" cy="1080296"/>
            </a:xfrm>
            <a:prstGeom prst="rect">
              <a:avLst/>
            </a:prstGeom>
            <a:noFill/>
          </p:spPr>
          <p:txBody>
            <a:bodyPr wrap="none" rtlCol="0">
              <a:spAutoFit/>
            </a:bodyPr>
            <a:lstStyle/>
            <a:p>
              <a:r>
                <a:rPr lang="zh-CN" altLang="en-US" sz="7200" b="1" dirty="0" smtClean="0">
                  <a:solidFill>
                    <a:srgbClr val="FF0000"/>
                  </a:solidFill>
                  <a:latin typeface="+mn-lt"/>
                  <a:ea typeface="黑体" pitchFamily="2" charset="-122"/>
                  <a:sym typeface="Symbol"/>
                </a:rPr>
                <a:t></a:t>
              </a:r>
              <a:endParaRPr lang="zh-CN" altLang="en-US" sz="7200" b="1" dirty="0">
                <a:solidFill>
                  <a:srgbClr val="FF0000"/>
                </a:solidFill>
                <a:latin typeface="+mn-lt"/>
                <a:ea typeface="黑体" pitchFamily="2" charset="-122"/>
              </a:endParaRPr>
            </a:p>
          </p:txBody>
        </p:sp>
        <p:sp>
          <p:nvSpPr>
            <p:cNvPr id="17" name="TextBox 16"/>
            <p:cNvSpPr txBox="1"/>
            <p:nvPr/>
          </p:nvSpPr>
          <p:spPr>
            <a:xfrm>
              <a:off x="4861496" y="5466710"/>
              <a:ext cx="1939701" cy="360099"/>
            </a:xfrm>
            <a:prstGeom prst="rect">
              <a:avLst/>
            </a:prstGeom>
            <a:noFill/>
          </p:spPr>
          <p:txBody>
            <a:bodyPr wrap="none" rtlCol="0">
              <a:spAutoFit/>
            </a:bodyPr>
            <a:lstStyle/>
            <a:p>
              <a:r>
                <a:rPr lang="zh-CN" altLang="en-US" sz="2000" b="1" dirty="0" smtClean="0">
                  <a:solidFill>
                    <a:srgbClr val="FF0000"/>
                  </a:solidFill>
                  <a:latin typeface="+mn-lt"/>
                  <a:ea typeface="黑体" pitchFamily="2" charset="-122"/>
                  <a:cs typeface="Times New Roman" pitchFamily="18" charset="0"/>
                </a:rPr>
                <a:t>逆向变换是不可能的</a:t>
              </a:r>
              <a:endParaRPr lang="zh-CN" altLang="en-US" sz="2000" b="1" dirty="0">
                <a:solidFill>
                  <a:srgbClr val="FF0000"/>
                </a:solidFill>
                <a:latin typeface="+mn-lt"/>
                <a:ea typeface="黑体" pitchFamily="2" charset="-122"/>
                <a:cs typeface="Times New Roman" pitchFamily="18" charset="0"/>
              </a:endParaRPr>
            </a:p>
          </p:txBody>
        </p:sp>
      </p:grpSp>
      <p:sp>
        <p:nvSpPr>
          <p:cNvPr id="3" name="矩形 2"/>
          <p:cNvSpPr/>
          <p:nvPr/>
        </p:nvSpPr>
        <p:spPr>
          <a:xfrm>
            <a:off x="1280592" y="3933056"/>
            <a:ext cx="7632847" cy="1289033"/>
          </a:xfrm>
          <a:prstGeom prst="rect">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zh-CN" sz="3200" b="1" dirty="0">
                <a:solidFill>
                  <a:srgbClr val="000099"/>
                </a:solidFill>
                <a:latin typeface="+mn-lt"/>
                <a:ea typeface="黑体" pitchFamily="2" charset="-122"/>
              </a:rPr>
              <a:t>散</a:t>
            </a:r>
            <a:r>
              <a:rPr lang="zh-CN" altLang="zh-CN" sz="3200" b="1" dirty="0" smtClean="0">
                <a:solidFill>
                  <a:srgbClr val="000099"/>
                </a:solidFill>
                <a:latin typeface="+mn-lt"/>
                <a:ea typeface="黑体" pitchFamily="2" charset="-122"/>
              </a:rPr>
              <a:t>列</a:t>
            </a:r>
            <a:r>
              <a:rPr lang="en-US" altLang="zh-CN" sz="3200" b="1" dirty="0" smtClean="0">
                <a:solidFill>
                  <a:srgbClr val="000099"/>
                </a:solidFill>
                <a:latin typeface="+mn-lt"/>
                <a:ea typeface="黑体" pitchFamily="2" charset="-122"/>
              </a:rPr>
              <a:t> </a:t>
            </a:r>
            <a:r>
              <a:rPr lang="en-US" altLang="zh-CN" sz="3200" b="1" i="1" dirty="0" smtClean="0">
                <a:solidFill>
                  <a:srgbClr val="000099"/>
                </a:solidFill>
                <a:latin typeface="+mn-lt"/>
                <a:ea typeface="黑体" pitchFamily="2" charset="-122"/>
              </a:rPr>
              <a:t>H(X)</a:t>
            </a:r>
            <a:r>
              <a:rPr lang="en-US" altLang="zh-CN" sz="3200" b="1" dirty="0" smtClean="0">
                <a:solidFill>
                  <a:srgbClr val="000099"/>
                </a:solidFill>
                <a:latin typeface="+mn-lt"/>
                <a:ea typeface="黑体" pitchFamily="2" charset="-122"/>
              </a:rPr>
              <a:t> </a:t>
            </a:r>
            <a:r>
              <a:rPr lang="zh-CN" altLang="zh-CN" sz="3200" b="1" dirty="0" smtClean="0">
                <a:solidFill>
                  <a:srgbClr val="000099"/>
                </a:solidFill>
                <a:latin typeface="+mn-lt"/>
                <a:ea typeface="黑体" pitchFamily="2" charset="-122"/>
              </a:rPr>
              <a:t>可用</a:t>
            </a:r>
            <a:r>
              <a:rPr lang="zh-CN" altLang="zh-CN" sz="3200" b="1" dirty="0">
                <a:solidFill>
                  <a:srgbClr val="000099"/>
                </a:solidFill>
                <a:latin typeface="+mn-lt"/>
                <a:ea typeface="黑体" pitchFamily="2" charset="-122"/>
              </a:rPr>
              <a:t>来保护明文</a:t>
            </a:r>
            <a:r>
              <a:rPr lang="en-US" altLang="zh-CN" sz="3200" b="1" dirty="0">
                <a:solidFill>
                  <a:srgbClr val="000099"/>
                </a:solidFill>
                <a:latin typeface="+mn-lt"/>
                <a:ea typeface="黑体" pitchFamily="2" charset="-122"/>
              </a:rPr>
              <a:t>X</a:t>
            </a:r>
            <a:r>
              <a:rPr lang="zh-CN" altLang="zh-CN" sz="3200" b="1" dirty="0">
                <a:solidFill>
                  <a:srgbClr val="000099"/>
                </a:solidFill>
                <a:latin typeface="+mn-lt"/>
                <a:ea typeface="黑体" pitchFamily="2" charset="-122"/>
              </a:rPr>
              <a:t>的完整性</a:t>
            </a:r>
            <a:r>
              <a:rPr lang="zh-CN" altLang="en-US" sz="3200" b="1" dirty="0" smtClean="0">
                <a:solidFill>
                  <a:srgbClr val="000099"/>
                </a:solidFill>
                <a:latin typeface="+mn-lt"/>
                <a:ea typeface="黑体" pitchFamily="2" charset="-122"/>
              </a:rPr>
              <a:t>，</a:t>
            </a:r>
            <a:endParaRPr lang="en-US" altLang="zh-CN" sz="3200" b="1" dirty="0" smtClean="0">
              <a:solidFill>
                <a:srgbClr val="000099"/>
              </a:solidFill>
              <a:latin typeface="+mn-lt"/>
              <a:ea typeface="黑体" pitchFamily="2" charset="-122"/>
            </a:endParaRPr>
          </a:p>
          <a:p>
            <a:pPr algn="ctr"/>
            <a:r>
              <a:rPr lang="zh-CN" altLang="en-US" sz="3200" b="1" dirty="0" smtClean="0">
                <a:solidFill>
                  <a:srgbClr val="000099"/>
                </a:solidFill>
                <a:latin typeface="+mn-lt"/>
                <a:ea typeface="黑体" pitchFamily="2" charset="-122"/>
              </a:rPr>
              <a:t>防</a:t>
            </a:r>
            <a:r>
              <a:rPr lang="zh-CN" altLang="en-US" sz="3200" b="1" dirty="0">
                <a:solidFill>
                  <a:srgbClr val="000099"/>
                </a:solidFill>
                <a:latin typeface="+mn-lt"/>
                <a:ea typeface="黑体" pitchFamily="2" charset="-122"/>
              </a:rPr>
              <a:t>篡改和</a:t>
            </a:r>
            <a:r>
              <a:rPr lang="zh-CN" altLang="en-US" sz="3200" b="1" dirty="0" smtClean="0">
                <a:solidFill>
                  <a:srgbClr val="000099"/>
                </a:solidFill>
                <a:latin typeface="+mn-lt"/>
                <a:ea typeface="黑体" pitchFamily="2" charset="-122"/>
              </a:rPr>
              <a:t>伪造。</a:t>
            </a:r>
            <a:endParaRPr lang="zh-CN" altLang="en-US" sz="3200" b="1" dirty="0">
              <a:solidFill>
                <a:srgbClr val="000099"/>
              </a:solidFill>
              <a:latin typeface="+mn-lt"/>
              <a:ea typeface="黑体" pitchFamily="2" charset="-122"/>
            </a:endParaRPr>
          </a:p>
        </p:txBody>
      </p:sp>
    </p:spTree>
    <p:extLst>
      <p:ext uri="{BB962C8B-B14F-4D97-AF65-F5344CB8AC3E}">
        <p14:creationId xmlns:p14="http://schemas.microsoft.com/office/powerpoint/2010/main" xmlns="" val="8324015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2. </a:t>
            </a:r>
            <a:r>
              <a:rPr lang="zh-CN" altLang="zh-CN" sz="4000" dirty="0"/>
              <a:t>实用的密码散列函数</a:t>
            </a:r>
            <a:r>
              <a:rPr lang="en-US" altLang="zh-CN" sz="4000" dirty="0"/>
              <a:t>MD5</a:t>
            </a:r>
            <a:r>
              <a:rPr lang="zh-CN" altLang="zh-CN" sz="4000" dirty="0"/>
              <a:t>和</a:t>
            </a:r>
            <a:r>
              <a:rPr lang="en-US" altLang="zh-CN" sz="4000" dirty="0"/>
              <a:t>SHA-1</a:t>
            </a:r>
            <a:endParaRPr lang="zh-CN" altLang="en-US" sz="4000" dirty="0"/>
          </a:p>
        </p:txBody>
      </p:sp>
      <p:sp>
        <p:nvSpPr>
          <p:cNvPr id="3" name="内容占位符 2"/>
          <p:cNvSpPr>
            <a:spLocks noGrp="1"/>
          </p:cNvSpPr>
          <p:nvPr>
            <p:ph idx="1"/>
          </p:nvPr>
        </p:nvSpPr>
        <p:spPr/>
        <p:txBody>
          <a:bodyPr/>
          <a:lstStyle/>
          <a:p>
            <a:r>
              <a:rPr lang="zh-CN" altLang="zh-CN" dirty="0"/>
              <a:t>通过许多学者的不断努力，已经设计出一些实用的密码散列函数（或称为散列算法），其中最出名的</a:t>
            </a:r>
            <a:r>
              <a:rPr lang="zh-CN" altLang="zh-CN" dirty="0" smtClean="0"/>
              <a:t>就是</a:t>
            </a:r>
            <a:r>
              <a:rPr lang="en-US" altLang="zh-CN" dirty="0" smtClean="0"/>
              <a:t> MD5 </a:t>
            </a:r>
            <a:r>
              <a:rPr lang="zh-CN" altLang="zh-CN" dirty="0" smtClean="0"/>
              <a:t>和</a:t>
            </a:r>
            <a:r>
              <a:rPr lang="en-US" altLang="zh-CN" dirty="0" smtClean="0"/>
              <a:t> SHA-1</a:t>
            </a:r>
            <a:r>
              <a:rPr lang="zh-CN" altLang="zh-CN" dirty="0" smtClean="0"/>
              <a:t>。</a:t>
            </a:r>
            <a:endParaRPr lang="en-US" altLang="zh-CN" dirty="0" smtClean="0"/>
          </a:p>
          <a:p>
            <a:r>
              <a:rPr lang="zh-CN" altLang="zh-CN" dirty="0"/>
              <a:t>报文摘要</a:t>
            </a:r>
            <a:r>
              <a:rPr lang="zh-CN" altLang="zh-CN" dirty="0" smtClean="0"/>
              <a:t>算法</a:t>
            </a:r>
            <a:r>
              <a:rPr lang="en-US" altLang="zh-CN" dirty="0" smtClean="0"/>
              <a:t> MD5 </a:t>
            </a:r>
            <a:r>
              <a:rPr lang="zh-CN" altLang="zh-CN" dirty="0" smtClean="0"/>
              <a:t>公布</a:t>
            </a:r>
            <a:r>
              <a:rPr lang="zh-CN" altLang="zh-CN" dirty="0"/>
              <a:t>于</a:t>
            </a:r>
            <a:r>
              <a:rPr lang="en-US" altLang="zh-CN" dirty="0"/>
              <a:t>RFC 1321 (1991</a:t>
            </a:r>
            <a:r>
              <a:rPr lang="zh-CN" altLang="zh-CN" dirty="0"/>
              <a:t>年</a:t>
            </a:r>
            <a:r>
              <a:rPr lang="en-US" altLang="zh-CN" dirty="0"/>
              <a:t>)</a:t>
            </a:r>
            <a:r>
              <a:rPr lang="zh-CN" altLang="zh-CN" dirty="0"/>
              <a:t>，并获得了非常广泛的应用</a:t>
            </a:r>
            <a:r>
              <a:rPr lang="zh-CN" altLang="zh-CN" dirty="0" smtClean="0"/>
              <a:t>。</a:t>
            </a:r>
            <a:endParaRPr lang="en-US" altLang="zh-CN" dirty="0" smtClean="0"/>
          </a:p>
          <a:p>
            <a:r>
              <a:rPr lang="en-US" altLang="zh-CN" dirty="0" smtClean="0"/>
              <a:t>SHA-1</a:t>
            </a:r>
            <a:r>
              <a:rPr lang="zh-CN" altLang="zh-CN" dirty="0" smtClean="0"/>
              <a:t>比</a:t>
            </a:r>
            <a:r>
              <a:rPr lang="en-US" altLang="zh-CN" dirty="0" smtClean="0"/>
              <a:t> MD5 </a:t>
            </a:r>
            <a:r>
              <a:rPr lang="zh-CN" altLang="zh-CN" dirty="0" smtClean="0"/>
              <a:t>更</a:t>
            </a:r>
            <a:r>
              <a:rPr lang="zh-CN" altLang="zh-CN" dirty="0"/>
              <a:t>安全，但计算起来却</a:t>
            </a:r>
            <a:r>
              <a:rPr lang="zh-CN" altLang="zh-CN" dirty="0" smtClean="0"/>
              <a:t>比</a:t>
            </a:r>
            <a:r>
              <a:rPr lang="en-US" altLang="zh-CN" dirty="0" smtClean="0"/>
              <a:t> MD5 </a:t>
            </a:r>
            <a:r>
              <a:rPr lang="zh-CN" altLang="zh-CN" dirty="0" smtClean="0"/>
              <a:t>要</a:t>
            </a:r>
            <a:r>
              <a:rPr lang="zh-CN" altLang="zh-CN" dirty="0"/>
              <a:t>慢些。</a:t>
            </a:r>
            <a:endParaRPr lang="zh-CN" altLang="en-US" dirty="0"/>
          </a:p>
        </p:txBody>
      </p:sp>
    </p:spTree>
    <p:extLst>
      <p:ext uri="{BB962C8B-B14F-4D97-AF65-F5344CB8AC3E}">
        <p14:creationId xmlns:p14="http://schemas.microsoft.com/office/powerpoint/2010/main" xmlns="" val="37894189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rrowheads="1"/>
          </p:cNvSpPr>
          <p:nvPr>
            <p:ph type="title"/>
          </p:nvPr>
        </p:nvSpPr>
        <p:spPr/>
        <p:txBody>
          <a:bodyPr/>
          <a:lstStyle/>
          <a:p>
            <a:pPr algn="ctr"/>
            <a:r>
              <a:rPr lang="en-US" altLang="zh-CN" dirty="0" smtClean="0"/>
              <a:t>MD5 </a:t>
            </a:r>
            <a:r>
              <a:rPr lang="zh-CN" altLang="en-US" dirty="0" smtClean="0"/>
              <a:t>算法</a:t>
            </a:r>
            <a:endParaRPr lang="zh-CN" altLang="en-US" dirty="0"/>
          </a:p>
        </p:txBody>
      </p:sp>
      <p:sp>
        <p:nvSpPr>
          <p:cNvPr id="119811" name="Rectangle 3"/>
          <p:cNvSpPr>
            <a:spLocks noGrp="1" noChangeArrowheads="1"/>
          </p:cNvSpPr>
          <p:nvPr>
            <p:ph idx="1"/>
          </p:nvPr>
        </p:nvSpPr>
        <p:spPr>
          <a:ln/>
        </p:spPr>
        <p:txBody>
          <a:bodyPr/>
          <a:lstStyle/>
          <a:p>
            <a:pPr>
              <a:lnSpc>
                <a:spcPct val="120000"/>
              </a:lnSpc>
            </a:pPr>
            <a:r>
              <a:rPr lang="en-US" altLang="zh-CN" sz="2800" dirty="0"/>
              <a:t>MD5</a:t>
            </a:r>
            <a:r>
              <a:rPr lang="zh-CN" altLang="en-US" sz="2800" dirty="0"/>
              <a:t>是</a:t>
            </a:r>
            <a:r>
              <a:rPr lang="zh-CN" altLang="en-US" sz="2800" dirty="0">
                <a:solidFill>
                  <a:srgbClr val="FF0000"/>
                </a:solidFill>
              </a:rPr>
              <a:t>报文摘要 </a:t>
            </a:r>
            <a:r>
              <a:rPr lang="en-US" altLang="zh-CN" sz="2800" dirty="0">
                <a:solidFill>
                  <a:srgbClr val="FF0000"/>
                </a:solidFill>
              </a:rPr>
              <a:t>MD </a:t>
            </a:r>
            <a:r>
              <a:rPr lang="en-US" altLang="zh-CN" sz="2800" dirty="0"/>
              <a:t>(Message Digest) </a:t>
            </a:r>
            <a:r>
              <a:rPr lang="zh-CN" altLang="en-US" sz="2800" dirty="0"/>
              <a:t>的第</a:t>
            </a:r>
            <a:r>
              <a:rPr lang="en-US" altLang="zh-CN" sz="2800" dirty="0"/>
              <a:t>5</a:t>
            </a:r>
            <a:r>
              <a:rPr lang="zh-CN" altLang="en-US" sz="2800" dirty="0"/>
              <a:t>个</a:t>
            </a:r>
            <a:r>
              <a:rPr lang="zh-CN" altLang="en-US" sz="2800" dirty="0" smtClean="0"/>
              <a:t>版本。</a:t>
            </a:r>
            <a:r>
              <a:rPr lang="zh-CN" altLang="zh-CN" sz="2800" dirty="0" smtClean="0"/>
              <a:t>报文</a:t>
            </a:r>
            <a:r>
              <a:rPr lang="zh-CN" altLang="zh-CN" sz="2800" dirty="0"/>
              <a:t>摘要算法</a:t>
            </a:r>
            <a:r>
              <a:rPr lang="en-US" altLang="zh-CN" sz="2800" dirty="0"/>
              <a:t>MD5</a:t>
            </a:r>
            <a:r>
              <a:rPr lang="zh-CN" altLang="zh-CN" sz="2800" dirty="0"/>
              <a:t>公布于</a:t>
            </a:r>
            <a:r>
              <a:rPr lang="en-US" altLang="zh-CN" sz="2800" dirty="0"/>
              <a:t>RFC 1321 (1991</a:t>
            </a:r>
            <a:r>
              <a:rPr lang="zh-CN" altLang="zh-CN" sz="2800" dirty="0"/>
              <a:t>年</a:t>
            </a:r>
            <a:r>
              <a:rPr lang="en-US" altLang="zh-CN" sz="2800" dirty="0"/>
              <a:t>)</a:t>
            </a:r>
            <a:r>
              <a:rPr lang="zh-CN" altLang="zh-CN" sz="2800" dirty="0"/>
              <a:t>，并获得了非常广泛的应用</a:t>
            </a:r>
            <a:r>
              <a:rPr lang="zh-CN" altLang="zh-CN" sz="2800" dirty="0" smtClean="0"/>
              <a:t>。</a:t>
            </a:r>
            <a:endParaRPr lang="en-US" altLang="zh-CN" sz="2800" dirty="0" smtClean="0"/>
          </a:p>
          <a:p>
            <a:pPr>
              <a:lnSpc>
                <a:spcPct val="120000"/>
              </a:lnSpc>
            </a:pPr>
            <a:r>
              <a:rPr lang="en-US" altLang="zh-CN" sz="2800" dirty="0" smtClean="0"/>
              <a:t>MD5 </a:t>
            </a:r>
            <a:r>
              <a:rPr lang="zh-CN" altLang="zh-CN" sz="2800" dirty="0" smtClean="0"/>
              <a:t>的设计者</a:t>
            </a:r>
            <a:r>
              <a:rPr lang="en-US" altLang="zh-CN" sz="2800" dirty="0" smtClean="0"/>
              <a:t> </a:t>
            </a:r>
            <a:r>
              <a:rPr lang="en-US" altLang="zh-CN" sz="2800" dirty="0" err="1" smtClean="0"/>
              <a:t>Rivest</a:t>
            </a:r>
            <a:r>
              <a:rPr lang="zh-CN" altLang="zh-CN" sz="2800" dirty="0" smtClean="0"/>
              <a:t>曾</a:t>
            </a:r>
            <a:r>
              <a:rPr lang="zh-CN" altLang="zh-CN" sz="2800" dirty="0"/>
              <a:t>提出一个猜想，即根据给定</a:t>
            </a:r>
            <a:r>
              <a:rPr lang="zh-CN" altLang="zh-CN" sz="2800" dirty="0" smtClean="0"/>
              <a:t>的</a:t>
            </a:r>
            <a:r>
              <a:rPr lang="en-US" altLang="zh-CN" sz="2800" dirty="0" smtClean="0"/>
              <a:t> MD5 </a:t>
            </a:r>
            <a:r>
              <a:rPr lang="zh-CN" altLang="zh-CN" sz="2800" dirty="0" smtClean="0"/>
              <a:t>报文</a:t>
            </a:r>
            <a:r>
              <a:rPr lang="zh-CN" altLang="zh-CN" sz="2800" dirty="0"/>
              <a:t>摘要代码，要找出一个与原来报文有相同报文摘要的另一报文，其难度在计算上几乎是不可能的</a:t>
            </a:r>
            <a:r>
              <a:rPr lang="zh-CN" altLang="zh-CN" sz="2800" dirty="0" smtClean="0"/>
              <a:t>。</a:t>
            </a:r>
            <a:endParaRPr lang="en-US" altLang="zh-CN" sz="2800" dirty="0" smtClean="0"/>
          </a:p>
          <a:p>
            <a:pPr>
              <a:lnSpc>
                <a:spcPct val="120000"/>
              </a:lnSpc>
            </a:pPr>
            <a:r>
              <a:rPr lang="zh-CN" altLang="en-US" sz="2800" dirty="0">
                <a:solidFill>
                  <a:srgbClr val="FF0000"/>
                </a:solidFill>
              </a:rPr>
              <a:t>基本思想：</a:t>
            </a:r>
          </a:p>
          <a:p>
            <a:pPr lvl="1">
              <a:lnSpc>
                <a:spcPct val="120000"/>
              </a:lnSpc>
            </a:pPr>
            <a:r>
              <a:rPr lang="zh-CN" altLang="en-US" sz="2400" dirty="0"/>
              <a:t>用足够复杂的方法将</a:t>
            </a:r>
            <a:r>
              <a:rPr lang="zh-CN" altLang="en-US" sz="2400" dirty="0" smtClean="0"/>
              <a:t>报文的数据位充分</a:t>
            </a:r>
            <a:r>
              <a:rPr lang="zh-CN" altLang="en-US" sz="2400" dirty="0"/>
              <a:t>“弄乱”</a:t>
            </a:r>
            <a:r>
              <a:rPr lang="zh-CN" altLang="en-US" sz="2400" dirty="0" smtClean="0"/>
              <a:t>，</a:t>
            </a:r>
            <a:r>
              <a:rPr lang="zh-CN" altLang="zh-CN" sz="2400" dirty="0"/>
              <a:t>报文摘要代码中的每一位都与原来报文中的每一位</a:t>
            </a:r>
            <a:r>
              <a:rPr lang="zh-CN" altLang="zh-CN" sz="2400" dirty="0" smtClean="0"/>
              <a:t>有关</a:t>
            </a:r>
            <a:r>
              <a:rPr lang="zh-CN" altLang="en-US" sz="2400" dirty="0" smtClean="0"/>
              <a:t>。</a:t>
            </a:r>
            <a:endParaRPr lang="en-US" altLang="zh-CN" sz="2400" dirty="0" smtClean="0"/>
          </a:p>
        </p:txBody>
      </p:sp>
    </p:spTree>
    <p:extLst>
      <p:ext uri="{BB962C8B-B14F-4D97-AF65-F5344CB8AC3E}">
        <p14:creationId xmlns:p14="http://schemas.microsoft.com/office/powerpoint/2010/main" xmlns="" val="3758550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zh-CN" sz="4000" dirty="0"/>
              <a:t>7.1.1  </a:t>
            </a:r>
            <a:r>
              <a:rPr lang="zh-CN" altLang="zh-CN" sz="4000" dirty="0"/>
              <a:t>计算机网络面临的安全性威胁</a:t>
            </a:r>
            <a:endParaRPr lang="zh-CN" altLang="en-US" sz="4000" dirty="0"/>
          </a:p>
        </p:txBody>
      </p:sp>
      <p:sp>
        <p:nvSpPr>
          <p:cNvPr id="931843" name="Rectangle 3"/>
          <p:cNvSpPr>
            <a:spLocks noGrp="1" noChangeArrowheads="1"/>
          </p:cNvSpPr>
          <p:nvPr>
            <p:ph idx="1"/>
          </p:nvPr>
        </p:nvSpPr>
        <p:spPr/>
        <p:txBody>
          <a:bodyPr/>
          <a:lstStyle/>
          <a:p>
            <a:r>
              <a:rPr lang="zh-CN" altLang="en-US" dirty="0" smtClean="0">
                <a:solidFill>
                  <a:srgbClr val="FF0000"/>
                </a:solidFill>
              </a:rPr>
              <a:t>主动攻击</a:t>
            </a:r>
            <a:r>
              <a:rPr lang="zh-CN" altLang="en-US" dirty="0" smtClean="0"/>
              <a:t>主要</a:t>
            </a:r>
            <a:r>
              <a:rPr lang="zh-CN" altLang="en-US" dirty="0"/>
              <a:t>有：</a:t>
            </a:r>
          </a:p>
          <a:p>
            <a:pPr lvl="1"/>
            <a:r>
              <a:rPr lang="en-US" altLang="zh-CN" dirty="0" smtClean="0">
                <a:solidFill>
                  <a:srgbClr val="0000FF"/>
                </a:solidFill>
              </a:rPr>
              <a:t>(</a:t>
            </a:r>
            <a:r>
              <a:rPr lang="en-US" altLang="zh-CN" dirty="0">
                <a:solidFill>
                  <a:srgbClr val="0000FF"/>
                </a:solidFill>
              </a:rPr>
              <a:t>1) </a:t>
            </a:r>
            <a:r>
              <a:rPr lang="zh-CN" altLang="en-US" dirty="0">
                <a:solidFill>
                  <a:srgbClr val="0000FF"/>
                </a:solidFill>
              </a:rPr>
              <a:t>篡改</a:t>
            </a:r>
            <a:r>
              <a:rPr lang="en-US" altLang="zh-CN" dirty="0"/>
              <a:t>——</a:t>
            </a:r>
            <a:r>
              <a:rPr lang="zh-CN" altLang="en-US" dirty="0"/>
              <a:t>故意篡改网络上传送的报文</a:t>
            </a:r>
            <a:r>
              <a:rPr lang="zh-CN" altLang="en-US" dirty="0" smtClean="0"/>
              <a:t>。</a:t>
            </a:r>
            <a:r>
              <a:rPr lang="zh-CN" altLang="zh-CN" dirty="0"/>
              <a:t>这种攻击方式有时也称为</a:t>
            </a:r>
            <a:r>
              <a:rPr lang="zh-CN" altLang="zh-CN" dirty="0">
                <a:solidFill>
                  <a:srgbClr val="FF0000"/>
                </a:solidFill>
              </a:rPr>
              <a:t>更改报文流。</a:t>
            </a:r>
            <a:endParaRPr lang="zh-CN" altLang="en-US" dirty="0">
              <a:solidFill>
                <a:srgbClr val="FF0000"/>
              </a:solidFill>
            </a:endParaRPr>
          </a:p>
          <a:p>
            <a:pPr lvl="1"/>
            <a:r>
              <a:rPr lang="en-US" altLang="zh-CN" dirty="0" smtClean="0">
                <a:solidFill>
                  <a:srgbClr val="0000FF"/>
                </a:solidFill>
              </a:rPr>
              <a:t>(</a:t>
            </a:r>
            <a:r>
              <a:rPr lang="en-US" altLang="zh-CN" dirty="0">
                <a:solidFill>
                  <a:srgbClr val="0000FF"/>
                </a:solidFill>
              </a:rPr>
              <a:t>2) </a:t>
            </a:r>
            <a:r>
              <a:rPr lang="zh-CN" altLang="en-US" dirty="0">
                <a:solidFill>
                  <a:srgbClr val="0000FF"/>
                </a:solidFill>
              </a:rPr>
              <a:t>恶意程序</a:t>
            </a:r>
            <a:r>
              <a:rPr lang="en-US" altLang="zh-CN" dirty="0" smtClean="0"/>
              <a:t>——</a:t>
            </a:r>
            <a:r>
              <a:rPr lang="zh-CN" altLang="zh-CN" dirty="0"/>
              <a:t>种类繁多，对网络安全威胁较大的</a:t>
            </a:r>
            <a:r>
              <a:rPr lang="zh-CN" altLang="zh-CN" dirty="0" smtClean="0"/>
              <a:t>主要</a:t>
            </a:r>
            <a:r>
              <a:rPr lang="zh-CN" altLang="en-US" dirty="0" smtClean="0"/>
              <a:t>包括</a:t>
            </a:r>
            <a:r>
              <a:rPr lang="zh-CN" altLang="en-US" dirty="0"/>
              <a:t>：</a:t>
            </a:r>
            <a:r>
              <a:rPr lang="zh-CN" altLang="en-US" dirty="0" smtClean="0"/>
              <a:t>计算机病毒</a:t>
            </a:r>
            <a:r>
              <a:rPr lang="zh-CN" altLang="en-US" dirty="0"/>
              <a:t>、计算机蠕虫、</a:t>
            </a:r>
            <a:r>
              <a:rPr lang="zh-CN" altLang="en-US" dirty="0" smtClean="0"/>
              <a:t>特洛伊木马、逻辑炸弹、后门入侵、流氓软件等</a:t>
            </a:r>
            <a:r>
              <a:rPr lang="zh-CN" altLang="en-US" dirty="0"/>
              <a:t>。</a:t>
            </a:r>
          </a:p>
          <a:p>
            <a:pPr lvl="1"/>
            <a:r>
              <a:rPr lang="en-US" altLang="zh-CN" dirty="0" smtClean="0">
                <a:solidFill>
                  <a:srgbClr val="0000FF"/>
                </a:solidFill>
              </a:rPr>
              <a:t>(</a:t>
            </a:r>
            <a:r>
              <a:rPr lang="en-US" altLang="zh-CN" dirty="0">
                <a:solidFill>
                  <a:srgbClr val="0000FF"/>
                </a:solidFill>
              </a:rPr>
              <a:t>3) </a:t>
            </a:r>
            <a:r>
              <a:rPr lang="zh-CN" altLang="en-US" dirty="0">
                <a:solidFill>
                  <a:srgbClr val="0000FF"/>
                </a:solidFill>
              </a:rPr>
              <a:t>拒绝服务</a:t>
            </a:r>
            <a:r>
              <a:rPr lang="en-US" altLang="zh-CN" dirty="0" smtClean="0"/>
              <a:t>——</a:t>
            </a:r>
            <a:r>
              <a:rPr lang="zh-CN" altLang="zh-CN" dirty="0"/>
              <a:t>指攻击者向互联网上的某个服务器不停地发送大量分组，使该服务器无法提供正常服务，甚至完全瘫痪</a:t>
            </a:r>
            <a:r>
              <a:rPr lang="zh-CN" altLang="zh-CN" dirty="0" smtClean="0"/>
              <a:t>。</a:t>
            </a:r>
            <a:endParaRPr lang="en-US" altLang="zh-CN" dirty="0" smtClean="0"/>
          </a:p>
        </p:txBody>
      </p:sp>
    </p:spTree>
    <p:extLst>
      <p:ext uri="{BB962C8B-B14F-4D97-AF65-F5344CB8AC3E}">
        <p14:creationId xmlns:p14="http://schemas.microsoft.com/office/powerpoint/2010/main" xmlns="" val="24452948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rrowheads="1"/>
          </p:cNvSpPr>
          <p:nvPr>
            <p:ph type="title"/>
          </p:nvPr>
        </p:nvSpPr>
        <p:spPr/>
        <p:txBody>
          <a:bodyPr/>
          <a:lstStyle/>
          <a:p>
            <a:pPr algn="ctr"/>
            <a:r>
              <a:rPr lang="en-US" altLang="zh-CN" dirty="0"/>
              <a:t>MD5 </a:t>
            </a:r>
            <a:r>
              <a:rPr lang="zh-CN" altLang="en-US" dirty="0"/>
              <a:t>算法</a:t>
            </a:r>
          </a:p>
        </p:txBody>
      </p:sp>
      <p:sp>
        <p:nvSpPr>
          <p:cNvPr id="119811" name="Rectangle 3"/>
          <p:cNvSpPr>
            <a:spLocks noGrp="1" noChangeArrowheads="1"/>
          </p:cNvSpPr>
          <p:nvPr>
            <p:ph idx="1"/>
          </p:nvPr>
        </p:nvSpPr>
        <p:spPr>
          <a:ln/>
        </p:spPr>
        <p:txBody>
          <a:bodyPr/>
          <a:lstStyle/>
          <a:p>
            <a:r>
              <a:rPr lang="zh-CN" altLang="en-US" dirty="0"/>
              <a:t>计算</a:t>
            </a:r>
            <a:r>
              <a:rPr lang="zh-CN" altLang="en-US" dirty="0" smtClean="0"/>
              <a:t>步骤</a:t>
            </a:r>
            <a:r>
              <a:rPr lang="zh-CN" altLang="en-US" dirty="0"/>
              <a:t>：</a:t>
            </a:r>
          </a:p>
          <a:p>
            <a:pPr lvl="1"/>
            <a:r>
              <a:rPr lang="en-US" altLang="zh-CN" dirty="0">
                <a:solidFill>
                  <a:srgbClr val="FF0000"/>
                </a:solidFill>
              </a:rPr>
              <a:t>1</a:t>
            </a:r>
            <a:r>
              <a:rPr lang="zh-CN" altLang="en-US" dirty="0" smtClean="0">
                <a:solidFill>
                  <a:srgbClr val="FF0000"/>
                </a:solidFill>
              </a:rPr>
              <a:t>，</a:t>
            </a:r>
            <a:r>
              <a:rPr lang="zh-CN" altLang="en-US" dirty="0">
                <a:solidFill>
                  <a:srgbClr val="FF0000"/>
                </a:solidFill>
              </a:rPr>
              <a:t>附加</a:t>
            </a:r>
            <a:r>
              <a:rPr lang="zh-CN" altLang="en-US" dirty="0" smtClean="0">
                <a:solidFill>
                  <a:srgbClr val="FF0000"/>
                </a:solidFill>
              </a:rPr>
              <a:t>：</a:t>
            </a:r>
            <a:r>
              <a:rPr lang="zh-CN" altLang="zh-CN" dirty="0"/>
              <a:t>把任意长的报文按</a:t>
            </a:r>
            <a:r>
              <a:rPr lang="zh-CN" altLang="zh-CN" dirty="0" smtClean="0"/>
              <a:t>模</a:t>
            </a:r>
            <a:r>
              <a:rPr lang="en-US" altLang="zh-CN" dirty="0" smtClean="0"/>
              <a:t> 2</a:t>
            </a:r>
            <a:r>
              <a:rPr lang="en-US" altLang="zh-CN" baseline="30000" dirty="0" smtClean="0"/>
              <a:t>64</a:t>
            </a:r>
            <a:r>
              <a:rPr lang="en-US" altLang="zh-CN" dirty="0" smtClean="0"/>
              <a:t> </a:t>
            </a:r>
            <a:r>
              <a:rPr lang="zh-CN" altLang="zh-CN" dirty="0" smtClean="0"/>
              <a:t>计算</a:t>
            </a:r>
            <a:r>
              <a:rPr lang="zh-CN" altLang="zh-CN" dirty="0"/>
              <a:t>其余数（</a:t>
            </a:r>
            <a:r>
              <a:rPr lang="en-US" altLang="zh-CN" dirty="0"/>
              <a:t>64</a:t>
            </a:r>
            <a:r>
              <a:rPr lang="zh-CN" altLang="zh-CN" dirty="0"/>
              <a:t>位），追加在报文的后面</a:t>
            </a:r>
            <a:r>
              <a:rPr lang="zh-CN" altLang="en-US" dirty="0"/>
              <a:t>（长度项）</a:t>
            </a:r>
            <a:r>
              <a:rPr lang="zh-CN" altLang="zh-CN" dirty="0"/>
              <a:t>。</a:t>
            </a:r>
            <a:endParaRPr lang="en-US" altLang="zh-CN" dirty="0" smtClean="0">
              <a:solidFill>
                <a:srgbClr val="FF0000"/>
              </a:solidFill>
            </a:endParaRPr>
          </a:p>
          <a:p>
            <a:pPr lvl="1"/>
            <a:r>
              <a:rPr lang="en-US" altLang="zh-CN" dirty="0" smtClean="0">
                <a:solidFill>
                  <a:srgbClr val="FF0000"/>
                </a:solidFill>
              </a:rPr>
              <a:t>2</a:t>
            </a:r>
            <a:r>
              <a:rPr lang="zh-CN" altLang="en-US" dirty="0" smtClean="0">
                <a:solidFill>
                  <a:srgbClr val="FF0000"/>
                </a:solidFill>
              </a:rPr>
              <a:t>，填充：</a:t>
            </a:r>
            <a:r>
              <a:rPr lang="zh-CN" altLang="zh-CN" dirty="0" smtClean="0"/>
              <a:t>在</a:t>
            </a:r>
            <a:r>
              <a:rPr lang="zh-CN" altLang="zh-CN" dirty="0"/>
              <a:t>报文</a:t>
            </a:r>
            <a:r>
              <a:rPr lang="zh-CN" altLang="zh-CN" dirty="0" smtClean="0"/>
              <a:t>和</a:t>
            </a:r>
            <a:r>
              <a:rPr lang="zh-CN" altLang="en-US" dirty="0" smtClean="0"/>
              <a:t>长度项</a:t>
            </a:r>
            <a:r>
              <a:rPr lang="zh-CN" altLang="zh-CN" dirty="0" smtClean="0"/>
              <a:t>之间填充</a:t>
            </a:r>
            <a:r>
              <a:rPr lang="en-US" altLang="zh-CN" dirty="0" smtClean="0"/>
              <a:t> 1</a:t>
            </a:r>
            <a:r>
              <a:rPr lang="en-US" altLang="zh-CN" dirty="0">
                <a:sym typeface="Symbol"/>
              </a:rPr>
              <a:t></a:t>
            </a:r>
            <a:r>
              <a:rPr lang="en-US" altLang="zh-CN" dirty="0" smtClean="0"/>
              <a:t>512 </a:t>
            </a:r>
            <a:r>
              <a:rPr lang="zh-CN" altLang="zh-CN" dirty="0" smtClean="0"/>
              <a:t>位</a:t>
            </a:r>
            <a:r>
              <a:rPr lang="zh-CN" altLang="zh-CN" dirty="0"/>
              <a:t>，使得填充后的总长度</a:t>
            </a:r>
            <a:r>
              <a:rPr lang="zh-CN" altLang="zh-CN" dirty="0" smtClean="0"/>
              <a:t>是</a:t>
            </a:r>
            <a:r>
              <a:rPr lang="en-US" altLang="zh-CN" dirty="0" smtClean="0"/>
              <a:t> 512 </a:t>
            </a:r>
            <a:r>
              <a:rPr lang="zh-CN" altLang="zh-CN" dirty="0" smtClean="0"/>
              <a:t>的</a:t>
            </a:r>
            <a:r>
              <a:rPr lang="zh-CN" altLang="zh-CN" dirty="0"/>
              <a:t>整数倍。填充的首位</a:t>
            </a:r>
            <a:r>
              <a:rPr lang="zh-CN" altLang="zh-CN" dirty="0" smtClean="0"/>
              <a:t>是</a:t>
            </a:r>
            <a:r>
              <a:rPr lang="en-US" altLang="zh-CN" dirty="0" smtClean="0"/>
              <a:t> 1</a:t>
            </a:r>
            <a:r>
              <a:rPr lang="zh-CN" altLang="zh-CN" dirty="0"/>
              <a:t>，后面</a:t>
            </a:r>
            <a:r>
              <a:rPr lang="zh-CN" altLang="zh-CN" dirty="0" smtClean="0"/>
              <a:t>都是</a:t>
            </a:r>
            <a:r>
              <a:rPr lang="en-US" altLang="zh-CN" dirty="0" smtClean="0"/>
              <a:t> 0</a:t>
            </a:r>
            <a:r>
              <a:rPr lang="zh-CN" altLang="zh-CN" dirty="0" smtClean="0"/>
              <a:t>。</a:t>
            </a:r>
            <a:endParaRPr lang="en-US" altLang="zh-CN" dirty="0" smtClean="0">
              <a:solidFill>
                <a:srgbClr val="FF0000"/>
              </a:solidFill>
            </a:endParaRPr>
          </a:p>
        </p:txBody>
      </p:sp>
      <p:grpSp>
        <p:nvGrpSpPr>
          <p:cNvPr id="10" name="组合 9"/>
          <p:cNvGrpSpPr/>
          <p:nvPr/>
        </p:nvGrpSpPr>
        <p:grpSpPr>
          <a:xfrm>
            <a:off x="1568624" y="4437112"/>
            <a:ext cx="6840760" cy="1872208"/>
            <a:chOff x="1568624" y="4437112"/>
            <a:chExt cx="6840760" cy="1872208"/>
          </a:xfrm>
        </p:grpSpPr>
        <p:sp>
          <p:nvSpPr>
            <p:cNvPr id="22" name="矩形 21"/>
            <p:cNvSpPr/>
            <p:nvPr/>
          </p:nvSpPr>
          <p:spPr bwMode="auto">
            <a:xfrm>
              <a:off x="1568624" y="4437112"/>
              <a:ext cx="3672408" cy="504056"/>
            </a:xfrm>
            <a:prstGeom prst="rect">
              <a:avLst/>
            </a:prstGeom>
            <a:solidFill>
              <a:schemeClr val="bg1"/>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99"/>
                  </a:solidFill>
                  <a:effectLst/>
                  <a:latin typeface="+mn-lt"/>
                  <a:ea typeface="黑体" pitchFamily="2" charset="-122"/>
                </a:rPr>
                <a:t>报文</a:t>
              </a:r>
            </a:p>
          </p:txBody>
        </p:sp>
        <p:sp>
          <p:nvSpPr>
            <p:cNvPr id="23" name="矩形 22"/>
            <p:cNvSpPr/>
            <p:nvPr/>
          </p:nvSpPr>
          <p:spPr bwMode="auto">
            <a:xfrm>
              <a:off x="5241032" y="4437112"/>
              <a:ext cx="1728192" cy="504056"/>
            </a:xfrm>
            <a:prstGeom prst="rect">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99"/>
                  </a:solidFill>
                  <a:effectLst/>
                  <a:latin typeface="+mn-lt"/>
                  <a:ea typeface="黑体" pitchFamily="2" charset="-122"/>
                </a:rPr>
                <a:t>1000…00</a:t>
              </a:r>
              <a:endParaRPr kumimoji="0" lang="zh-CN" altLang="en-US" sz="2400" b="1" i="0" u="none" strike="noStrike" cap="none" normalizeH="0" baseline="0" dirty="0" smtClean="0">
                <a:ln>
                  <a:noFill/>
                </a:ln>
                <a:solidFill>
                  <a:srgbClr val="000099"/>
                </a:solidFill>
                <a:effectLst/>
                <a:latin typeface="+mn-lt"/>
                <a:ea typeface="黑体" pitchFamily="2" charset="-122"/>
              </a:endParaRPr>
            </a:p>
          </p:txBody>
        </p:sp>
        <p:sp>
          <p:nvSpPr>
            <p:cNvPr id="26" name="矩形 25"/>
            <p:cNvSpPr/>
            <p:nvPr/>
          </p:nvSpPr>
          <p:spPr bwMode="auto">
            <a:xfrm>
              <a:off x="6969224" y="4437112"/>
              <a:ext cx="1440160" cy="504056"/>
            </a:xfrm>
            <a:prstGeom prst="rect">
              <a:avLst/>
            </a:prstGeom>
            <a:solidFill>
              <a:srgbClr val="66FFFF"/>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99"/>
                  </a:solidFill>
                  <a:effectLst/>
                  <a:latin typeface="+mn-lt"/>
                  <a:ea typeface="黑体" pitchFamily="2" charset="-122"/>
                </a:rPr>
                <a:t>长度项</a:t>
              </a:r>
            </a:p>
          </p:txBody>
        </p:sp>
        <p:cxnSp>
          <p:nvCxnSpPr>
            <p:cNvPr id="27" name="直接连接符 26"/>
            <p:cNvCxnSpPr/>
            <p:nvPr/>
          </p:nvCxnSpPr>
          <p:spPr bwMode="auto">
            <a:xfrm>
              <a:off x="1568624" y="5013176"/>
              <a:ext cx="0" cy="12961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 name="直接连接符 27"/>
            <p:cNvCxnSpPr/>
            <p:nvPr/>
          </p:nvCxnSpPr>
          <p:spPr bwMode="auto">
            <a:xfrm>
              <a:off x="5241032" y="5013176"/>
              <a:ext cx="0" cy="50405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 name="直接连接符 28"/>
            <p:cNvCxnSpPr/>
            <p:nvPr/>
          </p:nvCxnSpPr>
          <p:spPr bwMode="auto">
            <a:xfrm>
              <a:off x="6969224" y="5013176"/>
              <a:ext cx="0" cy="93610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0" name="直接连接符 29"/>
            <p:cNvCxnSpPr/>
            <p:nvPr/>
          </p:nvCxnSpPr>
          <p:spPr bwMode="auto">
            <a:xfrm>
              <a:off x="8376997" y="5013176"/>
              <a:ext cx="0" cy="12961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 name="直接箭头连接符 30"/>
            <p:cNvCxnSpPr/>
            <p:nvPr/>
          </p:nvCxnSpPr>
          <p:spPr bwMode="auto">
            <a:xfrm>
              <a:off x="1568624" y="5265204"/>
              <a:ext cx="3672408" cy="0"/>
            </a:xfrm>
            <a:prstGeom prst="straightConnector1">
              <a:avLst/>
            </a:prstGeom>
            <a:solidFill>
              <a:schemeClr val="accent1"/>
            </a:solidFill>
            <a:ln w="1905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直接箭头连接符 31"/>
            <p:cNvCxnSpPr/>
            <p:nvPr/>
          </p:nvCxnSpPr>
          <p:spPr bwMode="auto">
            <a:xfrm>
              <a:off x="1568624" y="5661248"/>
              <a:ext cx="5400600" cy="0"/>
            </a:xfrm>
            <a:prstGeom prst="straightConnector1">
              <a:avLst/>
            </a:prstGeom>
            <a:solidFill>
              <a:schemeClr val="accent1"/>
            </a:solidFill>
            <a:ln w="1905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 name="直接箭头连接符 32"/>
            <p:cNvCxnSpPr/>
            <p:nvPr/>
          </p:nvCxnSpPr>
          <p:spPr bwMode="auto">
            <a:xfrm>
              <a:off x="1568624" y="6093296"/>
              <a:ext cx="6808373" cy="0"/>
            </a:xfrm>
            <a:prstGeom prst="straightConnector1">
              <a:avLst/>
            </a:prstGeom>
            <a:solidFill>
              <a:schemeClr val="accent1"/>
            </a:solidFill>
            <a:ln w="1905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4" name="TextBox 33"/>
            <p:cNvSpPr txBox="1"/>
            <p:nvPr/>
          </p:nvSpPr>
          <p:spPr>
            <a:xfrm>
              <a:off x="2727888" y="5085184"/>
              <a:ext cx="1217000" cy="400110"/>
            </a:xfrm>
            <a:prstGeom prst="rect">
              <a:avLst/>
            </a:prstGeom>
            <a:solidFill>
              <a:schemeClr val="bg1"/>
            </a:solidFill>
          </p:spPr>
          <p:txBody>
            <a:bodyPr wrap="none" rtlCol="0">
              <a:spAutoFit/>
            </a:bodyPr>
            <a:lstStyle/>
            <a:p>
              <a:r>
                <a:rPr lang="zh-CN" altLang="en-US" sz="2000" b="1" dirty="0" smtClean="0">
                  <a:latin typeface="+mn-lt"/>
                  <a:ea typeface="黑体" pitchFamily="2" charset="-122"/>
                </a:rPr>
                <a:t>报文长度</a:t>
              </a:r>
              <a:endParaRPr lang="zh-CN" altLang="en-US" sz="2000" b="1" dirty="0">
                <a:latin typeface="+mn-lt"/>
                <a:ea typeface="黑体" pitchFamily="2" charset="-122"/>
              </a:endParaRPr>
            </a:p>
          </p:txBody>
        </p:sp>
        <p:sp>
          <p:nvSpPr>
            <p:cNvPr id="35" name="TextBox 34"/>
            <p:cNvSpPr txBox="1"/>
            <p:nvPr/>
          </p:nvSpPr>
          <p:spPr>
            <a:xfrm>
              <a:off x="2288704" y="5481228"/>
              <a:ext cx="3833101" cy="400110"/>
            </a:xfrm>
            <a:prstGeom prst="rect">
              <a:avLst/>
            </a:prstGeom>
            <a:solidFill>
              <a:schemeClr val="bg1"/>
            </a:solidFill>
          </p:spPr>
          <p:txBody>
            <a:bodyPr wrap="none" rtlCol="0">
              <a:spAutoFit/>
            </a:bodyPr>
            <a:lstStyle/>
            <a:p>
              <a:r>
                <a:rPr lang="zh-CN" altLang="en-US" sz="2000" b="1" dirty="0" smtClean="0">
                  <a:latin typeface="+mn-lt"/>
                  <a:ea typeface="黑体" pitchFamily="2" charset="-122"/>
                </a:rPr>
                <a:t>带填充位的长度，模 </a:t>
              </a:r>
              <a:r>
                <a:rPr lang="en-US" altLang="zh-CN" sz="2000" b="1" dirty="0" smtClean="0">
                  <a:latin typeface="+mn-lt"/>
                  <a:ea typeface="黑体" pitchFamily="2" charset="-122"/>
                </a:rPr>
                <a:t>512 </a:t>
              </a:r>
              <a:r>
                <a:rPr lang="zh-CN" altLang="en-US" sz="2000" b="1" dirty="0" smtClean="0">
                  <a:latin typeface="+mn-lt"/>
                  <a:ea typeface="黑体" pitchFamily="2" charset="-122"/>
                </a:rPr>
                <a:t>余 </a:t>
              </a:r>
              <a:r>
                <a:rPr lang="en-US" altLang="zh-CN" sz="2000" b="1" dirty="0" smtClean="0">
                  <a:latin typeface="+mn-lt"/>
                  <a:ea typeface="黑体" pitchFamily="2" charset="-122"/>
                </a:rPr>
                <a:t>448</a:t>
              </a:r>
              <a:endParaRPr lang="zh-CN" altLang="en-US" sz="2000" b="1" dirty="0">
                <a:latin typeface="+mn-lt"/>
                <a:ea typeface="黑体" pitchFamily="2" charset="-122"/>
              </a:endParaRPr>
            </a:p>
          </p:txBody>
        </p:sp>
        <p:sp>
          <p:nvSpPr>
            <p:cNvPr id="36" name="TextBox 35"/>
            <p:cNvSpPr txBox="1"/>
            <p:nvPr/>
          </p:nvSpPr>
          <p:spPr>
            <a:xfrm>
              <a:off x="3427792" y="5893241"/>
              <a:ext cx="2747868" cy="400110"/>
            </a:xfrm>
            <a:prstGeom prst="rect">
              <a:avLst/>
            </a:prstGeom>
            <a:solidFill>
              <a:schemeClr val="bg1"/>
            </a:solidFill>
          </p:spPr>
          <p:txBody>
            <a:bodyPr wrap="none" rtlCol="0">
              <a:spAutoFit/>
            </a:bodyPr>
            <a:lstStyle/>
            <a:p>
              <a:r>
                <a:rPr lang="zh-CN" altLang="en-US" sz="2000" b="1" dirty="0" smtClean="0">
                  <a:latin typeface="+mn-lt"/>
                  <a:ea typeface="黑体" pitchFamily="2" charset="-122"/>
                </a:rPr>
                <a:t>总长度，</a:t>
              </a:r>
              <a:r>
                <a:rPr lang="en-US" altLang="zh-CN" sz="2000" b="1" dirty="0" smtClean="0">
                  <a:latin typeface="+mn-lt"/>
                  <a:ea typeface="黑体" pitchFamily="2" charset="-122"/>
                </a:rPr>
                <a:t>512 </a:t>
              </a:r>
              <a:r>
                <a:rPr lang="zh-CN" altLang="en-US" sz="2000" b="1" dirty="0" smtClean="0">
                  <a:latin typeface="+mn-lt"/>
                  <a:ea typeface="黑体" pitchFamily="2" charset="-122"/>
                </a:rPr>
                <a:t>的整数倍</a:t>
              </a:r>
              <a:endParaRPr lang="zh-CN" altLang="en-US" sz="2000" b="1" dirty="0">
                <a:latin typeface="+mn-lt"/>
                <a:ea typeface="黑体" pitchFamily="2" charset="-122"/>
              </a:endParaRPr>
            </a:p>
          </p:txBody>
        </p:sp>
        <p:grpSp>
          <p:nvGrpSpPr>
            <p:cNvPr id="9" name="组合 8"/>
            <p:cNvGrpSpPr/>
            <p:nvPr/>
          </p:nvGrpSpPr>
          <p:grpSpPr>
            <a:xfrm>
              <a:off x="6969224" y="5477162"/>
              <a:ext cx="1407773" cy="400110"/>
              <a:chOff x="6969224" y="5477162"/>
              <a:chExt cx="1407773" cy="400110"/>
            </a:xfrm>
          </p:grpSpPr>
          <p:cxnSp>
            <p:nvCxnSpPr>
              <p:cNvPr id="37" name="直接箭头连接符 36"/>
              <p:cNvCxnSpPr/>
              <p:nvPr/>
            </p:nvCxnSpPr>
            <p:spPr bwMode="auto">
              <a:xfrm>
                <a:off x="6969224" y="5657182"/>
                <a:ext cx="1407773" cy="0"/>
              </a:xfrm>
              <a:prstGeom prst="straightConnector1">
                <a:avLst/>
              </a:prstGeom>
              <a:solidFill>
                <a:schemeClr val="accent1"/>
              </a:solidFill>
              <a:ln w="1905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 name="TextBox 37"/>
              <p:cNvSpPr txBox="1"/>
              <p:nvPr/>
            </p:nvSpPr>
            <p:spPr>
              <a:xfrm>
                <a:off x="7321260" y="5477162"/>
                <a:ext cx="798617" cy="400110"/>
              </a:xfrm>
              <a:prstGeom prst="rect">
                <a:avLst/>
              </a:prstGeom>
              <a:solidFill>
                <a:schemeClr val="bg1"/>
              </a:solidFill>
            </p:spPr>
            <p:txBody>
              <a:bodyPr wrap="none" rtlCol="0">
                <a:spAutoFit/>
              </a:bodyPr>
              <a:lstStyle/>
              <a:p>
                <a:r>
                  <a:rPr lang="en-US" altLang="zh-CN" sz="2000" b="1" dirty="0" smtClean="0">
                    <a:latin typeface="+mn-lt"/>
                    <a:ea typeface="黑体" pitchFamily="2" charset="-122"/>
                  </a:rPr>
                  <a:t>64 </a:t>
                </a:r>
                <a:r>
                  <a:rPr lang="zh-CN" altLang="en-US" sz="2000" b="1" dirty="0" smtClean="0">
                    <a:latin typeface="+mn-lt"/>
                    <a:ea typeface="黑体" pitchFamily="2" charset="-122"/>
                  </a:rPr>
                  <a:t>位</a:t>
                </a:r>
                <a:endParaRPr lang="zh-CN" altLang="en-US" sz="2000" b="1" dirty="0">
                  <a:latin typeface="+mn-lt"/>
                  <a:ea typeface="黑体" pitchFamily="2" charset="-122"/>
                </a:endParaRPr>
              </a:p>
            </p:txBody>
          </p:sp>
        </p:grpSp>
      </p:grpSp>
    </p:spTree>
    <p:extLst>
      <p:ext uri="{BB962C8B-B14F-4D97-AF65-F5344CB8AC3E}">
        <p14:creationId xmlns:p14="http://schemas.microsoft.com/office/powerpoint/2010/main" xmlns="" val="20985230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rrowheads="1"/>
          </p:cNvSpPr>
          <p:nvPr>
            <p:ph type="title"/>
          </p:nvPr>
        </p:nvSpPr>
        <p:spPr/>
        <p:txBody>
          <a:bodyPr/>
          <a:lstStyle/>
          <a:p>
            <a:pPr algn="ctr"/>
            <a:r>
              <a:rPr lang="en-US" altLang="zh-CN" dirty="0"/>
              <a:t>MD5 </a:t>
            </a:r>
            <a:r>
              <a:rPr lang="zh-CN" altLang="en-US" dirty="0"/>
              <a:t>算法</a:t>
            </a:r>
          </a:p>
        </p:txBody>
      </p:sp>
      <p:sp>
        <p:nvSpPr>
          <p:cNvPr id="119811" name="Rectangle 3"/>
          <p:cNvSpPr>
            <a:spLocks noGrp="1" noChangeArrowheads="1"/>
          </p:cNvSpPr>
          <p:nvPr>
            <p:ph idx="1"/>
          </p:nvPr>
        </p:nvSpPr>
        <p:spPr>
          <a:ln/>
        </p:spPr>
        <p:txBody>
          <a:bodyPr/>
          <a:lstStyle/>
          <a:p>
            <a:r>
              <a:rPr lang="zh-CN" altLang="en-US" dirty="0"/>
              <a:t>计算</a:t>
            </a:r>
            <a:r>
              <a:rPr lang="zh-CN" altLang="en-US" dirty="0" smtClean="0"/>
              <a:t>步骤（续）：</a:t>
            </a:r>
            <a:endParaRPr lang="zh-CN" altLang="en-US" dirty="0"/>
          </a:p>
          <a:p>
            <a:pPr lvl="1"/>
            <a:r>
              <a:rPr lang="en-US" altLang="zh-CN" dirty="0" smtClean="0">
                <a:solidFill>
                  <a:srgbClr val="FF0000"/>
                </a:solidFill>
              </a:rPr>
              <a:t>3</a:t>
            </a:r>
            <a:r>
              <a:rPr lang="zh-CN" altLang="en-US" dirty="0" smtClean="0">
                <a:solidFill>
                  <a:srgbClr val="FF0000"/>
                </a:solidFill>
              </a:rPr>
              <a:t>，分组：</a:t>
            </a:r>
            <a:r>
              <a:rPr lang="zh-CN" altLang="zh-CN" dirty="0"/>
              <a:t>把追加和填充后的报文分割为</a:t>
            </a:r>
            <a:r>
              <a:rPr lang="zh-CN" altLang="zh-CN" dirty="0" smtClean="0"/>
              <a:t>一个个</a:t>
            </a:r>
            <a:r>
              <a:rPr lang="en-US" altLang="zh-CN" dirty="0" smtClean="0"/>
              <a:t> 512 </a:t>
            </a:r>
            <a:r>
              <a:rPr lang="zh-CN" altLang="zh-CN" dirty="0" smtClean="0"/>
              <a:t>位</a:t>
            </a:r>
            <a:r>
              <a:rPr lang="zh-CN" altLang="zh-CN" dirty="0"/>
              <a:t>的数据块，</a:t>
            </a:r>
            <a:r>
              <a:rPr lang="zh-CN" altLang="zh-CN" dirty="0" smtClean="0"/>
              <a:t>每个</a:t>
            </a:r>
            <a:r>
              <a:rPr lang="en-US" altLang="zh-CN" dirty="0" smtClean="0"/>
              <a:t> 512 </a:t>
            </a:r>
            <a:r>
              <a:rPr lang="zh-CN" altLang="zh-CN" dirty="0" smtClean="0"/>
              <a:t>位</a:t>
            </a:r>
            <a:r>
              <a:rPr lang="zh-CN" altLang="zh-CN" dirty="0"/>
              <a:t>的报文数据再</a:t>
            </a:r>
            <a:r>
              <a:rPr lang="zh-CN" altLang="zh-CN" dirty="0" smtClean="0"/>
              <a:t>分成</a:t>
            </a:r>
            <a:r>
              <a:rPr lang="en-US" altLang="zh-CN" dirty="0" smtClean="0"/>
              <a:t> 4 </a:t>
            </a:r>
            <a:r>
              <a:rPr lang="zh-CN" altLang="zh-CN" dirty="0" smtClean="0"/>
              <a:t>个</a:t>
            </a:r>
            <a:r>
              <a:rPr lang="en-US" altLang="zh-CN" dirty="0" smtClean="0"/>
              <a:t> 128 </a:t>
            </a:r>
            <a:r>
              <a:rPr lang="zh-CN" altLang="zh-CN" dirty="0" smtClean="0"/>
              <a:t>位</a:t>
            </a:r>
            <a:r>
              <a:rPr lang="zh-CN" altLang="zh-CN" dirty="0"/>
              <a:t>的数据</a:t>
            </a:r>
            <a:r>
              <a:rPr lang="zh-CN" altLang="zh-CN" dirty="0" smtClean="0"/>
              <a:t>块</a:t>
            </a:r>
            <a:endParaRPr lang="en-US" altLang="zh-CN" dirty="0" smtClean="0"/>
          </a:p>
          <a:p>
            <a:pPr lvl="1"/>
            <a:r>
              <a:rPr lang="en-US" altLang="zh-CN" dirty="0">
                <a:solidFill>
                  <a:srgbClr val="FF0000"/>
                </a:solidFill>
              </a:rPr>
              <a:t>4</a:t>
            </a:r>
            <a:r>
              <a:rPr lang="zh-CN" altLang="en-US" dirty="0">
                <a:solidFill>
                  <a:srgbClr val="FF0000"/>
                </a:solidFill>
              </a:rPr>
              <a:t>，计算</a:t>
            </a:r>
            <a:r>
              <a:rPr lang="zh-CN" altLang="en-US" dirty="0" smtClean="0">
                <a:solidFill>
                  <a:srgbClr val="FF0000"/>
                </a:solidFill>
              </a:rPr>
              <a:t>：</a:t>
            </a:r>
            <a:r>
              <a:rPr lang="zh-CN" altLang="en-US" dirty="0" smtClean="0"/>
              <a:t>将 </a:t>
            </a:r>
            <a:r>
              <a:rPr lang="en-US" altLang="zh-CN" dirty="0" smtClean="0"/>
              <a:t>4 </a:t>
            </a:r>
            <a:r>
              <a:rPr lang="zh-CN" altLang="en-US" dirty="0" smtClean="0"/>
              <a:t>个 </a:t>
            </a:r>
            <a:r>
              <a:rPr lang="en-US" altLang="zh-CN" dirty="0" smtClean="0"/>
              <a:t>128 </a:t>
            </a:r>
            <a:r>
              <a:rPr lang="zh-CN" altLang="en-US" dirty="0" smtClean="0"/>
              <a:t>位</a:t>
            </a:r>
            <a:r>
              <a:rPr lang="zh-CN" altLang="en-US" dirty="0"/>
              <a:t>的数据块</a:t>
            </a:r>
            <a:r>
              <a:rPr lang="zh-CN" altLang="zh-CN" dirty="0" smtClean="0"/>
              <a:t>依次</a:t>
            </a:r>
            <a:r>
              <a:rPr lang="zh-CN" altLang="zh-CN" dirty="0"/>
              <a:t>送到不同的散列函数进行</a:t>
            </a:r>
            <a:r>
              <a:rPr lang="en-US" altLang="zh-CN" dirty="0"/>
              <a:t>4</a:t>
            </a:r>
            <a:r>
              <a:rPr lang="zh-CN" altLang="zh-CN" dirty="0"/>
              <a:t>轮计算。每一轮又都</a:t>
            </a:r>
            <a:r>
              <a:rPr lang="zh-CN" altLang="zh-CN" dirty="0" smtClean="0"/>
              <a:t>按</a:t>
            </a:r>
            <a:r>
              <a:rPr lang="en-US" altLang="zh-CN" dirty="0" smtClean="0"/>
              <a:t> 32 </a:t>
            </a:r>
            <a:r>
              <a:rPr lang="zh-CN" altLang="zh-CN" dirty="0" smtClean="0"/>
              <a:t>位</a:t>
            </a:r>
            <a:r>
              <a:rPr lang="zh-CN" altLang="zh-CN" dirty="0"/>
              <a:t>的小数据块进行复杂的运算。一直到最后计算</a:t>
            </a:r>
            <a:r>
              <a:rPr lang="zh-CN" altLang="zh-CN" dirty="0" smtClean="0"/>
              <a:t>出</a:t>
            </a:r>
            <a:r>
              <a:rPr lang="en-US" altLang="zh-CN" dirty="0" smtClean="0"/>
              <a:t> MD5 </a:t>
            </a:r>
            <a:r>
              <a:rPr lang="zh-CN" altLang="zh-CN" dirty="0" smtClean="0"/>
              <a:t>报文</a:t>
            </a:r>
            <a:r>
              <a:rPr lang="zh-CN" altLang="zh-CN" dirty="0"/>
              <a:t>摘要代码（</a:t>
            </a:r>
            <a:r>
              <a:rPr lang="en-US" altLang="zh-CN" dirty="0"/>
              <a:t>128</a:t>
            </a:r>
            <a:r>
              <a:rPr lang="zh-CN" altLang="zh-CN" dirty="0"/>
              <a:t>位）。</a:t>
            </a:r>
            <a:endParaRPr lang="en-US" altLang="zh-CN" dirty="0" smtClean="0">
              <a:solidFill>
                <a:srgbClr val="FF0000"/>
              </a:solidFill>
            </a:endParaRPr>
          </a:p>
        </p:txBody>
      </p:sp>
    </p:spTree>
    <p:extLst>
      <p:ext uri="{BB962C8B-B14F-4D97-AF65-F5344CB8AC3E}">
        <p14:creationId xmlns:p14="http://schemas.microsoft.com/office/powerpoint/2010/main" xmlns="" val="721344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rrowheads="1"/>
          </p:cNvSpPr>
          <p:nvPr>
            <p:ph type="title"/>
          </p:nvPr>
        </p:nvSpPr>
        <p:spPr/>
        <p:txBody>
          <a:bodyPr/>
          <a:lstStyle/>
          <a:p>
            <a:pPr algn="ctr"/>
            <a:r>
              <a:rPr lang="zh-CN" altLang="en-US" dirty="0" smtClean="0"/>
              <a:t>安全</a:t>
            </a:r>
            <a:r>
              <a:rPr lang="zh-CN" altLang="en-US" dirty="0"/>
              <a:t>散列算法（</a:t>
            </a:r>
            <a:r>
              <a:rPr lang="en-US" altLang="zh-CN" dirty="0"/>
              <a:t>SHA-1</a:t>
            </a:r>
            <a:r>
              <a:rPr lang="zh-CN" altLang="en-US" dirty="0"/>
              <a:t>）</a:t>
            </a:r>
          </a:p>
        </p:txBody>
      </p:sp>
      <p:sp>
        <p:nvSpPr>
          <p:cNvPr id="125955" name="Rectangle 3"/>
          <p:cNvSpPr>
            <a:spLocks noGrp="1" noChangeArrowheads="1"/>
          </p:cNvSpPr>
          <p:nvPr>
            <p:ph type="body"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安全散列</a:t>
            </a:r>
            <a:r>
              <a:rPr lang="zh-CN" altLang="en-US" dirty="0" smtClean="0"/>
              <a:t>算法 </a:t>
            </a:r>
            <a:r>
              <a:rPr lang="en-US" altLang="zh-CN" dirty="0" smtClean="0"/>
              <a:t>SHA (Secure </a:t>
            </a:r>
            <a:r>
              <a:rPr lang="en-US" altLang="zh-CN" dirty="0"/>
              <a:t>Hash Algorithm)</a:t>
            </a:r>
            <a:r>
              <a:rPr lang="zh-CN" altLang="zh-CN" dirty="0"/>
              <a:t>是由美国标准与技术</a:t>
            </a:r>
            <a:r>
              <a:rPr lang="zh-CN" altLang="zh-CN" dirty="0" smtClean="0"/>
              <a:t>协会</a:t>
            </a:r>
            <a:r>
              <a:rPr lang="en-US" altLang="zh-CN" dirty="0" smtClean="0"/>
              <a:t> NIST </a:t>
            </a:r>
            <a:r>
              <a:rPr lang="zh-CN" altLang="zh-CN" dirty="0" smtClean="0"/>
              <a:t>提出</a:t>
            </a:r>
            <a:r>
              <a:rPr lang="zh-CN" altLang="zh-CN" dirty="0"/>
              <a:t>一个散列算法系列。</a:t>
            </a:r>
            <a:endParaRPr lang="en-US" altLang="zh-CN" dirty="0"/>
          </a:p>
          <a:p>
            <a:r>
              <a:rPr lang="en-US" altLang="zh-CN" dirty="0" smtClean="0"/>
              <a:t>SHA </a:t>
            </a:r>
            <a:r>
              <a:rPr lang="zh-CN" altLang="zh-CN" dirty="0" smtClean="0"/>
              <a:t>比</a:t>
            </a:r>
            <a:r>
              <a:rPr lang="en-US" altLang="zh-CN" dirty="0" smtClean="0"/>
              <a:t> MD5 </a:t>
            </a:r>
            <a:r>
              <a:rPr lang="zh-CN" altLang="zh-CN" dirty="0" smtClean="0"/>
              <a:t>更</a:t>
            </a:r>
            <a:r>
              <a:rPr lang="zh-CN" altLang="zh-CN" dirty="0"/>
              <a:t>安全，但计算起来却</a:t>
            </a:r>
            <a:r>
              <a:rPr lang="zh-CN" altLang="zh-CN" dirty="0" smtClean="0"/>
              <a:t>比</a:t>
            </a:r>
            <a:r>
              <a:rPr lang="en-US" altLang="zh-CN" dirty="0" smtClean="0"/>
              <a:t> MD5 </a:t>
            </a:r>
            <a:r>
              <a:rPr lang="zh-CN" altLang="zh-CN" dirty="0" smtClean="0"/>
              <a:t>要</a:t>
            </a:r>
            <a:r>
              <a:rPr lang="zh-CN" altLang="zh-CN" dirty="0"/>
              <a:t>慢些。</a:t>
            </a:r>
            <a:endParaRPr lang="en-US" altLang="zh-CN" dirty="0"/>
          </a:p>
          <a:p>
            <a:r>
              <a:rPr lang="zh-CN" altLang="en-US" dirty="0" smtClean="0"/>
              <a:t>已制定 </a:t>
            </a:r>
            <a:r>
              <a:rPr lang="en-US" altLang="zh-CN" dirty="0" smtClean="0"/>
              <a:t>SHA-1</a:t>
            </a:r>
            <a:r>
              <a:rPr lang="zh-CN" altLang="en-US" dirty="0" smtClean="0"/>
              <a:t>、</a:t>
            </a:r>
            <a:r>
              <a:rPr lang="en-US" altLang="zh-CN" dirty="0" smtClean="0"/>
              <a:t>SHA-2</a:t>
            </a:r>
            <a:r>
              <a:rPr lang="zh-CN" altLang="en-US" dirty="0" smtClean="0"/>
              <a:t>、</a:t>
            </a:r>
            <a:r>
              <a:rPr lang="en-US" altLang="zh-CN" dirty="0" smtClean="0"/>
              <a:t> SHA-3 </a:t>
            </a:r>
            <a:r>
              <a:rPr lang="zh-CN" altLang="en-US" dirty="0" smtClean="0"/>
              <a:t>等版本。</a:t>
            </a:r>
            <a:endParaRPr lang="en-US" altLang="zh-CN" dirty="0"/>
          </a:p>
        </p:txBody>
      </p:sp>
    </p:spTree>
    <p:extLst>
      <p:ext uri="{BB962C8B-B14F-4D97-AF65-F5344CB8AC3E}">
        <p14:creationId xmlns:p14="http://schemas.microsoft.com/office/powerpoint/2010/main" xmlns="" val="1503130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A9AAEB35-6412-4754-9225-026F4606B4EA}" type="slidenum">
              <a:rPr lang="en-US" altLang="zh-CN"/>
              <a:pPr/>
              <a:t>73</a:t>
            </a:fld>
            <a:endParaRPr lang="en-US" altLang="zh-CN"/>
          </a:p>
        </p:txBody>
      </p:sp>
      <p:sp>
        <p:nvSpPr>
          <p:cNvPr id="125954" name="Rectangle 2"/>
          <p:cNvSpPr>
            <a:spLocks noGrp="1" noRot="1" noChangeArrowheads="1"/>
          </p:cNvSpPr>
          <p:nvPr>
            <p:ph type="title"/>
          </p:nvPr>
        </p:nvSpPr>
        <p:spPr/>
        <p:txBody>
          <a:bodyPr/>
          <a:lstStyle/>
          <a:p>
            <a:pPr algn="ctr"/>
            <a:r>
              <a:rPr lang="zh-CN" altLang="en-US" dirty="0" smtClean="0"/>
              <a:t>安全</a:t>
            </a:r>
            <a:r>
              <a:rPr lang="zh-CN" altLang="en-US" dirty="0"/>
              <a:t>散列算法（</a:t>
            </a:r>
            <a:r>
              <a:rPr lang="en-US" altLang="zh-CN" dirty="0"/>
              <a:t>SHA-1</a:t>
            </a:r>
            <a:r>
              <a:rPr lang="zh-CN" altLang="en-US" dirty="0"/>
              <a:t>）</a:t>
            </a:r>
          </a:p>
        </p:txBody>
      </p:sp>
      <p:sp>
        <p:nvSpPr>
          <p:cNvPr id="125955" name="Rectangle 3"/>
          <p:cNvSpPr>
            <a:spLocks noGrp="1" noChangeArrowheads="1"/>
          </p:cNvSpPr>
          <p:nvPr>
            <p:ph type="body"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smtClean="0"/>
              <a:t>基本思想：</a:t>
            </a:r>
            <a:endParaRPr lang="zh-CN" altLang="en-US" dirty="0"/>
          </a:p>
          <a:p>
            <a:pPr lvl="1"/>
            <a:r>
              <a:rPr lang="zh-CN" altLang="en-US" dirty="0"/>
              <a:t>要求</a:t>
            </a:r>
            <a:r>
              <a:rPr lang="zh-CN" altLang="en-US" dirty="0" smtClean="0"/>
              <a:t>输入码长小于 </a:t>
            </a:r>
            <a:r>
              <a:rPr lang="en-US" altLang="zh-CN" dirty="0" smtClean="0"/>
              <a:t>264 </a:t>
            </a:r>
            <a:r>
              <a:rPr lang="zh-CN" altLang="en-US" dirty="0" smtClean="0"/>
              <a:t>位</a:t>
            </a:r>
            <a:r>
              <a:rPr lang="zh-CN" altLang="en-US" dirty="0"/>
              <a:t>，</a:t>
            </a:r>
            <a:r>
              <a:rPr lang="zh-CN" altLang="en-US" dirty="0" smtClean="0"/>
              <a:t>输出码长为 </a:t>
            </a:r>
            <a:r>
              <a:rPr lang="en-US" altLang="zh-CN" dirty="0" smtClean="0"/>
              <a:t>160 </a:t>
            </a:r>
            <a:r>
              <a:rPr lang="zh-CN" altLang="en-US" dirty="0" smtClean="0"/>
              <a:t>位。</a:t>
            </a:r>
            <a:endParaRPr lang="en-US" altLang="zh-CN" dirty="0"/>
          </a:p>
          <a:p>
            <a:pPr lvl="1"/>
            <a:r>
              <a:rPr lang="zh-CN" altLang="en-US" dirty="0"/>
              <a:t>将明文分成</a:t>
            </a:r>
            <a:r>
              <a:rPr lang="zh-CN" altLang="en-US" dirty="0" smtClean="0"/>
              <a:t>若干 </a:t>
            </a:r>
            <a:r>
              <a:rPr lang="en-US" altLang="zh-CN" dirty="0" smtClean="0"/>
              <a:t>512 </a:t>
            </a:r>
            <a:r>
              <a:rPr lang="zh-CN" altLang="en-US" dirty="0" smtClean="0"/>
              <a:t>位</a:t>
            </a:r>
            <a:r>
              <a:rPr lang="zh-CN" altLang="en-US" dirty="0"/>
              <a:t>的定长块，每一块与当前的报文摘要值结合，产生报文摘要的下一个中间结果，直到处理完毕</a:t>
            </a:r>
          </a:p>
          <a:p>
            <a:pPr lvl="1"/>
            <a:r>
              <a:rPr lang="zh-CN" altLang="en-US" dirty="0"/>
              <a:t>共</a:t>
            </a:r>
            <a:r>
              <a:rPr lang="zh-CN" altLang="en-US" dirty="0" smtClean="0"/>
              <a:t>扫描 </a:t>
            </a:r>
            <a:r>
              <a:rPr lang="en-US" altLang="zh-CN" dirty="0" smtClean="0"/>
              <a:t>5 </a:t>
            </a:r>
            <a:r>
              <a:rPr lang="zh-CN" altLang="en-US" dirty="0" smtClean="0"/>
              <a:t>遍</a:t>
            </a:r>
            <a:r>
              <a:rPr lang="zh-CN" altLang="en-US" dirty="0"/>
              <a:t>，效率</a:t>
            </a:r>
            <a:r>
              <a:rPr lang="zh-CN" altLang="en-US" dirty="0" smtClean="0"/>
              <a:t>略低于 </a:t>
            </a:r>
            <a:r>
              <a:rPr lang="en-US" altLang="zh-CN" dirty="0" smtClean="0"/>
              <a:t>MD5</a:t>
            </a:r>
            <a:r>
              <a:rPr lang="zh-CN" altLang="en-US" dirty="0"/>
              <a:t>，抗穷举性更</a:t>
            </a:r>
            <a:r>
              <a:rPr lang="zh-CN" altLang="en-US" dirty="0" smtClean="0"/>
              <a:t>高。</a:t>
            </a:r>
            <a:endParaRPr lang="zh-CN" altLang="en-US" dirty="0"/>
          </a:p>
        </p:txBody>
      </p:sp>
    </p:spTree>
    <p:extLst>
      <p:ext uri="{BB962C8B-B14F-4D97-AF65-F5344CB8AC3E}">
        <p14:creationId xmlns:p14="http://schemas.microsoft.com/office/powerpoint/2010/main" xmlns="" val="33936803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3. </a:t>
            </a:r>
            <a:r>
              <a:rPr lang="zh-CN" altLang="zh-CN" dirty="0"/>
              <a:t>报文鉴别</a:t>
            </a:r>
            <a:r>
              <a:rPr lang="zh-CN" altLang="zh-CN" dirty="0" smtClean="0"/>
              <a:t>码</a:t>
            </a:r>
            <a:r>
              <a:rPr lang="en-US" altLang="zh-CN" dirty="0" smtClean="0"/>
              <a:t> MAC</a:t>
            </a:r>
            <a:endParaRPr lang="zh-CN" altLang="en-US" dirty="0"/>
          </a:p>
        </p:txBody>
      </p:sp>
      <p:sp>
        <p:nvSpPr>
          <p:cNvPr id="3" name="内容占位符 2"/>
          <p:cNvSpPr>
            <a:spLocks noGrp="1"/>
          </p:cNvSpPr>
          <p:nvPr>
            <p:ph idx="1"/>
          </p:nvPr>
        </p:nvSpPr>
        <p:spPr/>
        <p:txBody>
          <a:bodyPr/>
          <a:lstStyle/>
          <a:p>
            <a:r>
              <a:rPr lang="en-US" altLang="zh-CN" dirty="0" smtClean="0"/>
              <a:t>MD5 </a:t>
            </a:r>
            <a:r>
              <a:rPr lang="zh-CN" altLang="en-US" dirty="0" smtClean="0"/>
              <a:t>实现的报文鉴别可以防篡改，但</a:t>
            </a:r>
            <a:r>
              <a:rPr lang="zh-CN" altLang="en-US" dirty="0" smtClean="0">
                <a:solidFill>
                  <a:srgbClr val="FF0000"/>
                </a:solidFill>
              </a:rPr>
              <a:t>不能防伪造，</a:t>
            </a:r>
            <a:r>
              <a:rPr lang="zh-CN" altLang="en-US" dirty="0" smtClean="0"/>
              <a:t>因而不能真正实现</a:t>
            </a:r>
            <a:r>
              <a:rPr lang="zh-CN" altLang="en-US" dirty="0"/>
              <a:t>报文</a:t>
            </a:r>
            <a:r>
              <a:rPr lang="zh-CN" altLang="en-US" dirty="0" smtClean="0"/>
              <a:t>鉴别。</a:t>
            </a:r>
            <a:endParaRPr lang="en-US" altLang="zh-CN" dirty="0" smtClean="0"/>
          </a:p>
          <a:p>
            <a:r>
              <a:rPr lang="zh-CN" altLang="en-US" dirty="0" smtClean="0"/>
              <a:t>例如：</a:t>
            </a:r>
            <a:endParaRPr lang="en-US" altLang="zh-CN" dirty="0" smtClean="0"/>
          </a:p>
          <a:p>
            <a:pPr lvl="1"/>
            <a:r>
              <a:rPr lang="zh-CN" altLang="zh-CN" dirty="0"/>
              <a:t>入侵者创建了一个伪造的报文</a:t>
            </a:r>
            <a:r>
              <a:rPr lang="en-GB" altLang="zh-CN" i="1" dirty="0"/>
              <a:t>M</a:t>
            </a:r>
            <a:r>
              <a:rPr lang="zh-CN" altLang="zh-CN" dirty="0"/>
              <a:t>，</a:t>
            </a:r>
            <a:r>
              <a:rPr lang="zh-CN" altLang="zh-CN" dirty="0" smtClean="0"/>
              <a:t>然后计算</a:t>
            </a:r>
            <a:r>
              <a:rPr lang="zh-CN" altLang="zh-CN" dirty="0"/>
              <a:t>出其散</a:t>
            </a:r>
            <a:r>
              <a:rPr lang="zh-CN" altLang="zh-CN" dirty="0" smtClean="0"/>
              <a:t>列</a:t>
            </a:r>
            <a:r>
              <a:rPr lang="en-US" altLang="zh-CN" dirty="0" smtClean="0"/>
              <a:t> </a:t>
            </a:r>
            <a:r>
              <a:rPr lang="en-GB" altLang="zh-CN" i="1" dirty="0" smtClean="0"/>
              <a:t>H</a:t>
            </a:r>
            <a:r>
              <a:rPr lang="en-GB" altLang="zh-CN" dirty="0" smtClean="0"/>
              <a:t>(</a:t>
            </a:r>
            <a:r>
              <a:rPr lang="en-GB" altLang="zh-CN" i="1" dirty="0" smtClean="0"/>
              <a:t>M</a:t>
            </a:r>
            <a:r>
              <a:rPr lang="en-GB" altLang="zh-CN" dirty="0"/>
              <a:t>)</a:t>
            </a:r>
            <a:r>
              <a:rPr lang="zh-CN" altLang="zh-CN" dirty="0"/>
              <a:t>，并把拼接有散列的扩展报文</a:t>
            </a:r>
            <a:r>
              <a:rPr lang="zh-CN" altLang="zh-CN" dirty="0" smtClean="0"/>
              <a:t>冒充</a:t>
            </a:r>
            <a:r>
              <a:rPr lang="en-US" altLang="zh-CN" dirty="0" smtClean="0"/>
              <a:t> </a:t>
            </a:r>
            <a:r>
              <a:rPr lang="en-GB" altLang="zh-CN" dirty="0" smtClean="0"/>
              <a:t>A </a:t>
            </a:r>
            <a:r>
              <a:rPr lang="zh-CN" altLang="zh-CN" dirty="0" smtClean="0"/>
              <a:t>发送给</a:t>
            </a:r>
            <a:r>
              <a:rPr lang="en-US" altLang="zh-CN" dirty="0" smtClean="0"/>
              <a:t> </a:t>
            </a:r>
            <a:r>
              <a:rPr lang="en-GB" altLang="zh-CN" dirty="0" smtClean="0"/>
              <a:t>B</a:t>
            </a:r>
            <a:r>
              <a:rPr lang="zh-CN" altLang="zh-CN" dirty="0" smtClean="0"/>
              <a:t>。</a:t>
            </a:r>
            <a:endParaRPr lang="en-US" altLang="zh-CN" dirty="0" smtClean="0"/>
          </a:p>
          <a:p>
            <a:pPr lvl="1"/>
            <a:r>
              <a:rPr lang="en-GB" altLang="zh-CN" dirty="0" smtClean="0"/>
              <a:t>B </a:t>
            </a:r>
            <a:r>
              <a:rPr lang="zh-CN" altLang="zh-CN" dirty="0" smtClean="0"/>
              <a:t>收到</a:t>
            </a:r>
            <a:r>
              <a:rPr lang="zh-CN" altLang="zh-CN" dirty="0"/>
              <a:t>扩展的</a:t>
            </a:r>
            <a:r>
              <a:rPr lang="zh-CN" altLang="zh-CN" dirty="0" smtClean="0"/>
              <a:t>报文</a:t>
            </a:r>
            <a:r>
              <a:rPr lang="en-US" altLang="zh-CN" dirty="0" smtClean="0"/>
              <a:t> </a:t>
            </a:r>
            <a:r>
              <a:rPr lang="en-GB" altLang="zh-CN" dirty="0" smtClean="0"/>
              <a:t>(</a:t>
            </a:r>
            <a:r>
              <a:rPr lang="en-GB" altLang="zh-CN" i="1" dirty="0"/>
              <a:t>M</a:t>
            </a:r>
            <a:r>
              <a:rPr lang="en-GB" altLang="zh-CN" dirty="0"/>
              <a:t>, </a:t>
            </a:r>
            <a:r>
              <a:rPr lang="en-GB" altLang="zh-CN" i="1" dirty="0"/>
              <a:t>H</a:t>
            </a:r>
            <a:r>
              <a:rPr lang="en-GB" altLang="zh-CN" dirty="0"/>
              <a:t>(</a:t>
            </a:r>
            <a:r>
              <a:rPr lang="en-GB" altLang="zh-CN" i="1" dirty="0"/>
              <a:t>M</a:t>
            </a:r>
            <a:r>
              <a:rPr lang="en-GB" altLang="zh-CN" dirty="0" smtClean="0"/>
              <a:t>)) </a:t>
            </a:r>
            <a:r>
              <a:rPr lang="zh-CN" altLang="zh-CN" dirty="0" smtClean="0"/>
              <a:t>后，</a:t>
            </a:r>
            <a:r>
              <a:rPr lang="en-GB" altLang="zh-CN" dirty="0"/>
              <a:t> </a:t>
            </a:r>
            <a:r>
              <a:rPr lang="zh-CN" altLang="zh-CN" dirty="0" smtClean="0"/>
              <a:t>通过</a:t>
            </a:r>
            <a:r>
              <a:rPr lang="zh-CN" altLang="zh-CN" dirty="0"/>
              <a:t>散列函数的运算，计算出收到</a:t>
            </a:r>
            <a:r>
              <a:rPr lang="zh-CN" altLang="zh-CN" dirty="0" smtClean="0"/>
              <a:t>的</a:t>
            </a:r>
            <a:r>
              <a:rPr lang="zh-CN" altLang="en-US" dirty="0" smtClean="0"/>
              <a:t>报文 </a:t>
            </a:r>
            <a:r>
              <a:rPr lang="en-US" altLang="zh-CN" dirty="0" smtClean="0"/>
              <a:t>M</a:t>
            </a:r>
            <a:r>
              <a:rPr lang="en-US" altLang="zh-CN" baseline="-25000" dirty="0" smtClean="0"/>
              <a:t>R</a:t>
            </a:r>
            <a:r>
              <a:rPr lang="en-US" altLang="zh-CN" dirty="0" smtClean="0"/>
              <a:t> </a:t>
            </a:r>
            <a:r>
              <a:rPr lang="zh-CN" altLang="zh-CN" dirty="0" smtClean="0"/>
              <a:t>的</a:t>
            </a:r>
            <a:r>
              <a:rPr lang="zh-CN" altLang="zh-CN" dirty="0"/>
              <a:t>散</a:t>
            </a:r>
            <a:r>
              <a:rPr lang="zh-CN" altLang="zh-CN" dirty="0" smtClean="0"/>
              <a:t>列</a:t>
            </a:r>
            <a:r>
              <a:rPr lang="en-US" altLang="zh-CN" dirty="0" smtClean="0"/>
              <a:t> </a:t>
            </a:r>
            <a:r>
              <a:rPr lang="en-GB" altLang="zh-CN" i="1" dirty="0" smtClean="0"/>
              <a:t>H</a:t>
            </a:r>
            <a:r>
              <a:rPr lang="en-GB" altLang="zh-CN" dirty="0" smtClean="0"/>
              <a:t>(</a:t>
            </a:r>
            <a:r>
              <a:rPr lang="en-US" altLang="zh-CN" dirty="0" smtClean="0"/>
              <a:t>M</a:t>
            </a:r>
            <a:r>
              <a:rPr lang="en-US" altLang="zh-CN" baseline="-25000" dirty="0" smtClean="0"/>
              <a:t>R</a:t>
            </a:r>
            <a:r>
              <a:rPr lang="en-GB" altLang="zh-CN" dirty="0" smtClean="0"/>
              <a:t>)</a:t>
            </a:r>
            <a:r>
              <a:rPr lang="zh-CN" altLang="zh-CN" dirty="0" smtClean="0"/>
              <a:t>。</a:t>
            </a:r>
            <a:endParaRPr lang="en-US" altLang="zh-CN" dirty="0" smtClean="0"/>
          </a:p>
          <a:p>
            <a:pPr lvl="1"/>
            <a:r>
              <a:rPr lang="zh-CN" altLang="zh-CN" dirty="0" smtClean="0"/>
              <a:t>若</a:t>
            </a:r>
            <a:r>
              <a:rPr lang="en-US" altLang="zh-CN" dirty="0" smtClean="0"/>
              <a:t> </a:t>
            </a:r>
            <a:r>
              <a:rPr lang="en-GB" altLang="zh-CN" i="1" dirty="0" smtClean="0"/>
              <a:t>H</a:t>
            </a:r>
            <a:r>
              <a:rPr lang="en-GB" altLang="zh-CN" dirty="0" smtClean="0"/>
              <a:t>(</a:t>
            </a:r>
            <a:r>
              <a:rPr lang="en-US" altLang="zh-CN" i="1" dirty="0"/>
              <a:t>M</a:t>
            </a:r>
            <a:r>
              <a:rPr lang="en-GB" altLang="zh-CN" dirty="0" smtClean="0"/>
              <a:t>) </a:t>
            </a:r>
            <a:r>
              <a:rPr lang="en-GB" altLang="zh-CN" dirty="0"/>
              <a:t>= </a:t>
            </a:r>
            <a:r>
              <a:rPr lang="en-GB" altLang="zh-CN" i="1" dirty="0" smtClean="0"/>
              <a:t>H</a:t>
            </a:r>
            <a:r>
              <a:rPr lang="en-US" altLang="zh-CN" i="1" dirty="0" smtClean="0"/>
              <a:t>(M</a:t>
            </a:r>
            <a:r>
              <a:rPr lang="en-US" altLang="zh-CN" i="1" baseline="-25000" dirty="0" smtClean="0"/>
              <a:t>R</a:t>
            </a:r>
            <a:r>
              <a:rPr lang="en-US" altLang="zh-CN" i="1" dirty="0" smtClean="0"/>
              <a:t>)</a:t>
            </a:r>
            <a:r>
              <a:rPr lang="zh-CN" altLang="zh-CN" dirty="0" smtClean="0"/>
              <a:t>，则</a:t>
            </a:r>
            <a:r>
              <a:rPr lang="en-US" altLang="zh-CN" dirty="0" smtClean="0"/>
              <a:t> </a:t>
            </a:r>
            <a:r>
              <a:rPr lang="en-GB" altLang="zh-CN" dirty="0" smtClean="0"/>
              <a:t>B </a:t>
            </a:r>
            <a:r>
              <a:rPr lang="zh-CN" altLang="zh-CN" dirty="0" smtClean="0"/>
              <a:t>就</a:t>
            </a:r>
            <a:r>
              <a:rPr lang="zh-CN" altLang="zh-CN" dirty="0"/>
              <a:t>会误认为所收到的伪造报文</a:t>
            </a:r>
            <a:r>
              <a:rPr lang="zh-CN" altLang="zh-CN" dirty="0" smtClean="0"/>
              <a:t>就是</a:t>
            </a:r>
            <a:r>
              <a:rPr lang="en-US" altLang="zh-CN" dirty="0" smtClean="0"/>
              <a:t> </a:t>
            </a:r>
            <a:r>
              <a:rPr lang="en-GB" altLang="zh-CN" dirty="0" smtClean="0"/>
              <a:t>A </a:t>
            </a:r>
            <a:r>
              <a:rPr lang="zh-CN" altLang="zh-CN" dirty="0" smtClean="0"/>
              <a:t>发送</a:t>
            </a:r>
            <a:r>
              <a:rPr lang="zh-CN" altLang="zh-CN" dirty="0"/>
              <a:t>的。</a:t>
            </a:r>
            <a:endParaRPr lang="zh-CN" altLang="en-US" dirty="0"/>
          </a:p>
        </p:txBody>
      </p:sp>
    </p:spTree>
    <p:extLst>
      <p:ext uri="{BB962C8B-B14F-4D97-AF65-F5344CB8AC3E}">
        <p14:creationId xmlns:p14="http://schemas.microsoft.com/office/powerpoint/2010/main" xmlns="" val="31760902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3. </a:t>
            </a:r>
            <a:r>
              <a:rPr lang="zh-CN" altLang="zh-CN" dirty="0"/>
              <a:t>报文鉴别</a:t>
            </a:r>
            <a:r>
              <a:rPr lang="zh-CN" altLang="zh-CN" dirty="0" smtClean="0"/>
              <a:t>码</a:t>
            </a:r>
            <a:r>
              <a:rPr lang="en-US" altLang="zh-CN" dirty="0" smtClean="0"/>
              <a:t> MAC</a:t>
            </a:r>
            <a:endParaRPr lang="zh-CN" altLang="en-US" dirty="0"/>
          </a:p>
        </p:txBody>
      </p:sp>
      <p:sp>
        <p:nvSpPr>
          <p:cNvPr id="3" name="内容占位符 2"/>
          <p:cNvSpPr>
            <a:spLocks noGrp="1"/>
          </p:cNvSpPr>
          <p:nvPr>
            <p:ph idx="1"/>
          </p:nvPr>
        </p:nvSpPr>
        <p:spPr/>
        <p:txBody>
          <a:bodyPr/>
          <a:lstStyle/>
          <a:p>
            <a:r>
              <a:rPr lang="zh-CN" altLang="en-US" dirty="0" smtClean="0"/>
              <a:t>为防范上述</a:t>
            </a:r>
            <a:r>
              <a:rPr lang="zh-CN" altLang="zh-CN" dirty="0" smtClean="0"/>
              <a:t>攻击</a:t>
            </a:r>
            <a:r>
              <a:rPr lang="zh-CN" altLang="en-US" dirty="0" smtClean="0"/>
              <a:t>，可以</a:t>
            </a:r>
            <a:r>
              <a:rPr lang="zh-CN" altLang="zh-CN" dirty="0" smtClean="0"/>
              <a:t>对</a:t>
            </a:r>
            <a:r>
              <a:rPr lang="zh-CN" altLang="zh-CN" dirty="0"/>
              <a:t>散列进行一次加密</a:t>
            </a:r>
            <a:r>
              <a:rPr lang="zh-CN" altLang="zh-CN" dirty="0" smtClean="0"/>
              <a:t>。</a:t>
            </a:r>
            <a:endParaRPr lang="en-US" altLang="zh-CN" dirty="0" smtClean="0"/>
          </a:p>
          <a:p>
            <a:r>
              <a:rPr lang="zh-CN" altLang="zh-CN" dirty="0"/>
              <a:t>散列</a:t>
            </a:r>
            <a:r>
              <a:rPr lang="zh-CN" altLang="zh-CN" dirty="0" smtClean="0"/>
              <a:t>加密</a:t>
            </a:r>
            <a:r>
              <a:rPr lang="zh-CN" altLang="en-US" dirty="0" smtClean="0"/>
              <a:t>后的</a:t>
            </a:r>
            <a:r>
              <a:rPr lang="zh-CN" altLang="zh-CN" dirty="0" smtClean="0"/>
              <a:t>结果</a:t>
            </a:r>
            <a:r>
              <a:rPr lang="zh-CN" altLang="zh-CN" dirty="0"/>
              <a:t>叫做</a:t>
            </a:r>
            <a:r>
              <a:rPr lang="zh-CN" altLang="zh-CN" dirty="0">
                <a:solidFill>
                  <a:srgbClr val="FF0000"/>
                </a:solidFill>
              </a:rPr>
              <a:t>报文鉴别</a:t>
            </a:r>
            <a:r>
              <a:rPr lang="zh-CN" altLang="zh-CN" dirty="0" smtClean="0">
                <a:solidFill>
                  <a:srgbClr val="FF0000"/>
                </a:solidFill>
              </a:rPr>
              <a:t>码</a:t>
            </a:r>
            <a:r>
              <a:rPr lang="en-US" altLang="zh-CN" dirty="0" smtClean="0">
                <a:solidFill>
                  <a:srgbClr val="FF0000"/>
                </a:solidFill>
              </a:rPr>
              <a:t> MAC </a:t>
            </a:r>
            <a:r>
              <a:rPr lang="en-US" altLang="zh-CN" dirty="0"/>
              <a:t>(Message Authentication Code</a:t>
            </a:r>
            <a:r>
              <a:rPr lang="en-US" altLang="zh-CN" dirty="0" smtClean="0"/>
              <a:t>)</a:t>
            </a:r>
            <a:r>
              <a:rPr lang="zh-CN" altLang="en-US" dirty="0" smtClean="0"/>
              <a:t>。</a:t>
            </a:r>
            <a:endParaRPr lang="en-US" altLang="zh-CN" dirty="0" smtClean="0"/>
          </a:p>
          <a:p>
            <a:r>
              <a:rPr lang="zh-CN" altLang="zh-CN" dirty="0"/>
              <a:t>由于入侵者不掌握</a:t>
            </a:r>
            <a:r>
              <a:rPr lang="zh-CN" altLang="zh-CN" dirty="0" smtClean="0"/>
              <a:t>密钥</a:t>
            </a:r>
            <a:r>
              <a:rPr lang="en-US" altLang="zh-CN" dirty="0" smtClean="0"/>
              <a:t> </a:t>
            </a:r>
            <a:r>
              <a:rPr lang="en-US" altLang="zh-CN" i="1" dirty="0" smtClean="0"/>
              <a:t>K</a:t>
            </a:r>
            <a:r>
              <a:rPr lang="zh-CN" altLang="zh-CN" dirty="0"/>
              <a:t>，所以入侵者无法</a:t>
            </a:r>
            <a:r>
              <a:rPr lang="zh-CN" altLang="zh-CN" dirty="0" smtClean="0"/>
              <a:t>伪造</a:t>
            </a:r>
            <a:r>
              <a:rPr lang="en-US" altLang="zh-CN" dirty="0" smtClean="0"/>
              <a:t> A </a:t>
            </a:r>
            <a:r>
              <a:rPr lang="zh-CN" altLang="zh-CN" dirty="0" smtClean="0"/>
              <a:t>的</a:t>
            </a:r>
            <a:r>
              <a:rPr lang="zh-CN" altLang="zh-CN" dirty="0"/>
              <a:t>报文鉴别</a:t>
            </a:r>
            <a:r>
              <a:rPr lang="zh-CN" altLang="zh-CN" dirty="0" smtClean="0"/>
              <a:t>码</a:t>
            </a:r>
            <a:r>
              <a:rPr lang="en-US" altLang="zh-CN" dirty="0" smtClean="0"/>
              <a:t> MAC</a:t>
            </a:r>
            <a:r>
              <a:rPr lang="zh-CN" altLang="zh-CN" dirty="0"/>
              <a:t>，因而无法</a:t>
            </a:r>
            <a:r>
              <a:rPr lang="zh-CN" altLang="zh-CN" dirty="0" smtClean="0"/>
              <a:t>伪造</a:t>
            </a:r>
            <a:r>
              <a:rPr lang="en-US" altLang="zh-CN" dirty="0" smtClean="0"/>
              <a:t> A </a:t>
            </a:r>
            <a:r>
              <a:rPr lang="zh-CN" altLang="zh-CN" dirty="0" smtClean="0"/>
              <a:t>发送</a:t>
            </a:r>
            <a:r>
              <a:rPr lang="zh-CN" altLang="zh-CN" dirty="0"/>
              <a:t>的报文。这样就完成了对报文的鉴别</a:t>
            </a:r>
            <a:r>
              <a:rPr lang="zh-CN" altLang="zh-CN" dirty="0" smtClean="0"/>
              <a:t>。</a:t>
            </a:r>
            <a:endParaRPr lang="en-US" altLang="zh-CN" dirty="0" smtClean="0"/>
          </a:p>
        </p:txBody>
      </p:sp>
    </p:spTree>
    <p:extLst>
      <p:ext uri="{BB962C8B-B14F-4D97-AF65-F5344CB8AC3E}">
        <p14:creationId xmlns:p14="http://schemas.microsoft.com/office/powerpoint/2010/main" xmlns="" val="27340460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r>
              <a:rPr lang="en-GB" altLang="zh-CN" dirty="0"/>
              <a:t>3. </a:t>
            </a:r>
            <a:r>
              <a:rPr lang="zh-CN" altLang="zh-CN" dirty="0"/>
              <a:t>报文鉴别</a:t>
            </a:r>
            <a:r>
              <a:rPr lang="zh-CN" altLang="zh-CN" dirty="0" smtClean="0"/>
              <a:t>码</a:t>
            </a:r>
            <a:r>
              <a:rPr lang="en-US" altLang="zh-CN" dirty="0" smtClean="0"/>
              <a:t> MAC</a:t>
            </a:r>
            <a:endParaRPr lang="en-US" altLang="zh-CN" dirty="0"/>
          </a:p>
        </p:txBody>
      </p:sp>
      <p:sp>
        <p:nvSpPr>
          <p:cNvPr id="37" name="Text Box 34"/>
          <p:cNvSpPr txBox="1">
            <a:spLocks noChangeArrowheads="1"/>
          </p:cNvSpPr>
          <p:nvPr/>
        </p:nvSpPr>
        <p:spPr bwMode="auto">
          <a:xfrm>
            <a:off x="1784648" y="6147023"/>
            <a:ext cx="73003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b="1" dirty="0">
                <a:latin typeface="+mn-lt"/>
                <a:ea typeface="黑体" pitchFamily="2" charset="-122"/>
              </a:rPr>
              <a:t>使用公开密钥</a:t>
            </a:r>
            <a:r>
              <a:rPr kumimoji="1" lang="zh-CN" altLang="en-US" sz="2400" b="1" dirty="0" smtClean="0">
                <a:latin typeface="+mn-lt"/>
                <a:ea typeface="黑体" pitchFamily="2" charset="-122"/>
              </a:rPr>
              <a:t>密码体制鉴别报文（防伪造，防否认）</a:t>
            </a:r>
            <a:endParaRPr kumimoji="1" lang="zh-CN" altLang="en-US" sz="2400" b="1" dirty="0">
              <a:latin typeface="+mn-lt"/>
              <a:ea typeface="黑体" pitchFamily="2" charset="-122"/>
            </a:endParaRPr>
          </a:p>
        </p:txBody>
      </p:sp>
      <p:sp>
        <p:nvSpPr>
          <p:cNvPr id="38" name="Text Box 35"/>
          <p:cNvSpPr txBox="1">
            <a:spLocks noChangeArrowheads="1"/>
          </p:cNvSpPr>
          <p:nvPr/>
        </p:nvSpPr>
        <p:spPr bwMode="auto">
          <a:xfrm>
            <a:off x="2605225" y="3187923"/>
            <a:ext cx="544411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400" b="1" dirty="0">
                <a:latin typeface="+mn-lt"/>
                <a:ea typeface="黑体" pitchFamily="2" charset="-122"/>
              </a:rPr>
              <a:t>使用传统加密</a:t>
            </a:r>
            <a:r>
              <a:rPr kumimoji="1" lang="zh-CN" altLang="en-US" sz="2400" b="1" dirty="0" smtClean="0">
                <a:latin typeface="+mn-lt"/>
                <a:ea typeface="黑体" pitchFamily="2" charset="-122"/>
              </a:rPr>
              <a:t>方法鉴别报文（防伪造）</a:t>
            </a:r>
            <a:endParaRPr kumimoji="1" lang="zh-CN" altLang="en-US" sz="2400" b="1" dirty="0">
              <a:latin typeface="+mn-lt"/>
              <a:ea typeface="黑体" pitchFamily="2" charset="-122"/>
            </a:endParaRPr>
          </a:p>
        </p:txBody>
      </p:sp>
      <p:grpSp>
        <p:nvGrpSpPr>
          <p:cNvPr id="602119" name="组合 602118"/>
          <p:cNvGrpSpPr/>
          <p:nvPr/>
        </p:nvGrpSpPr>
        <p:grpSpPr>
          <a:xfrm>
            <a:off x="488504" y="1195611"/>
            <a:ext cx="9121924" cy="1970087"/>
            <a:chOff x="488504" y="1195611"/>
            <a:chExt cx="9121924" cy="1970087"/>
          </a:xfrm>
        </p:grpSpPr>
        <p:grpSp>
          <p:nvGrpSpPr>
            <p:cNvPr id="3" name="组合 2"/>
            <p:cNvGrpSpPr/>
            <p:nvPr/>
          </p:nvGrpSpPr>
          <p:grpSpPr>
            <a:xfrm>
              <a:off x="6292403" y="1195611"/>
              <a:ext cx="3318025" cy="1970087"/>
              <a:chOff x="5860355" y="1195611"/>
              <a:chExt cx="3318025" cy="1970087"/>
            </a:xfrm>
          </p:grpSpPr>
          <p:sp>
            <p:nvSpPr>
              <p:cNvPr id="20" name="Rectangle 17"/>
              <p:cNvSpPr>
                <a:spLocks noChangeArrowheads="1"/>
              </p:cNvSpPr>
              <p:nvPr/>
            </p:nvSpPr>
            <p:spPr bwMode="auto">
              <a:xfrm>
                <a:off x="5860355" y="1195611"/>
                <a:ext cx="609600" cy="1066800"/>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smtClean="0">
                    <a:ln>
                      <a:noFill/>
                    </a:ln>
                    <a:solidFill>
                      <a:sysClr val="windowText" lastClr="000000"/>
                    </a:solidFill>
                    <a:effectLst/>
                    <a:uLnTx/>
                    <a:uFillTx/>
                    <a:latin typeface="+mn-lt"/>
                    <a:ea typeface="黑体" pitchFamily="2" charset="-122"/>
                  </a:rPr>
                  <a:t>M</a:t>
                </a:r>
              </a:p>
            </p:txBody>
          </p:sp>
          <p:sp>
            <p:nvSpPr>
              <p:cNvPr id="21" name="Rectangle 18" descr="浅色竖线"/>
              <p:cNvSpPr>
                <a:spLocks noChangeArrowheads="1"/>
              </p:cNvSpPr>
              <p:nvPr/>
            </p:nvSpPr>
            <p:spPr bwMode="auto">
              <a:xfrm>
                <a:off x="5860355" y="2262411"/>
                <a:ext cx="609600" cy="381000"/>
              </a:xfrm>
              <a:prstGeom prst="rect">
                <a:avLst/>
              </a:prstGeom>
              <a:pattFill prst="ltVert">
                <a:fgClr>
                  <a:srgbClr val="993300"/>
                </a:fgClr>
                <a:bgClr>
                  <a:srgbClr val="FFFFFF"/>
                </a:bgClr>
              </a:patt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22" name="Oval 19"/>
              <p:cNvSpPr>
                <a:spLocks noChangeArrowheads="1"/>
              </p:cNvSpPr>
              <p:nvPr/>
            </p:nvSpPr>
            <p:spPr bwMode="auto">
              <a:xfrm>
                <a:off x="6938268" y="2730723"/>
                <a:ext cx="434975" cy="434975"/>
              </a:xfrm>
              <a:prstGeom prst="ellipse">
                <a:avLst/>
              </a:prstGeom>
              <a:solidFill>
                <a:srgbClr val="FFFF66"/>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D</a:t>
                </a:r>
              </a:p>
            </p:txBody>
          </p:sp>
          <p:sp>
            <p:nvSpPr>
              <p:cNvPr id="23" name="Rectangle 20"/>
              <p:cNvSpPr>
                <a:spLocks noChangeArrowheads="1"/>
              </p:cNvSpPr>
              <p:nvPr/>
            </p:nvSpPr>
            <p:spPr bwMode="auto">
              <a:xfrm>
                <a:off x="7917755" y="2719611"/>
                <a:ext cx="609600" cy="381000"/>
              </a:xfrm>
              <a:prstGeom prst="rect">
                <a:avLst/>
              </a:prstGeom>
              <a:solidFill>
                <a:srgbClr val="66FF66"/>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MD</a:t>
                </a:r>
              </a:p>
            </p:txBody>
          </p:sp>
          <p:sp>
            <p:nvSpPr>
              <p:cNvPr id="24" name="Line 21"/>
              <p:cNvSpPr>
                <a:spLocks noChangeShapeType="1"/>
              </p:cNvSpPr>
              <p:nvPr/>
            </p:nvSpPr>
            <p:spPr bwMode="auto">
              <a:xfrm>
                <a:off x="7308155" y="2948211"/>
                <a:ext cx="6096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25" name="Line 22"/>
              <p:cNvSpPr>
                <a:spLocks noChangeShapeType="1"/>
              </p:cNvSpPr>
              <p:nvPr/>
            </p:nvSpPr>
            <p:spPr bwMode="auto">
              <a:xfrm>
                <a:off x="6317555" y="2948211"/>
                <a:ext cx="6858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26" name="Line 23"/>
              <p:cNvSpPr>
                <a:spLocks noChangeShapeType="1"/>
              </p:cNvSpPr>
              <p:nvPr/>
            </p:nvSpPr>
            <p:spPr bwMode="auto">
              <a:xfrm flipV="1">
                <a:off x="6317555" y="2643411"/>
                <a:ext cx="0" cy="30480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27" name="Rectangle 24"/>
              <p:cNvSpPr>
                <a:spLocks noChangeArrowheads="1"/>
              </p:cNvSpPr>
              <p:nvPr/>
            </p:nvSpPr>
            <p:spPr bwMode="auto">
              <a:xfrm>
                <a:off x="7917755" y="1500411"/>
                <a:ext cx="609600" cy="381000"/>
              </a:xfrm>
              <a:prstGeom prst="rect">
                <a:avLst/>
              </a:prstGeom>
              <a:solidFill>
                <a:srgbClr val="0099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ysClr val="windowText" lastClr="000000"/>
                    </a:solidFill>
                    <a:effectLst/>
                    <a:uLnTx/>
                    <a:uFillTx/>
                    <a:latin typeface="+mn-lt"/>
                    <a:ea typeface="黑体" pitchFamily="2" charset="-122"/>
                  </a:rPr>
                  <a:t>MD</a:t>
                </a:r>
              </a:p>
            </p:txBody>
          </p:sp>
          <p:sp>
            <p:nvSpPr>
              <p:cNvPr id="28" name="Text Box 25"/>
              <p:cNvSpPr txBox="1">
                <a:spLocks noChangeArrowheads="1"/>
              </p:cNvSpPr>
              <p:nvPr/>
            </p:nvSpPr>
            <p:spPr bwMode="auto">
              <a:xfrm>
                <a:off x="7079555" y="1282923"/>
                <a:ext cx="407988"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H</a:t>
                </a:r>
              </a:p>
            </p:txBody>
          </p:sp>
          <p:sp>
            <p:nvSpPr>
              <p:cNvPr id="29" name="AutoShape 26"/>
              <p:cNvSpPr>
                <a:spLocks/>
              </p:cNvSpPr>
              <p:nvPr/>
            </p:nvSpPr>
            <p:spPr bwMode="auto">
              <a:xfrm>
                <a:off x="6546155" y="1195611"/>
                <a:ext cx="304800" cy="1066800"/>
              </a:xfrm>
              <a:prstGeom prst="rightBrace">
                <a:avLst>
                  <a:gd name="adj1" fmla="val 29167"/>
                  <a:gd name="adj2" fmla="val 50000"/>
                </a:avLst>
              </a:prstGeom>
              <a:noFill/>
              <a:ln w="2857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30" name="Line 27"/>
              <p:cNvSpPr>
                <a:spLocks noChangeShapeType="1"/>
              </p:cNvSpPr>
              <p:nvPr/>
            </p:nvSpPr>
            <p:spPr bwMode="auto">
              <a:xfrm>
                <a:off x="7003355" y="1729011"/>
                <a:ext cx="6858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31" name="AutoShape 28"/>
              <p:cNvSpPr>
                <a:spLocks noChangeArrowheads="1"/>
              </p:cNvSpPr>
              <p:nvPr/>
            </p:nvSpPr>
            <p:spPr bwMode="auto">
              <a:xfrm>
                <a:off x="8146355" y="1957611"/>
                <a:ext cx="228600" cy="685800"/>
              </a:xfrm>
              <a:prstGeom prst="upDownArrow">
                <a:avLst>
                  <a:gd name="adj1" fmla="val 50000"/>
                  <a:gd name="adj2" fmla="val 60000"/>
                </a:avLst>
              </a:prstGeom>
              <a:solidFill>
                <a:srgbClr val="FF66FF"/>
              </a:solidFill>
              <a:ln w="127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32" name="Text Box 29"/>
              <p:cNvSpPr txBox="1">
                <a:spLocks noChangeArrowheads="1"/>
              </p:cNvSpPr>
              <p:nvPr/>
            </p:nvSpPr>
            <p:spPr bwMode="auto">
              <a:xfrm>
                <a:off x="8374955" y="1995711"/>
                <a:ext cx="8034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latin typeface="+mn-lt"/>
                    <a:ea typeface="黑体" pitchFamily="2" charset="-122"/>
                  </a:rPr>
                  <a:t>比较</a:t>
                </a:r>
              </a:p>
            </p:txBody>
          </p:sp>
          <p:sp>
            <p:nvSpPr>
              <p:cNvPr id="35" name="Text Box 32"/>
              <p:cNvSpPr txBox="1">
                <a:spLocks noChangeArrowheads="1"/>
              </p:cNvSpPr>
              <p:nvPr/>
            </p:nvSpPr>
            <p:spPr bwMode="auto">
              <a:xfrm>
                <a:off x="7003355" y="1984598"/>
                <a:ext cx="407988"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K</a:t>
                </a:r>
              </a:p>
            </p:txBody>
          </p:sp>
          <p:sp>
            <p:nvSpPr>
              <p:cNvPr id="36" name="Line 33"/>
              <p:cNvSpPr>
                <a:spLocks noChangeShapeType="1"/>
              </p:cNvSpPr>
              <p:nvPr/>
            </p:nvSpPr>
            <p:spPr bwMode="auto">
              <a:xfrm>
                <a:off x="7155755" y="2414811"/>
                <a:ext cx="0" cy="304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grpSp>
        <p:grpSp>
          <p:nvGrpSpPr>
            <p:cNvPr id="602112" name="组合 602111"/>
            <p:cNvGrpSpPr/>
            <p:nvPr/>
          </p:nvGrpSpPr>
          <p:grpSpPr>
            <a:xfrm>
              <a:off x="4641155" y="1455167"/>
              <a:ext cx="1319957" cy="760412"/>
              <a:chOff x="4641155" y="1455167"/>
              <a:chExt cx="1319957" cy="760412"/>
            </a:xfrm>
          </p:grpSpPr>
          <p:sp>
            <p:nvSpPr>
              <p:cNvPr id="4" name="右箭头 3"/>
              <p:cNvSpPr/>
              <p:nvPr/>
            </p:nvSpPr>
            <p:spPr bwMode="auto">
              <a:xfrm>
                <a:off x="4641155" y="1744885"/>
                <a:ext cx="1319957" cy="47069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4808984" y="1455167"/>
                <a:ext cx="803425" cy="461665"/>
              </a:xfrm>
              <a:prstGeom prst="rect">
                <a:avLst/>
              </a:prstGeom>
              <a:noFill/>
            </p:spPr>
            <p:txBody>
              <a:bodyPr wrap="none" rtlCol="0">
                <a:spAutoFit/>
              </a:bodyPr>
              <a:lstStyle/>
              <a:p>
                <a:r>
                  <a:rPr lang="zh-CN" altLang="en-US" sz="2400" b="1" dirty="0" smtClean="0">
                    <a:solidFill>
                      <a:srgbClr val="FF0000"/>
                    </a:solidFill>
                    <a:latin typeface="+mn-lt"/>
                    <a:ea typeface="黑体" pitchFamily="2" charset="-122"/>
                  </a:rPr>
                  <a:t>发送</a:t>
                </a:r>
                <a:endParaRPr lang="zh-CN" altLang="en-US" sz="2400" b="1" dirty="0">
                  <a:solidFill>
                    <a:srgbClr val="FF0000"/>
                  </a:solidFill>
                  <a:latin typeface="+mn-lt"/>
                  <a:ea typeface="黑体" pitchFamily="2" charset="-122"/>
                </a:endParaRPr>
              </a:p>
            </p:txBody>
          </p:sp>
        </p:grpSp>
        <p:grpSp>
          <p:nvGrpSpPr>
            <p:cNvPr id="602116" name="组合 602115"/>
            <p:cNvGrpSpPr/>
            <p:nvPr/>
          </p:nvGrpSpPr>
          <p:grpSpPr>
            <a:xfrm>
              <a:off x="488504" y="1195611"/>
              <a:ext cx="3708400" cy="1970087"/>
              <a:chOff x="488504" y="1195611"/>
              <a:chExt cx="3708400" cy="1970087"/>
            </a:xfrm>
          </p:grpSpPr>
          <p:sp>
            <p:nvSpPr>
              <p:cNvPr id="8" name="Rectangle 5"/>
              <p:cNvSpPr>
                <a:spLocks noChangeArrowheads="1"/>
              </p:cNvSpPr>
              <p:nvPr/>
            </p:nvSpPr>
            <p:spPr bwMode="auto">
              <a:xfrm>
                <a:off x="539304" y="1195611"/>
                <a:ext cx="609600" cy="1066800"/>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smtClean="0">
                    <a:ln>
                      <a:noFill/>
                    </a:ln>
                    <a:solidFill>
                      <a:sysClr val="windowText" lastClr="000000"/>
                    </a:solidFill>
                    <a:effectLst/>
                    <a:uLnTx/>
                    <a:uFillTx/>
                    <a:latin typeface="+mn-lt"/>
                    <a:ea typeface="黑体" pitchFamily="2" charset="-122"/>
                  </a:rPr>
                  <a:t>M</a:t>
                </a:r>
              </a:p>
            </p:txBody>
          </p:sp>
          <p:sp>
            <p:nvSpPr>
              <p:cNvPr id="9" name="Rectangle 6"/>
              <p:cNvSpPr>
                <a:spLocks noChangeArrowheads="1"/>
              </p:cNvSpPr>
              <p:nvPr/>
            </p:nvSpPr>
            <p:spPr bwMode="auto">
              <a:xfrm>
                <a:off x="539304" y="2719611"/>
                <a:ext cx="609600" cy="381000"/>
              </a:xfrm>
              <a:prstGeom prst="rect">
                <a:avLst/>
              </a:prstGeom>
              <a:solidFill>
                <a:srgbClr val="66FF66"/>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ysClr val="windowText" lastClr="000000"/>
                    </a:solidFill>
                    <a:effectLst/>
                    <a:uLnTx/>
                    <a:uFillTx/>
                    <a:latin typeface="+mn-lt"/>
                    <a:ea typeface="黑体" pitchFamily="2" charset="-122"/>
                  </a:rPr>
                  <a:t>MD</a:t>
                </a:r>
              </a:p>
            </p:txBody>
          </p:sp>
          <p:sp>
            <p:nvSpPr>
              <p:cNvPr id="10" name="Oval 7"/>
              <p:cNvSpPr>
                <a:spLocks noChangeArrowheads="1"/>
              </p:cNvSpPr>
              <p:nvPr/>
            </p:nvSpPr>
            <p:spPr bwMode="auto">
              <a:xfrm>
                <a:off x="1693417" y="2730723"/>
                <a:ext cx="434975" cy="434975"/>
              </a:xfrm>
              <a:prstGeom prst="ellipse">
                <a:avLst/>
              </a:prstGeom>
              <a:solidFill>
                <a:srgbClr val="FFFF66"/>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E</a:t>
                </a:r>
              </a:p>
            </p:txBody>
          </p:sp>
          <p:sp>
            <p:nvSpPr>
              <p:cNvPr id="11" name="Line 8"/>
              <p:cNvSpPr>
                <a:spLocks noChangeShapeType="1"/>
              </p:cNvSpPr>
              <p:nvPr/>
            </p:nvSpPr>
            <p:spPr bwMode="auto">
              <a:xfrm>
                <a:off x="844104" y="2262411"/>
                <a:ext cx="0" cy="45720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12" name="Text Box 9"/>
              <p:cNvSpPr txBox="1">
                <a:spLocks noChangeArrowheads="1"/>
              </p:cNvSpPr>
              <p:nvPr/>
            </p:nvSpPr>
            <p:spPr bwMode="auto">
              <a:xfrm>
                <a:off x="488504" y="2273523"/>
                <a:ext cx="407988"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H</a:t>
                </a:r>
              </a:p>
            </p:txBody>
          </p:sp>
          <p:sp>
            <p:nvSpPr>
              <p:cNvPr id="13" name="Line 10"/>
              <p:cNvSpPr>
                <a:spLocks noChangeShapeType="1"/>
              </p:cNvSpPr>
              <p:nvPr/>
            </p:nvSpPr>
            <p:spPr bwMode="auto">
              <a:xfrm>
                <a:off x="1148904" y="2948211"/>
                <a:ext cx="6096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14" name="Line 11"/>
              <p:cNvSpPr>
                <a:spLocks noChangeShapeType="1"/>
              </p:cNvSpPr>
              <p:nvPr/>
            </p:nvSpPr>
            <p:spPr bwMode="auto">
              <a:xfrm>
                <a:off x="2063304" y="2948211"/>
                <a:ext cx="6096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15" name="Rectangle 12" descr="浅色竖线"/>
              <p:cNvSpPr>
                <a:spLocks noChangeArrowheads="1"/>
              </p:cNvSpPr>
              <p:nvPr/>
            </p:nvSpPr>
            <p:spPr bwMode="auto">
              <a:xfrm>
                <a:off x="2672904" y="2719611"/>
                <a:ext cx="533400" cy="381000"/>
              </a:xfrm>
              <a:prstGeom prst="rect">
                <a:avLst/>
              </a:prstGeom>
              <a:pattFill prst="ltVert">
                <a:fgClr>
                  <a:srgbClr val="993300"/>
                </a:fgClr>
                <a:bgClr>
                  <a:srgbClr val="FFFFFF"/>
                </a:bgClr>
              </a:patt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16" name="Rectangle 13"/>
              <p:cNvSpPr>
                <a:spLocks noChangeArrowheads="1"/>
              </p:cNvSpPr>
              <p:nvPr/>
            </p:nvSpPr>
            <p:spPr bwMode="auto">
              <a:xfrm>
                <a:off x="3587304" y="1195611"/>
                <a:ext cx="609600" cy="1066800"/>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smtClean="0">
                    <a:ln>
                      <a:noFill/>
                    </a:ln>
                    <a:solidFill>
                      <a:sysClr val="windowText" lastClr="000000"/>
                    </a:solidFill>
                    <a:effectLst/>
                    <a:uLnTx/>
                    <a:uFillTx/>
                    <a:latin typeface="+mn-lt"/>
                    <a:ea typeface="黑体" pitchFamily="2" charset="-122"/>
                  </a:rPr>
                  <a:t>M</a:t>
                </a:r>
              </a:p>
            </p:txBody>
          </p:sp>
          <p:sp>
            <p:nvSpPr>
              <p:cNvPr id="17" name="Rectangle 14" descr="浅色竖线"/>
              <p:cNvSpPr>
                <a:spLocks noChangeArrowheads="1"/>
              </p:cNvSpPr>
              <p:nvPr/>
            </p:nvSpPr>
            <p:spPr bwMode="auto">
              <a:xfrm>
                <a:off x="3587304" y="2262411"/>
                <a:ext cx="609600" cy="381000"/>
              </a:xfrm>
              <a:prstGeom prst="rect">
                <a:avLst/>
              </a:prstGeom>
              <a:pattFill prst="ltVert">
                <a:fgClr>
                  <a:srgbClr val="993300"/>
                </a:fgClr>
                <a:bgClr>
                  <a:srgbClr val="FFFFFF"/>
                </a:bgClr>
              </a:patt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18" name="Line 15"/>
              <p:cNvSpPr>
                <a:spLocks noChangeShapeType="1"/>
              </p:cNvSpPr>
              <p:nvPr/>
            </p:nvSpPr>
            <p:spPr bwMode="auto">
              <a:xfrm>
                <a:off x="3206304" y="2948211"/>
                <a:ext cx="685800" cy="0"/>
              </a:xfrm>
              <a:prstGeom prst="line">
                <a:avLst/>
              </a:prstGeom>
              <a:noFill/>
              <a:ln w="2857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19" name="Line 16"/>
              <p:cNvSpPr>
                <a:spLocks noChangeShapeType="1"/>
              </p:cNvSpPr>
              <p:nvPr/>
            </p:nvSpPr>
            <p:spPr bwMode="auto">
              <a:xfrm flipV="1">
                <a:off x="3892104" y="2643411"/>
                <a:ext cx="0" cy="304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33" name="Text Box 30"/>
              <p:cNvSpPr txBox="1">
                <a:spLocks noChangeArrowheads="1"/>
              </p:cNvSpPr>
              <p:nvPr/>
            </p:nvSpPr>
            <p:spPr bwMode="auto">
              <a:xfrm>
                <a:off x="1758504" y="1984598"/>
                <a:ext cx="407988"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K</a:t>
                </a:r>
              </a:p>
            </p:txBody>
          </p:sp>
          <p:sp>
            <p:nvSpPr>
              <p:cNvPr id="34" name="Line 31"/>
              <p:cNvSpPr>
                <a:spLocks noChangeShapeType="1"/>
              </p:cNvSpPr>
              <p:nvPr/>
            </p:nvSpPr>
            <p:spPr bwMode="auto">
              <a:xfrm>
                <a:off x="1910904" y="2414811"/>
                <a:ext cx="0" cy="304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70" name="TextBox 69"/>
              <p:cNvSpPr txBox="1"/>
              <p:nvPr/>
            </p:nvSpPr>
            <p:spPr>
              <a:xfrm>
                <a:off x="2539591" y="2380818"/>
                <a:ext cx="769763" cy="400110"/>
              </a:xfrm>
              <a:prstGeom prst="rect">
                <a:avLst/>
              </a:prstGeom>
              <a:noFill/>
            </p:spPr>
            <p:txBody>
              <a:bodyPr wrap="none" rtlCol="0">
                <a:spAutoFit/>
              </a:bodyPr>
              <a:lstStyle/>
              <a:p>
                <a:r>
                  <a:rPr lang="en-US" altLang="zh-CN" sz="2000" b="1" dirty="0" smtClean="0">
                    <a:solidFill>
                      <a:srgbClr val="FF0000"/>
                    </a:solidFill>
                    <a:latin typeface="+mn-lt"/>
                    <a:ea typeface="黑体" pitchFamily="2" charset="-122"/>
                  </a:rPr>
                  <a:t>MAC</a:t>
                </a:r>
                <a:endParaRPr lang="zh-CN" altLang="en-US" sz="2000" b="1" dirty="0">
                  <a:solidFill>
                    <a:srgbClr val="FF0000"/>
                  </a:solidFill>
                  <a:latin typeface="+mn-lt"/>
                  <a:ea typeface="黑体" pitchFamily="2" charset="-122"/>
                </a:endParaRPr>
              </a:p>
            </p:txBody>
          </p:sp>
        </p:grpSp>
      </p:grpSp>
      <p:grpSp>
        <p:nvGrpSpPr>
          <p:cNvPr id="602118" name="组合 602117"/>
          <p:cNvGrpSpPr/>
          <p:nvPr/>
        </p:nvGrpSpPr>
        <p:grpSpPr>
          <a:xfrm>
            <a:off x="488504" y="4077072"/>
            <a:ext cx="9185448" cy="2062014"/>
            <a:chOff x="488504" y="4077072"/>
            <a:chExt cx="9185448" cy="2062014"/>
          </a:xfrm>
        </p:grpSpPr>
        <p:grpSp>
          <p:nvGrpSpPr>
            <p:cNvPr id="602115" name="组合 602114"/>
            <p:cNvGrpSpPr/>
            <p:nvPr/>
          </p:nvGrpSpPr>
          <p:grpSpPr>
            <a:xfrm>
              <a:off x="6321152" y="4154711"/>
              <a:ext cx="3352800" cy="1984375"/>
              <a:chOff x="6321152" y="4154711"/>
              <a:chExt cx="3352800" cy="1984375"/>
            </a:xfrm>
          </p:grpSpPr>
          <p:sp>
            <p:nvSpPr>
              <p:cNvPr id="52" name="Rectangle 49"/>
              <p:cNvSpPr>
                <a:spLocks noChangeArrowheads="1"/>
              </p:cNvSpPr>
              <p:nvPr/>
            </p:nvSpPr>
            <p:spPr bwMode="auto">
              <a:xfrm>
                <a:off x="6321152" y="4154711"/>
                <a:ext cx="609600" cy="1066800"/>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smtClean="0">
                    <a:ln>
                      <a:noFill/>
                    </a:ln>
                    <a:solidFill>
                      <a:sysClr val="windowText" lastClr="000000"/>
                    </a:solidFill>
                    <a:effectLst/>
                    <a:uLnTx/>
                    <a:uFillTx/>
                    <a:latin typeface="+mn-lt"/>
                    <a:ea typeface="黑体" pitchFamily="2" charset="-122"/>
                  </a:rPr>
                  <a:t>M</a:t>
                </a:r>
              </a:p>
            </p:txBody>
          </p:sp>
          <p:sp>
            <p:nvSpPr>
              <p:cNvPr id="53" name="Rectangle 50" descr="浅色竖线"/>
              <p:cNvSpPr>
                <a:spLocks noChangeArrowheads="1"/>
              </p:cNvSpPr>
              <p:nvPr/>
            </p:nvSpPr>
            <p:spPr bwMode="auto">
              <a:xfrm>
                <a:off x="6321152" y="5221511"/>
                <a:ext cx="609600" cy="381000"/>
              </a:xfrm>
              <a:prstGeom prst="rect">
                <a:avLst/>
              </a:prstGeom>
              <a:pattFill prst="ltVert">
                <a:fgClr>
                  <a:srgbClr val="993300"/>
                </a:fgClr>
                <a:bgClr>
                  <a:srgbClr val="FFFFFF"/>
                </a:bgClr>
              </a:patt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54" name="Oval 51"/>
              <p:cNvSpPr>
                <a:spLocks noChangeArrowheads="1"/>
              </p:cNvSpPr>
              <p:nvPr/>
            </p:nvSpPr>
            <p:spPr bwMode="auto">
              <a:xfrm>
                <a:off x="7384777" y="5675536"/>
                <a:ext cx="463550" cy="463550"/>
              </a:xfrm>
              <a:prstGeom prst="ellipse">
                <a:avLst/>
              </a:prstGeom>
              <a:solidFill>
                <a:srgbClr val="FFFF66"/>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D</a:t>
                </a:r>
              </a:p>
            </p:txBody>
          </p:sp>
          <p:sp>
            <p:nvSpPr>
              <p:cNvPr id="55" name="Rectangle 52"/>
              <p:cNvSpPr>
                <a:spLocks noChangeArrowheads="1"/>
              </p:cNvSpPr>
              <p:nvPr/>
            </p:nvSpPr>
            <p:spPr bwMode="auto">
              <a:xfrm>
                <a:off x="8378552" y="5678711"/>
                <a:ext cx="609600" cy="381000"/>
              </a:xfrm>
              <a:prstGeom prst="rect">
                <a:avLst/>
              </a:prstGeom>
              <a:solidFill>
                <a:srgbClr val="66FF66"/>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ysClr val="windowText" lastClr="000000"/>
                    </a:solidFill>
                    <a:effectLst/>
                    <a:uLnTx/>
                    <a:uFillTx/>
                    <a:latin typeface="+mn-lt"/>
                    <a:ea typeface="黑体" pitchFamily="2" charset="-122"/>
                  </a:rPr>
                  <a:t>MD</a:t>
                </a:r>
              </a:p>
            </p:txBody>
          </p:sp>
          <p:sp>
            <p:nvSpPr>
              <p:cNvPr id="56" name="Line 53"/>
              <p:cNvSpPr>
                <a:spLocks noChangeShapeType="1"/>
              </p:cNvSpPr>
              <p:nvPr/>
            </p:nvSpPr>
            <p:spPr bwMode="auto">
              <a:xfrm>
                <a:off x="7768952" y="5907311"/>
                <a:ext cx="6096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57" name="Line 54"/>
              <p:cNvSpPr>
                <a:spLocks noChangeShapeType="1"/>
              </p:cNvSpPr>
              <p:nvPr/>
            </p:nvSpPr>
            <p:spPr bwMode="auto">
              <a:xfrm>
                <a:off x="6778352" y="5907311"/>
                <a:ext cx="6858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58" name="Line 55"/>
              <p:cNvSpPr>
                <a:spLocks noChangeShapeType="1"/>
              </p:cNvSpPr>
              <p:nvPr/>
            </p:nvSpPr>
            <p:spPr bwMode="auto">
              <a:xfrm flipV="1">
                <a:off x="6778352" y="5602511"/>
                <a:ext cx="0" cy="30480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59" name="Rectangle 56"/>
              <p:cNvSpPr>
                <a:spLocks noChangeArrowheads="1"/>
              </p:cNvSpPr>
              <p:nvPr/>
            </p:nvSpPr>
            <p:spPr bwMode="auto">
              <a:xfrm>
                <a:off x="8378552" y="4459511"/>
                <a:ext cx="609600" cy="381000"/>
              </a:xfrm>
              <a:prstGeom prst="rect">
                <a:avLst/>
              </a:prstGeom>
              <a:solidFill>
                <a:srgbClr val="0099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ysClr val="windowText" lastClr="000000"/>
                    </a:solidFill>
                    <a:effectLst/>
                    <a:uLnTx/>
                    <a:uFillTx/>
                    <a:latin typeface="+mn-lt"/>
                    <a:ea typeface="黑体" pitchFamily="2" charset="-122"/>
                  </a:rPr>
                  <a:t>MD</a:t>
                </a:r>
                <a:endParaRPr kumimoji="1" lang="zh-CN" altLang="en-US" sz="2400" b="1" i="0" u="none" strike="noStrike" kern="0" cap="none" spc="0" normalizeH="0" baseline="0" noProof="0" dirty="0" smtClean="0">
                  <a:ln>
                    <a:noFill/>
                  </a:ln>
                  <a:solidFill>
                    <a:sysClr val="windowText" lastClr="000000"/>
                  </a:solidFill>
                  <a:effectLst/>
                  <a:uLnTx/>
                  <a:uFillTx/>
                  <a:latin typeface="+mn-lt"/>
                  <a:ea typeface="黑体" pitchFamily="2" charset="-122"/>
                </a:endParaRPr>
              </a:p>
            </p:txBody>
          </p:sp>
          <p:sp>
            <p:nvSpPr>
              <p:cNvPr id="60" name="Text Box 57"/>
              <p:cNvSpPr txBox="1">
                <a:spLocks noChangeArrowheads="1"/>
              </p:cNvSpPr>
              <p:nvPr/>
            </p:nvSpPr>
            <p:spPr bwMode="auto">
              <a:xfrm>
                <a:off x="7540352" y="4242024"/>
                <a:ext cx="407988"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H</a:t>
                </a:r>
              </a:p>
            </p:txBody>
          </p:sp>
          <p:sp>
            <p:nvSpPr>
              <p:cNvPr id="61" name="AutoShape 58"/>
              <p:cNvSpPr>
                <a:spLocks/>
              </p:cNvSpPr>
              <p:nvPr/>
            </p:nvSpPr>
            <p:spPr bwMode="auto">
              <a:xfrm>
                <a:off x="7006952" y="4154711"/>
                <a:ext cx="304800" cy="1066800"/>
              </a:xfrm>
              <a:prstGeom prst="rightBrace">
                <a:avLst>
                  <a:gd name="adj1" fmla="val 29167"/>
                  <a:gd name="adj2" fmla="val 50000"/>
                </a:avLst>
              </a:prstGeom>
              <a:noFill/>
              <a:ln w="2857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62" name="Line 59"/>
              <p:cNvSpPr>
                <a:spLocks noChangeShapeType="1"/>
              </p:cNvSpPr>
              <p:nvPr/>
            </p:nvSpPr>
            <p:spPr bwMode="auto">
              <a:xfrm>
                <a:off x="7464152" y="4688111"/>
                <a:ext cx="6858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63" name="AutoShape 60"/>
              <p:cNvSpPr>
                <a:spLocks noChangeArrowheads="1"/>
              </p:cNvSpPr>
              <p:nvPr/>
            </p:nvSpPr>
            <p:spPr bwMode="auto">
              <a:xfrm>
                <a:off x="8607152" y="4916711"/>
                <a:ext cx="228600" cy="685800"/>
              </a:xfrm>
              <a:prstGeom prst="upDownArrow">
                <a:avLst>
                  <a:gd name="adj1" fmla="val 50000"/>
                  <a:gd name="adj2" fmla="val 60000"/>
                </a:avLst>
              </a:prstGeom>
              <a:solidFill>
                <a:srgbClr val="FF66FF"/>
              </a:solidFill>
              <a:ln w="12700">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66" name="Text Box 63"/>
              <p:cNvSpPr txBox="1">
                <a:spLocks noChangeArrowheads="1"/>
              </p:cNvSpPr>
              <p:nvPr/>
            </p:nvSpPr>
            <p:spPr bwMode="auto">
              <a:xfrm>
                <a:off x="7464152" y="4956399"/>
                <a:ext cx="544513"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K</a:t>
                </a:r>
                <a:r>
                  <a:rPr kumimoji="1" lang="en-US" altLang="zh-CN" sz="2400" b="1" i="0" u="none" strike="noStrike" kern="0" cap="none" spc="0" normalizeH="0" baseline="-25000" noProof="0" smtClean="0">
                    <a:ln>
                      <a:noFill/>
                    </a:ln>
                    <a:solidFill>
                      <a:sysClr val="windowText" lastClr="000000"/>
                    </a:solidFill>
                    <a:effectLst/>
                    <a:uLnTx/>
                    <a:uFillTx/>
                    <a:latin typeface="+mn-lt"/>
                    <a:ea typeface="黑体" pitchFamily="2" charset="-122"/>
                  </a:rPr>
                  <a:t>P</a:t>
                </a:r>
              </a:p>
            </p:txBody>
          </p:sp>
          <p:sp>
            <p:nvSpPr>
              <p:cNvPr id="67" name="Line 64"/>
              <p:cNvSpPr>
                <a:spLocks noChangeShapeType="1"/>
              </p:cNvSpPr>
              <p:nvPr/>
            </p:nvSpPr>
            <p:spPr bwMode="auto">
              <a:xfrm>
                <a:off x="7616552" y="5386611"/>
                <a:ext cx="0" cy="304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68" name="Rectangle 65"/>
              <p:cNvSpPr>
                <a:spLocks noChangeArrowheads="1"/>
              </p:cNvSpPr>
              <p:nvPr/>
            </p:nvSpPr>
            <p:spPr bwMode="auto">
              <a:xfrm>
                <a:off x="8870677" y="4964336"/>
                <a:ext cx="80327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latin typeface="+mn-lt"/>
                    <a:ea typeface="黑体" pitchFamily="2" charset="-122"/>
                  </a:rPr>
                  <a:t>比较</a:t>
                </a:r>
              </a:p>
            </p:txBody>
          </p:sp>
        </p:grpSp>
        <p:grpSp>
          <p:nvGrpSpPr>
            <p:cNvPr id="602117" name="组合 602116"/>
            <p:cNvGrpSpPr/>
            <p:nvPr/>
          </p:nvGrpSpPr>
          <p:grpSpPr>
            <a:xfrm>
              <a:off x="488504" y="4077072"/>
              <a:ext cx="3708400" cy="1984375"/>
              <a:chOff x="488504" y="4077072"/>
              <a:chExt cx="3708400" cy="1984375"/>
            </a:xfrm>
          </p:grpSpPr>
          <p:sp>
            <p:nvSpPr>
              <p:cNvPr id="40" name="Rectangle 37"/>
              <p:cNvSpPr>
                <a:spLocks noChangeArrowheads="1"/>
              </p:cNvSpPr>
              <p:nvPr/>
            </p:nvSpPr>
            <p:spPr bwMode="auto">
              <a:xfrm>
                <a:off x="539304" y="4077072"/>
                <a:ext cx="609600" cy="1066800"/>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smtClean="0">
                    <a:ln>
                      <a:noFill/>
                    </a:ln>
                    <a:solidFill>
                      <a:sysClr val="windowText" lastClr="000000"/>
                    </a:solidFill>
                    <a:effectLst/>
                    <a:uLnTx/>
                    <a:uFillTx/>
                    <a:latin typeface="+mn-lt"/>
                    <a:ea typeface="黑体" pitchFamily="2" charset="-122"/>
                  </a:rPr>
                  <a:t>M</a:t>
                </a:r>
              </a:p>
            </p:txBody>
          </p:sp>
          <p:sp>
            <p:nvSpPr>
              <p:cNvPr id="41" name="Rectangle 38"/>
              <p:cNvSpPr>
                <a:spLocks noChangeArrowheads="1"/>
              </p:cNvSpPr>
              <p:nvPr/>
            </p:nvSpPr>
            <p:spPr bwMode="auto">
              <a:xfrm>
                <a:off x="539304" y="5601072"/>
                <a:ext cx="609600" cy="381000"/>
              </a:xfrm>
              <a:prstGeom prst="rect">
                <a:avLst/>
              </a:prstGeom>
              <a:solidFill>
                <a:srgbClr val="66FF66"/>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ysClr val="windowText" lastClr="000000"/>
                    </a:solidFill>
                    <a:effectLst/>
                    <a:uLnTx/>
                    <a:uFillTx/>
                    <a:latin typeface="+mn-lt"/>
                    <a:ea typeface="黑体" pitchFamily="2" charset="-122"/>
                  </a:rPr>
                  <a:t>MD</a:t>
                </a:r>
              </a:p>
            </p:txBody>
          </p:sp>
          <p:sp>
            <p:nvSpPr>
              <p:cNvPr id="42" name="Oval 39"/>
              <p:cNvSpPr>
                <a:spLocks noChangeArrowheads="1"/>
              </p:cNvSpPr>
              <p:nvPr/>
            </p:nvSpPr>
            <p:spPr bwMode="auto">
              <a:xfrm>
                <a:off x="1679129" y="5597897"/>
                <a:ext cx="463550" cy="463550"/>
              </a:xfrm>
              <a:prstGeom prst="ellipse">
                <a:avLst/>
              </a:prstGeom>
              <a:solidFill>
                <a:srgbClr val="FFFF66"/>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E</a:t>
                </a:r>
              </a:p>
            </p:txBody>
          </p:sp>
          <p:sp>
            <p:nvSpPr>
              <p:cNvPr id="43" name="Line 40"/>
              <p:cNvSpPr>
                <a:spLocks noChangeShapeType="1"/>
              </p:cNvSpPr>
              <p:nvPr/>
            </p:nvSpPr>
            <p:spPr bwMode="auto">
              <a:xfrm>
                <a:off x="844104" y="5143872"/>
                <a:ext cx="0" cy="45720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44" name="Text Box 41"/>
              <p:cNvSpPr txBox="1">
                <a:spLocks noChangeArrowheads="1"/>
              </p:cNvSpPr>
              <p:nvPr/>
            </p:nvSpPr>
            <p:spPr bwMode="auto">
              <a:xfrm>
                <a:off x="488504" y="5154985"/>
                <a:ext cx="407988"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H</a:t>
                </a:r>
              </a:p>
            </p:txBody>
          </p:sp>
          <p:sp>
            <p:nvSpPr>
              <p:cNvPr id="45" name="Line 42"/>
              <p:cNvSpPr>
                <a:spLocks noChangeShapeType="1"/>
              </p:cNvSpPr>
              <p:nvPr/>
            </p:nvSpPr>
            <p:spPr bwMode="auto">
              <a:xfrm>
                <a:off x="1148904" y="5829672"/>
                <a:ext cx="6096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46" name="Line 43"/>
              <p:cNvSpPr>
                <a:spLocks noChangeShapeType="1"/>
              </p:cNvSpPr>
              <p:nvPr/>
            </p:nvSpPr>
            <p:spPr bwMode="auto">
              <a:xfrm>
                <a:off x="2063304" y="5829672"/>
                <a:ext cx="609600" cy="0"/>
              </a:xfrm>
              <a:prstGeom prst="line">
                <a:avLst/>
              </a:prstGeom>
              <a:noFill/>
              <a:ln w="28575">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47" name="Rectangle 44" descr="浅色竖线"/>
              <p:cNvSpPr>
                <a:spLocks noChangeArrowheads="1"/>
              </p:cNvSpPr>
              <p:nvPr/>
            </p:nvSpPr>
            <p:spPr bwMode="auto">
              <a:xfrm>
                <a:off x="2672904" y="5601072"/>
                <a:ext cx="533400" cy="381000"/>
              </a:xfrm>
              <a:prstGeom prst="rect">
                <a:avLst/>
              </a:prstGeom>
              <a:pattFill prst="ltVert">
                <a:fgClr>
                  <a:srgbClr val="993300"/>
                </a:fgClr>
                <a:bgClr>
                  <a:srgbClr val="FFFFFF"/>
                </a:bgClr>
              </a:patt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48" name="Rectangle 45"/>
              <p:cNvSpPr>
                <a:spLocks noChangeArrowheads="1"/>
              </p:cNvSpPr>
              <p:nvPr/>
            </p:nvSpPr>
            <p:spPr bwMode="auto">
              <a:xfrm>
                <a:off x="3587304" y="4077072"/>
                <a:ext cx="609600" cy="1066800"/>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smtClean="0">
                    <a:ln>
                      <a:noFill/>
                    </a:ln>
                    <a:solidFill>
                      <a:sysClr val="windowText" lastClr="000000"/>
                    </a:solidFill>
                    <a:effectLst/>
                    <a:uLnTx/>
                    <a:uFillTx/>
                    <a:latin typeface="+mn-lt"/>
                    <a:ea typeface="黑体" pitchFamily="2" charset="-122"/>
                  </a:rPr>
                  <a:t>M</a:t>
                </a:r>
              </a:p>
            </p:txBody>
          </p:sp>
          <p:sp>
            <p:nvSpPr>
              <p:cNvPr id="49" name="Rectangle 46" descr="浅色竖线"/>
              <p:cNvSpPr>
                <a:spLocks noChangeArrowheads="1"/>
              </p:cNvSpPr>
              <p:nvPr/>
            </p:nvSpPr>
            <p:spPr bwMode="auto">
              <a:xfrm>
                <a:off x="3587304" y="5143872"/>
                <a:ext cx="609600" cy="381000"/>
              </a:xfrm>
              <a:prstGeom prst="rect">
                <a:avLst/>
              </a:prstGeom>
              <a:pattFill prst="ltVert">
                <a:fgClr>
                  <a:srgbClr val="993300"/>
                </a:fgClr>
                <a:bgClr>
                  <a:srgbClr val="FFFFFF"/>
                </a:bgClr>
              </a:pattFill>
              <a:ln w="2857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50" name="Line 47"/>
              <p:cNvSpPr>
                <a:spLocks noChangeShapeType="1"/>
              </p:cNvSpPr>
              <p:nvPr/>
            </p:nvSpPr>
            <p:spPr bwMode="auto">
              <a:xfrm>
                <a:off x="3206304" y="5829672"/>
                <a:ext cx="685800" cy="0"/>
              </a:xfrm>
              <a:prstGeom prst="line">
                <a:avLst/>
              </a:prstGeom>
              <a:noFill/>
              <a:ln w="2857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51" name="Line 48"/>
              <p:cNvSpPr>
                <a:spLocks noChangeShapeType="1"/>
              </p:cNvSpPr>
              <p:nvPr/>
            </p:nvSpPr>
            <p:spPr bwMode="auto">
              <a:xfrm flipV="1">
                <a:off x="3892104" y="5524872"/>
                <a:ext cx="0" cy="304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64" name="Text Box 61"/>
              <p:cNvSpPr txBox="1">
                <a:spLocks noChangeArrowheads="1"/>
              </p:cNvSpPr>
              <p:nvPr/>
            </p:nvSpPr>
            <p:spPr bwMode="auto">
              <a:xfrm>
                <a:off x="1758504" y="4878760"/>
                <a:ext cx="544513"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latin typeface="+mn-lt"/>
                    <a:ea typeface="黑体" pitchFamily="2" charset="-122"/>
                  </a:rPr>
                  <a:t>K</a:t>
                </a:r>
                <a:r>
                  <a:rPr kumimoji="1" lang="en-US" altLang="zh-CN" sz="2400" b="1" i="0" u="none" strike="noStrike" kern="0" cap="none" spc="0" normalizeH="0" baseline="-25000" noProof="0" smtClean="0">
                    <a:ln>
                      <a:noFill/>
                    </a:ln>
                    <a:solidFill>
                      <a:sysClr val="windowText" lastClr="000000"/>
                    </a:solidFill>
                    <a:effectLst/>
                    <a:uLnTx/>
                    <a:uFillTx/>
                    <a:latin typeface="+mn-lt"/>
                    <a:ea typeface="黑体" pitchFamily="2" charset="-122"/>
                  </a:rPr>
                  <a:t>S</a:t>
                </a:r>
              </a:p>
            </p:txBody>
          </p:sp>
          <p:sp>
            <p:nvSpPr>
              <p:cNvPr id="65" name="Line 62"/>
              <p:cNvSpPr>
                <a:spLocks noChangeShapeType="1"/>
              </p:cNvSpPr>
              <p:nvPr/>
            </p:nvSpPr>
            <p:spPr bwMode="auto">
              <a:xfrm>
                <a:off x="1910904" y="5308972"/>
                <a:ext cx="0" cy="304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73" name="TextBox 72"/>
              <p:cNvSpPr txBox="1"/>
              <p:nvPr/>
            </p:nvSpPr>
            <p:spPr>
              <a:xfrm>
                <a:off x="2539591" y="5208492"/>
                <a:ext cx="769763" cy="400110"/>
              </a:xfrm>
              <a:prstGeom prst="rect">
                <a:avLst/>
              </a:prstGeom>
              <a:noFill/>
            </p:spPr>
            <p:txBody>
              <a:bodyPr wrap="none" rtlCol="0">
                <a:spAutoFit/>
              </a:bodyPr>
              <a:lstStyle/>
              <a:p>
                <a:r>
                  <a:rPr lang="en-US" altLang="zh-CN" sz="2000" b="1" dirty="0" smtClean="0">
                    <a:solidFill>
                      <a:srgbClr val="FF0000"/>
                    </a:solidFill>
                    <a:latin typeface="+mn-lt"/>
                    <a:ea typeface="黑体" pitchFamily="2" charset="-122"/>
                  </a:rPr>
                  <a:t>MAC</a:t>
                </a:r>
                <a:endParaRPr lang="zh-CN" altLang="en-US" sz="2000" b="1" dirty="0">
                  <a:solidFill>
                    <a:srgbClr val="FF0000"/>
                  </a:solidFill>
                  <a:latin typeface="+mn-lt"/>
                  <a:ea typeface="黑体" pitchFamily="2" charset="-122"/>
                </a:endParaRPr>
              </a:p>
            </p:txBody>
          </p:sp>
        </p:grpSp>
        <p:grpSp>
          <p:nvGrpSpPr>
            <p:cNvPr id="77" name="组合 76"/>
            <p:cNvGrpSpPr/>
            <p:nvPr/>
          </p:nvGrpSpPr>
          <p:grpSpPr>
            <a:xfrm>
              <a:off x="4641155" y="4394573"/>
              <a:ext cx="1319957" cy="760412"/>
              <a:chOff x="4641155" y="1455167"/>
              <a:chExt cx="1319957" cy="760412"/>
            </a:xfrm>
          </p:grpSpPr>
          <p:sp>
            <p:nvSpPr>
              <p:cNvPr id="78" name="右箭头 77"/>
              <p:cNvSpPr/>
              <p:nvPr/>
            </p:nvSpPr>
            <p:spPr bwMode="auto">
              <a:xfrm>
                <a:off x="4641155" y="1744885"/>
                <a:ext cx="1319957" cy="47069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79" name="TextBox 78"/>
              <p:cNvSpPr txBox="1"/>
              <p:nvPr/>
            </p:nvSpPr>
            <p:spPr>
              <a:xfrm>
                <a:off x="4808984" y="1455167"/>
                <a:ext cx="803425" cy="461665"/>
              </a:xfrm>
              <a:prstGeom prst="rect">
                <a:avLst/>
              </a:prstGeom>
              <a:noFill/>
            </p:spPr>
            <p:txBody>
              <a:bodyPr wrap="none" rtlCol="0">
                <a:spAutoFit/>
              </a:bodyPr>
              <a:lstStyle/>
              <a:p>
                <a:r>
                  <a:rPr lang="zh-CN" altLang="en-US" sz="2400" b="1" dirty="0" smtClean="0">
                    <a:solidFill>
                      <a:srgbClr val="FF0000"/>
                    </a:solidFill>
                    <a:latin typeface="+mn-lt"/>
                    <a:ea typeface="黑体" pitchFamily="2" charset="-122"/>
                  </a:rPr>
                  <a:t>发送</a:t>
                </a:r>
                <a:endParaRPr lang="zh-CN" altLang="en-US" sz="2400" b="1" dirty="0">
                  <a:solidFill>
                    <a:srgbClr val="FF0000"/>
                  </a:solidFill>
                  <a:latin typeface="+mn-lt"/>
                  <a:ea typeface="黑体" pitchFamily="2" charset="-122"/>
                </a:endParaRPr>
              </a:p>
            </p:txBody>
          </p:sp>
        </p:grpSp>
      </p:grpSp>
    </p:spTree>
    <p:extLst>
      <p:ext uri="{BB962C8B-B14F-4D97-AF65-F5344CB8AC3E}">
        <p14:creationId xmlns:p14="http://schemas.microsoft.com/office/powerpoint/2010/main" xmlns="" val="30661557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3. </a:t>
            </a:r>
            <a:r>
              <a:rPr lang="zh-CN" altLang="zh-CN" dirty="0"/>
              <a:t>报文鉴别</a:t>
            </a:r>
            <a:r>
              <a:rPr lang="zh-CN" altLang="zh-CN" dirty="0" smtClean="0"/>
              <a:t>码</a:t>
            </a:r>
            <a:r>
              <a:rPr lang="en-US" altLang="zh-CN" dirty="0" smtClean="0"/>
              <a:t> MAC</a:t>
            </a:r>
            <a:endParaRPr lang="zh-CN" altLang="en-US" dirty="0"/>
          </a:p>
        </p:txBody>
      </p:sp>
      <p:sp>
        <p:nvSpPr>
          <p:cNvPr id="3" name="内容占位符 2"/>
          <p:cNvSpPr>
            <a:spLocks noGrp="1"/>
          </p:cNvSpPr>
          <p:nvPr>
            <p:ph idx="1"/>
          </p:nvPr>
        </p:nvSpPr>
        <p:spPr/>
        <p:txBody>
          <a:bodyPr/>
          <a:lstStyle/>
          <a:p>
            <a:r>
              <a:rPr lang="zh-CN" altLang="zh-CN" dirty="0" smtClean="0"/>
              <a:t>注意</a:t>
            </a:r>
            <a:r>
              <a:rPr lang="zh-CN" altLang="zh-CN" dirty="0"/>
              <a:t>到，现在整个的报文是</a:t>
            </a:r>
            <a:r>
              <a:rPr lang="zh-CN" altLang="zh-CN" dirty="0">
                <a:solidFill>
                  <a:srgbClr val="FF0000"/>
                </a:solidFill>
              </a:rPr>
              <a:t>不需要加密</a:t>
            </a:r>
            <a:r>
              <a:rPr lang="zh-CN" altLang="zh-CN" dirty="0"/>
              <a:t>的</a:t>
            </a:r>
            <a:r>
              <a:rPr lang="zh-CN" altLang="zh-CN" dirty="0" smtClean="0"/>
              <a:t>。</a:t>
            </a:r>
            <a:endParaRPr lang="en-US" altLang="zh-CN" dirty="0" smtClean="0"/>
          </a:p>
          <a:p>
            <a:r>
              <a:rPr lang="zh-CN" altLang="zh-CN" dirty="0" smtClean="0"/>
              <a:t>虽然</a:t>
            </a:r>
            <a:r>
              <a:rPr lang="zh-CN" altLang="zh-CN" dirty="0"/>
              <a:t>从散列</a:t>
            </a:r>
            <a:r>
              <a:rPr lang="en-US" altLang="zh-CN" i="1" dirty="0"/>
              <a:t>H</a:t>
            </a:r>
            <a:r>
              <a:rPr lang="zh-CN" altLang="zh-CN" dirty="0"/>
              <a:t>导出报文鉴别</a:t>
            </a:r>
            <a:r>
              <a:rPr lang="zh-CN" altLang="zh-CN" dirty="0" smtClean="0"/>
              <a:t>码</a:t>
            </a:r>
            <a:r>
              <a:rPr lang="en-US" altLang="zh-CN" dirty="0" smtClean="0"/>
              <a:t> MAC </a:t>
            </a:r>
            <a:r>
              <a:rPr lang="zh-CN" altLang="zh-CN" dirty="0" smtClean="0"/>
              <a:t>需要</a:t>
            </a:r>
            <a:r>
              <a:rPr lang="zh-CN" altLang="zh-CN" dirty="0"/>
              <a:t>加密算法，但由于散</a:t>
            </a:r>
            <a:r>
              <a:rPr lang="zh-CN" altLang="zh-CN" dirty="0" smtClean="0"/>
              <a:t>列</a:t>
            </a:r>
            <a:r>
              <a:rPr lang="en-US" altLang="zh-CN" dirty="0" smtClean="0"/>
              <a:t> </a:t>
            </a:r>
            <a:r>
              <a:rPr lang="en-US" altLang="zh-CN" i="1" dirty="0" smtClean="0"/>
              <a:t>H </a:t>
            </a:r>
            <a:r>
              <a:rPr lang="zh-CN" altLang="zh-CN" dirty="0" smtClean="0"/>
              <a:t>的</a:t>
            </a:r>
            <a:r>
              <a:rPr lang="zh-CN" altLang="zh-CN" dirty="0"/>
              <a:t>长度通常都远远小于</a:t>
            </a:r>
            <a:r>
              <a:rPr lang="zh-CN" altLang="zh-CN" dirty="0" smtClean="0"/>
              <a:t>报文</a:t>
            </a:r>
            <a:r>
              <a:rPr lang="en-US" altLang="zh-CN" dirty="0" smtClean="0"/>
              <a:t> </a:t>
            </a:r>
            <a:r>
              <a:rPr lang="en-US" altLang="zh-CN" i="1" dirty="0" smtClean="0"/>
              <a:t>X </a:t>
            </a:r>
            <a:r>
              <a:rPr lang="zh-CN" altLang="zh-CN" dirty="0" smtClean="0"/>
              <a:t>的</a:t>
            </a:r>
            <a:r>
              <a:rPr lang="zh-CN" altLang="zh-CN" dirty="0"/>
              <a:t>长度，因此这种加密不会消耗很多的计算资源</a:t>
            </a:r>
            <a:r>
              <a:rPr lang="zh-CN" altLang="zh-CN" dirty="0" smtClean="0"/>
              <a:t>。</a:t>
            </a:r>
            <a:endParaRPr lang="en-US" altLang="zh-CN" dirty="0" smtClean="0"/>
          </a:p>
          <a:p>
            <a:r>
              <a:rPr lang="zh-CN" altLang="en-US" dirty="0" smtClean="0"/>
              <a:t>因此，</a:t>
            </a:r>
            <a:r>
              <a:rPr lang="zh-CN" altLang="zh-CN" dirty="0" smtClean="0"/>
              <a:t>使用</a:t>
            </a:r>
            <a:r>
              <a:rPr lang="zh-CN" altLang="zh-CN" dirty="0"/>
              <a:t>鉴别</a:t>
            </a:r>
            <a:r>
              <a:rPr lang="zh-CN" altLang="zh-CN" dirty="0" smtClean="0"/>
              <a:t>码</a:t>
            </a:r>
            <a:r>
              <a:rPr lang="en-US" altLang="zh-CN" dirty="0" smtClean="0"/>
              <a:t> MAC </a:t>
            </a:r>
            <a:r>
              <a:rPr lang="zh-CN" altLang="zh-CN" dirty="0" smtClean="0"/>
              <a:t>就</a:t>
            </a:r>
            <a:r>
              <a:rPr lang="zh-CN" altLang="zh-CN" dirty="0"/>
              <a:t>能够很方便地保护报文的完整性。</a:t>
            </a:r>
            <a:endParaRPr lang="en-US" altLang="zh-CN" dirty="0" smtClean="0"/>
          </a:p>
          <a:p>
            <a:endParaRPr lang="zh-CN" altLang="en-US" dirty="0"/>
          </a:p>
        </p:txBody>
      </p:sp>
    </p:spTree>
    <p:extLst>
      <p:ext uri="{BB962C8B-B14F-4D97-AF65-F5344CB8AC3E}">
        <p14:creationId xmlns:p14="http://schemas.microsoft.com/office/powerpoint/2010/main" xmlns="" val="22228487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en-US" altLang="zh-CN" dirty="0"/>
              <a:t>7.4.2  </a:t>
            </a:r>
            <a:r>
              <a:rPr lang="zh-CN" altLang="en-US" dirty="0"/>
              <a:t>实体鉴别 </a:t>
            </a:r>
          </a:p>
        </p:txBody>
      </p:sp>
      <p:sp>
        <p:nvSpPr>
          <p:cNvPr id="689155" name="Rectangle 3"/>
          <p:cNvSpPr>
            <a:spLocks noGrp="1" noChangeArrowheads="1"/>
          </p:cNvSpPr>
          <p:nvPr>
            <p:ph idx="1"/>
          </p:nvPr>
        </p:nvSpPr>
        <p:spPr/>
        <p:txBody>
          <a:bodyPr/>
          <a:lstStyle/>
          <a:p>
            <a:r>
              <a:rPr lang="zh-CN" altLang="en-US" dirty="0"/>
              <a:t>实体</a:t>
            </a:r>
            <a:r>
              <a:rPr lang="zh-CN" altLang="en-US" dirty="0" smtClean="0"/>
              <a:t>鉴别与报文</a:t>
            </a:r>
            <a:r>
              <a:rPr lang="zh-CN" altLang="en-US" dirty="0"/>
              <a:t>鉴别不同。</a:t>
            </a:r>
          </a:p>
          <a:p>
            <a:r>
              <a:rPr lang="zh-CN" altLang="en-US" dirty="0"/>
              <a:t>报文鉴别是对每一个收到的报文都要鉴别报文的</a:t>
            </a:r>
            <a:r>
              <a:rPr lang="zh-CN" altLang="en-US" dirty="0" smtClean="0"/>
              <a:t>发送者。</a:t>
            </a:r>
            <a:endParaRPr lang="en-US" altLang="zh-CN" dirty="0" smtClean="0"/>
          </a:p>
          <a:p>
            <a:r>
              <a:rPr lang="zh-CN" altLang="en-US" dirty="0" smtClean="0"/>
              <a:t>实体</a:t>
            </a:r>
            <a:r>
              <a:rPr lang="zh-CN" altLang="en-US" dirty="0"/>
              <a:t>鉴别是在系统接入的全部持续时间内对和自己通信的对方实体</a:t>
            </a:r>
            <a:r>
              <a:rPr lang="zh-CN" altLang="en-US" dirty="0">
                <a:solidFill>
                  <a:srgbClr val="FF0000"/>
                </a:solidFill>
              </a:rPr>
              <a:t>只需验证一次。</a:t>
            </a:r>
            <a:r>
              <a:rPr lang="zh-CN" altLang="en-US" dirty="0"/>
              <a:t> </a:t>
            </a:r>
          </a:p>
        </p:txBody>
      </p:sp>
    </p:spTree>
    <p:extLst>
      <p:ext uri="{BB962C8B-B14F-4D97-AF65-F5344CB8AC3E}">
        <p14:creationId xmlns:p14="http://schemas.microsoft.com/office/powerpoint/2010/main" xmlns="" val="22576199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pPr algn="ctr"/>
            <a:r>
              <a:rPr lang="zh-CN" altLang="en-US"/>
              <a:t>最简单的实体鉴别过程 </a:t>
            </a:r>
          </a:p>
        </p:txBody>
      </p:sp>
      <p:sp>
        <p:nvSpPr>
          <p:cNvPr id="690179" name="Rectangle 3"/>
          <p:cNvSpPr>
            <a:spLocks noGrp="1" noChangeArrowheads="1"/>
          </p:cNvSpPr>
          <p:nvPr>
            <p:ph type="body" idx="1"/>
          </p:nvPr>
        </p:nvSpPr>
        <p:spPr/>
        <p:txBody>
          <a:bodyPr/>
          <a:lstStyle/>
          <a:p>
            <a:r>
              <a:rPr lang="zh-CN" altLang="en-US" dirty="0"/>
              <a:t>可以</a:t>
            </a:r>
            <a:r>
              <a:rPr lang="zh-CN" altLang="en-US" dirty="0" smtClean="0"/>
              <a:t>使用共享的对称密钥实现实体鉴别。</a:t>
            </a:r>
            <a:endParaRPr lang="en-US" altLang="zh-CN" dirty="0" smtClean="0"/>
          </a:p>
          <a:p>
            <a:r>
              <a:rPr lang="en-US" altLang="zh-CN" dirty="0" smtClean="0"/>
              <a:t>A </a:t>
            </a:r>
            <a:r>
              <a:rPr lang="zh-CN" altLang="en-US" dirty="0"/>
              <a:t>发送给 </a:t>
            </a:r>
            <a:r>
              <a:rPr lang="en-US" altLang="zh-CN" dirty="0"/>
              <a:t>B </a:t>
            </a:r>
            <a:r>
              <a:rPr lang="zh-CN" altLang="en-US" dirty="0"/>
              <a:t>的报文的被加密，使用的是对称密钥 </a:t>
            </a:r>
            <a:r>
              <a:rPr lang="en-US" altLang="zh-CN" i="1" dirty="0"/>
              <a:t>K</a:t>
            </a:r>
            <a:r>
              <a:rPr lang="en-US" altLang="zh-CN" baseline="-25000" dirty="0"/>
              <a:t>AB</a:t>
            </a:r>
            <a:r>
              <a:rPr lang="zh-CN" altLang="en-US" dirty="0"/>
              <a:t>。</a:t>
            </a:r>
          </a:p>
          <a:p>
            <a:r>
              <a:rPr lang="en-US" altLang="zh-CN" dirty="0"/>
              <a:t>B </a:t>
            </a:r>
            <a:r>
              <a:rPr lang="zh-CN" altLang="en-US" dirty="0"/>
              <a:t>收到此报文后，用共享对称密钥 </a:t>
            </a:r>
            <a:r>
              <a:rPr lang="en-US" altLang="zh-CN" i="1" dirty="0"/>
              <a:t>K</a:t>
            </a:r>
            <a:r>
              <a:rPr lang="en-US" altLang="zh-CN" baseline="-25000" dirty="0"/>
              <a:t>AB </a:t>
            </a:r>
            <a:r>
              <a:rPr lang="zh-CN" altLang="en-US" dirty="0"/>
              <a:t>进行解密，因而鉴别了实体 </a:t>
            </a:r>
            <a:r>
              <a:rPr lang="en-US" altLang="zh-CN" dirty="0"/>
              <a:t>A </a:t>
            </a:r>
            <a:r>
              <a:rPr lang="zh-CN" altLang="en-US" dirty="0"/>
              <a:t>的身份。 </a:t>
            </a:r>
            <a:r>
              <a:rPr lang="zh-CN" altLang="en-US" dirty="0" smtClean="0"/>
              <a:t>因为该密钥只有 </a:t>
            </a:r>
            <a:r>
              <a:rPr lang="en-US" altLang="zh-CN" dirty="0" smtClean="0"/>
              <a:t>A </a:t>
            </a:r>
            <a:r>
              <a:rPr lang="zh-CN" altLang="en-US" dirty="0" smtClean="0"/>
              <a:t>和 </a:t>
            </a:r>
            <a:r>
              <a:rPr lang="en-US" altLang="zh-CN" dirty="0" smtClean="0"/>
              <a:t>B </a:t>
            </a:r>
            <a:r>
              <a:rPr lang="zh-CN" altLang="en-US" dirty="0" smtClean="0"/>
              <a:t>知道。</a:t>
            </a:r>
            <a:endParaRPr lang="zh-CN" altLang="en-US" dirty="0"/>
          </a:p>
        </p:txBody>
      </p:sp>
      <p:grpSp>
        <p:nvGrpSpPr>
          <p:cNvPr id="2" name="组合 1"/>
          <p:cNvGrpSpPr/>
          <p:nvPr/>
        </p:nvGrpSpPr>
        <p:grpSpPr>
          <a:xfrm>
            <a:off x="1280592" y="4653136"/>
            <a:ext cx="7763678" cy="1584176"/>
            <a:chOff x="128464" y="3571527"/>
            <a:chExt cx="9218675" cy="1951280"/>
          </a:xfrm>
        </p:grpSpPr>
        <p:sp>
          <p:nvSpPr>
            <p:cNvPr id="690180" name="Line 4"/>
            <p:cNvSpPr>
              <a:spLocks noChangeShapeType="1"/>
            </p:cNvSpPr>
            <p:nvPr/>
          </p:nvSpPr>
          <p:spPr bwMode="auto">
            <a:xfrm>
              <a:off x="850777" y="5044729"/>
              <a:ext cx="7615818" cy="0"/>
            </a:xfrm>
            <a:prstGeom prst="line">
              <a:avLst/>
            </a:prstGeom>
            <a:noFill/>
            <a:ln w="3810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0182" name="Text Box 6"/>
            <p:cNvSpPr txBox="1">
              <a:spLocks noChangeArrowheads="1"/>
            </p:cNvSpPr>
            <p:nvPr/>
          </p:nvSpPr>
          <p:spPr bwMode="auto">
            <a:xfrm>
              <a:off x="128464" y="3620740"/>
              <a:ext cx="483851" cy="5686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grpSp>
          <p:nvGrpSpPr>
            <p:cNvPr id="690183" name="Group 7"/>
            <p:cNvGrpSpPr>
              <a:grpSpLocks/>
            </p:cNvGrpSpPr>
            <p:nvPr/>
          </p:nvGrpSpPr>
          <p:grpSpPr bwMode="auto">
            <a:xfrm>
              <a:off x="412230" y="3571527"/>
              <a:ext cx="935567" cy="939800"/>
              <a:chOff x="921" y="2412"/>
              <a:chExt cx="284" cy="265"/>
            </a:xfrm>
          </p:grpSpPr>
          <p:grpSp>
            <p:nvGrpSpPr>
              <p:cNvPr id="690184" name="Group 8"/>
              <p:cNvGrpSpPr>
                <a:grpSpLocks/>
              </p:cNvGrpSpPr>
              <p:nvPr/>
            </p:nvGrpSpPr>
            <p:grpSpPr bwMode="auto">
              <a:xfrm>
                <a:off x="928" y="2417"/>
                <a:ext cx="277" cy="260"/>
                <a:chOff x="928" y="2417"/>
                <a:chExt cx="277" cy="260"/>
              </a:xfrm>
            </p:grpSpPr>
            <p:sp>
              <p:nvSpPr>
                <p:cNvPr id="690185" name="Freeform 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186" name="Freeform 10"/>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187" name="Freeform 1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188" name="Freeform 12"/>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189" name="Rectangle 13"/>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190" name="Rectangle 14"/>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191" name="Rectangle 15"/>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192" name="Line 16"/>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0193" name="Group 17"/>
                <p:cNvGrpSpPr>
                  <a:grpSpLocks/>
                </p:cNvGrpSpPr>
                <p:nvPr/>
              </p:nvGrpSpPr>
              <p:grpSpPr bwMode="auto">
                <a:xfrm>
                  <a:off x="928" y="2639"/>
                  <a:ext cx="277" cy="38"/>
                  <a:chOff x="928" y="2639"/>
                  <a:chExt cx="277" cy="38"/>
                </a:xfrm>
              </p:grpSpPr>
              <p:sp>
                <p:nvSpPr>
                  <p:cNvPr id="690194" name="Freeform 1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195" name="Freeform 19"/>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196" name="Rectangle 20"/>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0197" name="Group 21"/>
              <p:cNvGrpSpPr>
                <a:grpSpLocks/>
              </p:cNvGrpSpPr>
              <p:nvPr/>
            </p:nvGrpSpPr>
            <p:grpSpPr bwMode="auto">
              <a:xfrm>
                <a:off x="921" y="2412"/>
                <a:ext cx="277" cy="261"/>
                <a:chOff x="921" y="2412"/>
                <a:chExt cx="277" cy="261"/>
              </a:xfrm>
            </p:grpSpPr>
            <p:sp>
              <p:nvSpPr>
                <p:cNvPr id="690198" name="Freeform 2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199" name="Freeform 23"/>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00" name="Freeform 2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01" name="Freeform 25"/>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02" name="Rectangle 26"/>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203" name="Rectangle 27"/>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204" name="Rectangle 28"/>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205" name="Line 29"/>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0206" name="Group 30"/>
                <p:cNvGrpSpPr>
                  <a:grpSpLocks/>
                </p:cNvGrpSpPr>
                <p:nvPr/>
              </p:nvGrpSpPr>
              <p:grpSpPr bwMode="auto">
                <a:xfrm>
                  <a:off x="921" y="2635"/>
                  <a:ext cx="277" cy="38"/>
                  <a:chOff x="921" y="2635"/>
                  <a:chExt cx="277" cy="38"/>
                </a:xfrm>
              </p:grpSpPr>
              <p:sp>
                <p:nvSpPr>
                  <p:cNvPr id="690207" name="Freeform 3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08" name="Freeform 32"/>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09" name="Rectangle 33"/>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sp>
          <p:nvSpPr>
            <p:cNvPr id="690211" name="Text Box 35"/>
            <p:cNvSpPr txBox="1">
              <a:spLocks noChangeArrowheads="1"/>
            </p:cNvSpPr>
            <p:nvPr/>
          </p:nvSpPr>
          <p:spPr bwMode="auto">
            <a:xfrm>
              <a:off x="8863288" y="3620740"/>
              <a:ext cx="483851" cy="5686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grpSp>
          <p:nvGrpSpPr>
            <p:cNvPr id="690212" name="Group 36"/>
            <p:cNvGrpSpPr>
              <a:grpSpLocks/>
            </p:cNvGrpSpPr>
            <p:nvPr/>
          </p:nvGrpSpPr>
          <p:grpSpPr bwMode="auto">
            <a:xfrm>
              <a:off x="8011988" y="3571527"/>
              <a:ext cx="935567" cy="939800"/>
              <a:chOff x="921" y="2412"/>
              <a:chExt cx="284" cy="265"/>
            </a:xfrm>
          </p:grpSpPr>
          <p:grpSp>
            <p:nvGrpSpPr>
              <p:cNvPr id="690213" name="Group 37"/>
              <p:cNvGrpSpPr>
                <a:grpSpLocks/>
              </p:cNvGrpSpPr>
              <p:nvPr/>
            </p:nvGrpSpPr>
            <p:grpSpPr bwMode="auto">
              <a:xfrm>
                <a:off x="928" y="2417"/>
                <a:ext cx="277" cy="260"/>
                <a:chOff x="928" y="2417"/>
                <a:chExt cx="277" cy="260"/>
              </a:xfrm>
            </p:grpSpPr>
            <p:sp>
              <p:nvSpPr>
                <p:cNvPr id="690214" name="Freeform 3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15" name="Freeform 3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16" name="Freeform 4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17" name="Freeform 4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18" name="Rectangle 42"/>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219" name="Rectangle 43"/>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220" name="Rectangle 44"/>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221" name="Line 45"/>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0222" name="Group 46"/>
                <p:cNvGrpSpPr>
                  <a:grpSpLocks/>
                </p:cNvGrpSpPr>
                <p:nvPr/>
              </p:nvGrpSpPr>
              <p:grpSpPr bwMode="auto">
                <a:xfrm>
                  <a:off x="928" y="2639"/>
                  <a:ext cx="277" cy="38"/>
                  <a:chOff x="928" y="2639"/>
                  <a:chExt cx="277" cy="38"/>
                </a:xfrm>
              </p:grpSpPr>
              <p:sp>
                <p:nvSpPr>
                  <p:cNvPr id="690223" name="Freeform 4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24" name="Freeform 4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25" name="Rectangle 49"/>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0226" name="Group 50"/>
              <p:cNvGrpSpPr>
                <a:grpSpLocks/>
              </p:cNvGrpSpPr>
              <p:nvPr/>
            </p:nvGrpSpPr>
            <p:grpSpPr bwMode="auto">
              <a:xfrm>
                <a:off x="921" y="2412"/>
                <a:ext cx="277" cy="261"/>
                <a:chOff x="921" y="2412"/>
                <a:chExt cx="277" cy="261"/>
              </a:xfrm>
            </p:grpSpPr>
            <p:sp>
              <p:nvSpPr>
                <p:cNvPr id="690227" name="Freeform 5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28" name="Freeform 5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29" name="Freeform 5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30" name="Freeform 5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31" name="Rectangle 55"/>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232" name="Rectangle 56"/>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233" name="Rectangle 57"/>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0234" name="Line 58"/>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0235" name="Group 59"/>
                <p:cNvGrpSpPr>
                  <a:grpSpLocks/>
                </p:cNvGrpSpPr>
                <p:nvPr/>
              </p:nvGrpSpPr>
              <p:grpSpPr bwMode="auto">
                <a:xfrm>
                  <a:off x="921" y="2635"/>
                  <a:ext cx="277" cy="38"/>
                  <a:chOff x="921" y="2635"/>
                  <a:chExt cx="277" cy="38"/>
                </a:xfrm>
              </p:grpSpPr>
              <p:sp>
                <p:nvSpPr>
                  <p:cNvPr id="690236" name="Freeform 6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37" name="Freeform 6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0238" name="Rectangle 62"/>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sp>
          <p:nvSpPr>
            <p:cNvPr id="690239" name="Line 63"/>
            <p:cNvSpPr>
              <a:spLocks noChangeShapeType="1"/>
            </p:cNvSpPr>
            <p:nvPr/>
          </p:nvSpPr>
          <p:spPr bwMode="auto">
            <a:xfrm rot="16200000" flipH="1">
              <a:off x="388682" y="5041675"/>
              <a:ext cx="941387" cy="0"/>
            </a:xfrm>
            <a:prstGeom prst="line">
              <a:avLst/>
            </a:prstGeom>
            <a:noFill/>
            <a:ln w="19050">
              <a:solidFill>
                <a:schemeClr val="tx1"/>
              </a:solidFill>
              <a:round/>
              <a:headEnd type="none" w="sm" len="me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0240" name="Line 64"/>
            <p:cNvSpPr>
              <a:spLocks noChangeShapeType="1"/>
            </p:cNvSpPr>
            <p:nvPr/>
          </p:nvSpPr>
          <p:spPr bwMode="auto">
            <a:xfrm rot="16200000" flipH="1">
              <a:off x="8029715" y="5052113"/>
              <a:ext cx="941388" cy="0"/>
            </a:xfrm>
            <a:prstGeom prst="line">
              <a:avLst/>
            </a:prstGeom>
            <a:noFill/>
            <a:ln w="19050">
              <a:solidFill>
                <a:schemeClr val="tx1"/>
              </a:solidFill>
              <a:round/>
              <a:headEnd type="none" w="sm" len="me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0241" name="Rectangle 65"/>
            <p:cNvSpPr>
              <a:spLocks noChangeArrowheads="1"/>
            </p:cNvSpPr>
            <p:nvPr/>
          </p:nvSpPr>
          <p:spPr bwMode="auto">
            <a:xfrm>
              <a:off x="3432184" y="4712940"/>
              <a:ext cx="2801540" cy="671513"/>
            </a:xfrm>
            <a:prstGeom prst="rect">
              <a:avLst/>
            </a:prstGeom>
            <a:solidFill>
              <a:srgbClr val="FF66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400" b="1" dirty="0">
                  <a:solidFill>
                    <a:srgbClr val="000099"/>
                  </a:solidFill>
                  <a:latin typeface="+mn-lt"/>
                  <a:ea typeface="黑体" pitchFamily="2" charset="-122"/>
                </a:rPr>
                <a:t>A, </a:t>
              </a:r>
              <a:r>
                <a:rPr kumimoji="1" lang="zh-CN" altLang="en-US" sz="2400" b="1" dirty="0">
                  <a:solidFill>
                    <a:srgbClr val="000099"/>
                  </a:solidFill>
                  <a:latin typeface="+mn-lt"/>
                  <a:ea typeface="黑体" pitchFamily="2" charset="-122"/>
                </a:rPr>
                <a:t>口令</a:t>
              </a:r>
            </a:p>
          </p:txBody>
        </p:sp>
        <p:pic>
          <p:nvPicPr>
            <p:cNvPr id="690242" name="Picture 6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24071" y="4156686"/>
              <a:ext cx="522834" cy="7483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90243" name="Text Box 67"/>
            <p:cNvSpPr txBox="1">
              <a:spLocks noChangeArrowheads="1"/>
            </p:cNvSpPr>
            <p:nvPr/>
          </p:nvSpPr>
          <p:spPr bwMode="auto">
            <a:xfrm>
              <a:off x="2389991" y="4076352"/>
              <a:ext cx="834080" cy="56864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2400" b="1" i="1">
                  <a:solidFill>
                    <a:srgbClr val="000099"/>
                  </a:solidFill>
                  <a:latin typeface="+mn-lt"/>
                  <a:ea typeface="黑体" pitchFamily="2" charset="-122"/>
                </a:rPr>
                <a:t>K</a:t>
              </a:r>
              <a:r>
                <a:rPr lang="en-US" altLang="zh-CN" sz="2400" b="1" baseline="-25000">
                  <a:solidFill>
                    <a:srgbClr val="000099"/>
                  </a:solidFill>
                  <a:latin typeface="+mn-lt"/>
                  <a:ea typeface="黑体" pitchFamily="2" charset="-122"/>
                </a:rPr>
                <a:t>AB</a:t>
              </a:r>
            </a:p>
          </p:txBody>
        </p:sp>
      </p:grpSp>
    </p:spTree>
    <p:extLst>
      <p:ext uri="{BB962C8B-B14F-4D97-AF65-F5344CB8AC3E}">
        <p14:creationId xmlns:p14="http://schemas.microsoft.com/office/powerpoint/2010/main" xmlns="" val="4207344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271727" y="2060576"/>
            <a:ext cx="9128654" cy="4321175"/>
          </a:xfrm>
        </p:spPr>
        <p:txBody>
          <a:bodyPr/>
          <a:lstStyle/>
          <a:p>
            <a:pPr eaLnBrk="1" hangingPunct="1">
              <a:lnSpc>
                <a:spcPct val="90000"/>
              </a:lnSpc>
              <a:buFont typeface="Wingdings" pitchFamily="2" charset="2"/>
              <a:buNone/>
            </a:pPr>
            <a:r>
              <a:rPr lang="en-US" altLang="zh-CN" sz="2800" smtClean="0"/>
              <a:t>(1) </a:t>
            </a:r>
            <a:r>
              <a:rPr lang="zh-CN" altLang="en-US" sz="2800" smtClean="0"/>
              <a:t>计算机病毒</a:t>
            </a:r>
            <a:r>
              <a:rPr lang="en-US" altLang="zh-CN" sz="2800" smtClean="0"/>
              <a:t>——</a:t>
            </a:r>
            <a:r>
              <a:rPr lang="zh-CN" altLang="en-US" sz="2800" smtClean="0"/>
              <a:t>会“传染”其他程序的程序，“传染”是通过修改其他程序来把自身或其变种复制进去完成的。</a:t>
            </a:r>
            <a:endParaRPr lang="en-US" altLang="zh-CN" sz="2800" smtClean="0"/>
          </a:p>
          <a:p>
            <a:pPr eaLnBrk="1" hangingPunct="1">
              <a:lnSpc>
                <a:spcPct val="90000"/>
              </a:lnSpc>
              <a:buFont typeface="Wingdings" pitchFamily="2" charset="2"/>
              <a:buNone/>
            </a:pPr>
            <a:r>
              <a:rPr lang="zh-CN" altLang="en-US" sz="2800" smtClean="0">
                <a:solidFill>
                  <a:srgbClr val="FF0000"/>
                </a:solidFill>
              </a:rPr>
              <a:t>下载文件、</a:t>
            </a:r>
            <a:r>
              <a:rPr lang="en-US" altLang="zh-CN" sz="2800" smtClean="0">
                <a:solidFill>
                  <a:srgbClr val="FF0000"/>
                </a:solidFill>
              </a:rPr>
              <a:t>U</a:t>
            </a:r>
            <a:r>
              <a:rPr lang="zh-CN" altLang="en-US" sz="2800" smtClean="0">
                <a:solidFill>
                  <a:srgbClr val="FF0000"/>
                </a:solidFill>
              </a:rPr>
              <a:t>盘传播等</a:t>
            </a:r>
            <a:endParaRPr lang="en-US" altLang="zh-CN" sz="2800" smtClean="0">
              <a:solidFill>
                <a:srgbClr val="FF0000"/>
              </a:solidFill>
            </a:endParaRPr>
          </a:p>
          <a:p>
            <a:pPr eaLnBrk="1" hangingPunct="1">
              <a:lnSpc>
                <a:spcPct val="90000"/>
              </a:lnSpc>
              <a:buFont typeface="Wingdings" pitchFamily="2" charset="2"/>
              <a:buNone/>
            </a:pPr>
            <a:r>
              <a:rPr lang="zh-CN" altLang="en-US" sz="2800" smtClean="0">
                <a:solidFill>
                  <a:srgbClr val="FF0000"/>
                </a:solidFill>
              </a:rPr>
              <a:t>例如：（比较厉害的）硬件病毒（换硬盘也杀不掉）</a:t>
            </a:r>
            <a:endParaRPr lang="en-US" altLang="zh-CN" sz="2800" smtClean="0">
              <a:solidFill>
                <a:srgbClr val="FF0000"/>
              </a:solidFill>
            </a:endParaRPr>
          </a:p>
          <a:p>
            <a:pPr eaLnBrk="1" hangingPunct="1">
              <a:lnSpc>
                <a:spcPct val="90000"/>
              </a:lnSpc>
              <a:buFont typeface="Wingdings" pitchFamily="2" charset="2"/>
              <a:buNone/>
            </a:pPr>
            <a:endParaRPr lang="zh-CN" altLang="en-US" sz="2800" smtClean="0">
              <a:solidFill>
                <a:srgbClr val="FF0000"/>
              </a:solidFill>
            </a:endParaRPr>
          </a:p>
        </p:txBody>
      </p:sp>
      <p:sp>
        <p:nvSpPr>
          <p:cNvPr id="8195" name="Rectangle 3"/>
          <p:cNvSpPr>
            <a:spLocks noGrp="1" noChangeArrowheads="1"/>
          </p:cNvSpPr>
          <p:nvPr>
            <p:ph type="title"/>
          </p:nvPr>
        </p:nvSpPr>
        <p:spPr/>
        <p:txBody>
          <a:bodyPr/>
          <a:lstStyle/>
          <a:p>
            <a:pPr algn="ctr" eaLnBrk="1" hangingPunct="1"/>
            <a:r>
              <a:rPr lang="zh-CN" altLang="en-US" smtClean="0"/>
              <a:t>恶意程序</a:t>
            </a:r>
            <a:r>
              <a:rPr lang="en-US" altLang="zh-CN" smtClean="0"/>
              <a:t>(rogue program) </a:t>
            </a:r>
          </a:p>
        </p:txBody>
      </p:sp>
      <p:pic>
        <p:nvPicPr>
          <p:cNvPr id="8196" name="图片 4" descr="3.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129904" y="4222750"/>
            <a:ext cx="5059627" cy="263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463598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pPr algn="ctr"/>
            <a:r>
              <a:rPr lang="zh-CN" altLang="en-US" dirty="0" smtClean="0"/>
              <a:t>存在明显漏洞</a:t>
            </a:r>
            <a:endParaRPr lang="zh-CN" altLang="en-US" dirty="0"/>
          </a:p>
        </p:txBody>
      </p:sp>
      <p:sp>
        <p:nvSpPr>
          <p:cNvPr id="691203" name="Rectangle 3"/>
          <p:cNvSpPr>
            <a:spLocks noGrp="1" noChangeArrowheads="1"/>
          </p:cNvSpPr>
          <p:nvPr>
            <p:ph idx="1"/>
          </p:nvPr>
        </p:nvSpPr>
        <p:spPr/>
        <p:txBody>
          <a:bodyPr/>
          <a:lstStyle/>
          <a:p>
            <a:r>
              <a:rPr lang="zh-CN" altLang="en-US" dirty="0"/>
              <a:t>入侵者 </a:t>
            </a:r>
            <a:r>
              <a:rPr lang="en-US" altLang="zh-CN" dirty="0"/>
              <a:t>C </a:t>
            </a:r>
            <a:r>
              <a:rPr lang="zh-CN" altLang="en-US" dirty="0"/>
              <a:t>可以从网络上截获 </a:t>
            </a:r>
            <a:r>
              <a:rPr lang="en-US" altLang="zh-CN" dirty="0"/>
              <a:t>A </a:t>
            </a:r>
            <a:r>
              <a:rPr lang="zh-CN" altLang="en-US" dirty="0"/>
              <a:t>发给 </a:t>
            </a:r>
            <a:r>
              <a:rPr lang="en-US" altLang="zh-CN" dirty="0"/>
              <a:t>B </a:t>
            </a:r>
            <a:r>
              <a:rPr lang="zh-CN" altLang="en-US" dirty="0"/>
              <a:t>的报文</a:t>
            </a:r>
            <a:r>
              <a:rPr lang="zh-CN" altLang="en-US" dirty="0" smtClean="0"/>
              <a:t>。</a:t>
            </a:r>
            <a:endParaRPr lang="en-US" altLang="zh-CN" dirty="0" smtClean="0"/>
          </a:p>
          <a:p>
            <a:r>
              <a:rPr lang="en-US" altLang="zh-CN" dirty="0" smtClean="0"/>
              <a:t>C </a:t>
            </a:r>
            <a:r>
              <a:rPr lang="zh-CN" altLang="en-US" dirty="0"/>
              <a:t>并不需要破译这个</a:t>
            </a:r>
            <a:r>
              <a:rPr lang="zh-CN" altLang="en-US" dirty="0" smtClean="0"/>
              <a:t>报文，而是直接</a:t>
            </a:r>
            <a:r>
              <a:rPr lang="zh-CN" altLang="en-US" dirty="0"/>
              <a:t>把</a:t>
            </a:r>
            <a:r>
              <a:rPr lang="zh-CN" altLang="en-US" dirty="0" smtClean="0"/>
              <a:t>这个截获的、</a:t>
            </a:r>
            <a:r>
              <a:rPr lang="zh-CN" altLang="zh-CN" dirty="0"/>
              <a:t>由</a:t>
            </a:r>
            <a:r>
              <a:rPr lang="en-US" altLang="zh-CN" dirty="0"/>
              <a:t>A</a:t>
            </a:r>
            <a:r>
              <a:rPr lang="zh-CN" altLang="zh-CN" dirty="0"/>
              <a:t>加密的</a:t>
            </a:r>
            <a:r>
              <a:rPr lang="zh-CN" altLang="en-US" dirty="0" smtClean="0"/>
              <a:t>报文</a:t>
            </a:r>
            <a:r>
              <a:rPr lang="zh-CN" altLang="en-US" dirty="0"/>
              <a:t>发送给 </a:t>
            </a:r>
            <a:r>
              <a:rPr lang="en-US" altLang="zh-CN" dirty="0"/>
              <a:t>B</a:t>
            </a:r>
            <a:r>
              <a:rPr lang="zh-CN" altLang="en-US" dirty="0"/>
              <a:t>，使 </a:t>
            </a:r>
            <a:r>
              <a:rPr lang="en-US" altLang="zh-CN" dirty="0"/>
              <a:t>B </a:t>
            </a:r>
            <a:r>
              <a:rPr lang="zh-CN" altLang="en-US" dirty="0"/>
              <a:t>误认为 </a:t>
            </a:r>
            <a:r>
              <a:rPr lang="en-US" altLang="zh-CN" dirty="0"/>
              <a:t>C </a:t>
            </a:r>
            <a:r>
              <a:rPr lang="zh-CN" altLang="en-US" dirty="0"/>
              <a:t>就是 </a:t>
            </a:r>
            <a:r>
              <a:rPr lang="en-US" altLang="zh-CN" dirty="0"/>
              <a:t>A</a:t>
            </a:r>
            <a:r>
              <a:rPr lang="zh-CN" altLang="en-US" dirty="0"/>
              <a:t>。然后 </a:t>
            </a:r>
            <a:r>
              <a:rPr lang="en-US" altLang="zh-CN" dirty="0"/>
              <a:t>B </a:t>
            </a:r>
            <a:r>
              <a:rPr lang="zh-CN" altLang="en-US" dirty="0"/>
              <a:t>就向伪装是 </a:t>
            </a:r>
            <a:r>
              <a:rPr lang="en-US" altLang="zh-CN" dirty="0"/>
              <a:t>A </a:t>
            </a:r>
            <a:r>
              <a:rPr lang="zh-CN" altLang="en-US" dirty="0"/>
              <a:t>的 </a:t>
            </a:r>
            <a:r>
              <a:rPr lang="en-US" altLang="zh-CN" dirty="0"/>
              <a:t>C </a:t>
            </a:r>
            <a:r>
              <a:rPr lang="zh-CN" altLang="en-US" dirty="0"/>
              <a:t>发送应发给 </a:t>
            </a:r>
            <a:r>
              <a:rPr lang="en-US" altLang="zh-CN" dirty="0"/>
              <a:t>A </a:t>
            </a:r>
            <a:r>
              <a:rPr lang="zh-CN" altLang="en-US" dirty="0"/>
              <a:t>的报文。</a:t>
            </a:r>
          </a:p>
          <a:p>
            <a:r>
              <a:rPr lang="zh-CN" altLang="en-US" dirty="0" smtClean="0"/>
              <a:t>这种攻击被称为</a:t>
            </a:r>
            <a:r>
              <a:rPr lang="zh-CN" altLang="en-US" dirty="0" smtClean="0">
                <a:solidFill>
                  <a:srgbClr val="FF0000"/>
                </a:solidFill>
              </a:rPr>
              <a:t>重放</a:t>
            </a:r>
            <a:r>
              <a:rPr lang="zh-CN" altLang="en-US" dirty="0">
                <a:solidFill>
                  <a:srgbClr val="FF0000"/>
                </a:solidFill>
              </a:rPr>
              <a:t>攻击</a:t>
            </a:r>
            <a:r>
              <a:rPr lang="en-US" altLang="zh-CN" dirty="0"/>
              <a:t>(replay attack)</a:t>
            </a:r>
            <a:r>
              <a:rPr lang="zh-CN" altLang="en-US" dirty="0"/>
              <a:t>。</a:t>
            </a:r>
            <a:r>
              <a:rPr lang="en-US" altLang="zh-CN" dirty="0"/>
              <a:t>C </a:t>
            </a:r>
            <a:r>
              <a:rPr lang="zh-CN" altLang="en-US" dirty="0"/>
              <a:t>甚至还可以截获 </a:t>
            </a:r>
            <a:r>
              <a:rPr lang="en-US" altLang="zh-CN" dirty="0"/>
              <a:t>A </a:t>
            </a:r>
            <a:r>
              <a:rPr lang="zh-CN" altLang="en-US" dirty="0"/>
              <a:t>的 </a:t>
            </a:r>
            <a:r>
              <a:rPr lang="en-US" altLang="zh-CN" dirty="0"/>
              <a:t>IP </a:t>
            </a:r>
            <a:r>
              <a:rPr lang="zh-CN" altLang="en-US" dirty="0"/>
              <a:t>地址，然后把 </a:t>
            </a:r>
            <a:r>
              <a:rPr lang="en-US" altLang="zh-CN" dirty="0"/>
              <a:t>A </a:t>
            </a:r>
            <a:r>
              <a:rPr lang="zh-CN" altLang="en-US" dirty="0"/>
              <a:t>的 </a:t>
            </a:r>
            <a:r>
              <a:rPr lang="en-US" altLang="zh-CN" dirty="0"/>
              <a:t>IP </a:t>
            </a:r>
            <a:r>
              <a:rPr lang="zh-CN" altLang="en-US" dirty="0"/>
              <a:t>地址冒充为自己的 </a:t>
            </a:r>
            <a:r>
              <a:rPr lang="en-US" altLang="zh-CN" dirty="0"/>
              <a:t>IP </a:t>
            </a:r>
            <a:r>
              <a:rPr lang="zh-CN" altLang="en-US" dirty="0"/>
              <a:t>地址（这叫做 </a:t>
            </a:r>
            <a:r>
              <a:rPr lang="en-US" altLang="zh-CN" dirty="0">
                <a:solidFill>
                  <a:srgbClr val="FF0000"/>
                </a:solidFill>
              </a:rPr>
              <a:t>IP </a:t>
            </a:r>
            <a:r>
              <a:rPr lang="zh-CN" altLang="en-US" dirty="0">
                <a:solidFill>
                  <a:srgbClr val="FF0000"/>
                </a:solidFill>
              </a:rPr>
              <a:t>欺骗</a:t>
            </a:r>
            <a:r>
              <a:rPr lang="zh-CN" altLang="en-US" dirty="0"/>
              <a:t>），使 </a:t>
            </a:r>
            <a:r>
              <a:rPr lang="en-US" altLang="zh-CN" dirty="0"/>
              <a:t>B </a:t>
            </a:r>
            <a:r>
              <a:rPr lang="zh-CN" altLang="en-US" dirty="0"/>
              <a:t>更加容易受骗。 </a:t>
            </a:r>
          </a:p>
        </p:txBody>
      </p:sp>
    </p:spTree>
    <p:extLst>
      <p:ext uri="{BB962C8B-B14F-4D97-AF65-F5344CB8AC3E}">
        <p14:creationId xmlns:p14="http://schemas.microsoft.com/office/powerpoint/2010/main" xmlns="" val="39881652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2" name="Rectangle 4"/>
          <p:cNvSpPr>
            <a:spLocks noGrp="1" noChangeArrowheads="1"/>
          </p:cNvSpPr>
          <p:nvPr>
            <p:ph type="title"/>
          </p:nvPr>
        </p:nvSpPr>
        <p:spPr/>
        <p:txBody>
          <a:bodyPr/>
          <a:lstStyle/>
          <a:p>
            <a:pPr algn="ctr"/>
            <a:r>
              <a:rPr lang="zh-CN" altLang="en-US" dirty="0"/>
              <a:t>使用不重数进行</a:t>
            </a:r>
            <a:r>
              <a:rPr lang="zh-CN" altLang="en-US" dirty="0" smtClean="0"/>
              <a:t>鉴别</a:t>
            </a:r>
            <a:endParaRPr lang="zh-CN" altLang="en-US" dirty="0"/>
          </a:p>
        </p:txBody>
      </p:sp>
      <p:sp>
        <p:nvSpPr>
          <p:cNvPr id="693255" name="Text Box 7"/>
          <p:cNvSpPr txBox="1">
            <a:spLocks noChangeArrowheads="1"/>
          </p:cNvSpPr>
          <p:nvPr/>
        </p:nvSpPr>
        <p:spPr bwMode="auto">
          <a:xfrm>
            <a:off x="1573262" y="2831018"/>
            <a:ext cx="3457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kumimoji="1" lang="en-US" altLang="zh-CN" sz="2400" b="1">
                <a:solidFill>
                  <a:srgbClr val="000099"/>
                </a:solidFill>
                <a:latin typeface="+mn-lt"/>
                <a:ea typeface="黑体" pitchFamily="2" charset="-122"/>
              </a:rPr>
              <a:t>A</a:t>
            </a:r>
          </a:p>
        </p:txBody>
      </p:sp>
      <p:grpSp>
        <p:nvGrpSpPr>
          <p:cNvPr id="693256" name="Group 8"/>
          <p:cNvGrpSpPr>
            <a:grpSpLocks/>
          </p:cNvGrpSpPr>
          <p:nvPr/>
        </p:nvGrpSpPr>
        <p:grpSpPr bwMode="auto">
          <a:xfrm>
            <a:off x="2045442" y="2786569"/>
            <a:ext cx="577185" cy="515254"/>
            <a:chOff x="921" y="2412"/>
            <a:chExt cx="284" cy="265"/>
          </a:xfrm>
        </p:grpSpPr>
        <p:grpSp>
          <p:nvGrpSpPr>
            <p:cNvPr id="693257" name="Group 9"/>
            <p:cNvGrpSpPr>
              <a:grpSpLocks/>
            </p:cNvGrpSpPr>
            <p:nvPr/>
          </p:nvGrpSpPr>
          <p:grpSpPr bwMode="auto">
            <a:xfrm>
              <a:off x="928" y="2417"/>
              <a:ext cx="277" cy="260"/>
              <a:chOff x="928" y="2417"/>
              <a:chExt cx="277" cy="260"/>
            </a:xfrm>
          </p:grpSpPr>
          <p:sp>
            <p:nvSpPr>
              <p:cNvPr id="693258" name="Freeform 10"/>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59" name="Freeform 11"/>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60" name="Freeform 12"/>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61" name="Freeform 13"/>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62" name="Rectangle 14"/>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263" name="Rectangle 15"/>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264" name="Rectangle 16"/>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265" name="Line 17"/>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3266" name="Group 18"/>
              <p:cNvGrpSpPr>
                <a:grpSpLocks/>
              </p:cNvGrpSpPr>
              <p:nvPr/>
            </p:nvGrpSpPr>
            <p:grpSpPr bwMode="auto">
              <a:xfrm>
                <a:off x="928" y="2639"/>
                <a:ext cx="277" cy="38"/>
                <a:chOff x="928" y="2639"/>
                <a:chExt cx="277" cy="38"/>
              </a:xfrm>
            </p:grpSpPr>
            <p:sp>
              <p:nvSpPr>
                <p:cNvPr id="693267" name="Freeform 19"/>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68" name="Freeform 20"/>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69" name="Rectangle 21"/>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3270" name="Group 22"/>
            <p:cNvGrpSpPr>
              <a:grpSpLocks/>
            </p:cNvGrpSpPr>
            <p:nvPr/>
          </p:nvGrpSpPr>
          <p:grpSpPr bwMode="auto">
            <a:xfrm>
              <a:off x="921" y="2412"/>
              <a:ext cx="277" cy="261"/>
              <a:chOff x="921" y="2412"/>
              <a:chExt cx="277" cy="261"/>
            </a:xfrm>
          </p:grpSpPr>
          <p:sp>
            <p:nvSpPr>
              <p:cNvPr id="693271" name="Freeform 23"/>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72" name="Freeform 24"/>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73" name="Freeform 25"/>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74" name="Freeform 26"/>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75" name="Rectangle 27"/>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276" name="Rectangle 28"/>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277" name="Rectangle 29"/>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278" name="Line 30"/>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3279" name="Group 31"/>
              <p:cNvGrpSpPr>
                <a:grpSpLocks/>
              </p:cNvGrpSpPr>
              <p:nvPr/>
            </p:nvGrpSpPr>
            <p:grpSpPr bwMode="auto">
              <a:xfrm>
                <a:off x="921" y="2635"/>
                <a:ext cx="277" cy="38"/>
                <a:chOff x="921" y="2635"/>
                <a:chExt cx="277" cy="38"/>
              </a:xfrm>
            </p:grpSpPr>
            <p:sp>
              <p:nvSpPr>
                <p:cNvPr id="693280" name="Freeform 32"/>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81" name="Freeform 33"/>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82" name="Rectangle 34"/>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sp>
        <p:nvSpPr>
          <p:cNvPr id="693284" name="Text Box 36"/>
          <p:cNvSpPr txBox="1">
            <a:spLocks noChangeArrowheads="1"/>
          </p:cNvSpPr>
          <p:nvPr/>
        </p:nvSpPr>
        <p:spPr bwMode="auto">
          <a:xfrm>
            <a:off x="8351681" y="2856418"/>
            <a:ext cx="3457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kumimoji="1" lang="en-US" altLang="zh-CN" sz="2400" b="1">
                <a:solidFill>
                  <a:srgbClr val="000099"/>
                </a:solidFill>
                <a:latin typeface="+mn-lt"/>
                <a:ea typeface="黑体" pitchFamily="2" charset="-122"/>
              </a:rPr>
              <a:t>B</a:t>
            </a:r>
          </a:p>
        </p:txBody>
      </p:sp>
      <p:grpSp>
        <p:nvGrpSpPr>
          <p:cNvPr id="693285" name="Group 37"/>
          <p:cNvGrpSpPr>
            <a:grpSpLocks/>
          </p:cNvGrpSpPr>
          <p:nvPr/>
        </p:nvGrpSpPr>
        <p:grpSpPr bwMode="auto">
          <a:xfrm>
            <a:off x="7716315" y="2786569"/>
            <a:ext cx="577185" cy="515254"/>
            <a:chOff x="921" y="2412"/>
            <a:chExt cx="284" cy="265"/>
          </a:xfrm>
        </p:grpSpPr>
        <p:grpSp>
          <p:nvGrpSpPr>
            <p:cNvPr id="693286" name="Group 38"/>
            <p:cNvGrpSpPr>
              <a:grpSpLocks/>
            </p:cNvGrpSpPr>
            <p:nvPr/>
          </p:nvGrpSpPr>
          <p:grpSpPr bwMode="auto">
            <a:xfrm>
              <a:off x="928" y="2417"/>
              <a:ext cx="277" cy="260"/>
              <a:chOff x="928" y="2417"/>
              <a:chExt cx="277" cy="260"/>
            </a:xfrm>
          </p:grpSpPr>
          <p:sp>
            <p:nvSpPr>
              <p:cNvPr id="693287" name="Freeform 3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88" name="Freeform 40"/>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89" name="Freeform 4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90" name="Freeform 42"/>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91" name="Rectangle 43"/>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292" name="Rectangle 44"/>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293" name="Rectangle 45"/>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294" name="Line 46"/>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3295" name="Group 47"/>
              <p:cNvGrpSpPr>
                <a:grpSpLocks/>
              </p:cNvGrpSpPr>
              <p:nvPr/>
            </p:nvGrpSpPr>
            <p:grpSpPr bwMode="auto">
              <a:xfrm>
                <a:off x="928" y="2639"/>
                <a:ext cx="277" cy="38"/>
                <a:chOff x="928" y="2639"/>
                <a:chExt cx="277" cy="38"/>
              </a:xfrm>
            </p:grpSpPr>
            <p:sp>
              <p:nvSpPr>
                <p:cNvPr id="693296" name="Freeform 4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97" name="Freeform 49"/>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298" name="Rectangle 50"/>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3299" name="Group 51"/>
            <p:cNvGrpSpPr>
              <a:grpSpLocks/>
            </p:cNvGrpSpPr>
            <p:nvPr/>
          </p:nvGrpSpPr>
          <p:grpSpPr bwMode="auto">
            <a:xfrm>
              <a:off x="921" y="2412"/>
              <a:ext cx="277" cy="261"/>
              <a:chOff x="921" y="2412"/>
              <a:chExt cx="277" cy="261"/>
            </a:xfrm>
          </p:grpSpPr>
          <p:sp>
            <p:nvSpPr>
              <p:cNvPr id="693300" name="Freeform 5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301" name="Freeform 53"/>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302" name="Freeform 5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303" name="Freeform 55"/>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304" name="Rectangle 56"/>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305" name="Rectangle 57"/>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306" name="Rectangle 58"/>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3307" name="Line 59"/>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3308" name="Group 60"/>
              <p:cNvGrpSpPr>
                <a:grpSpLocks/>
              </p:cNvGrpSpPr>
              <p:nvPr/>
            </p:nvGrpSpPr>
            <p:grpSpPr bwMode="auto">
              <a:xfrm>
                <a:off x="921" y="2635"/>
                <a:ext cx="277" cy="38"/>
                <a:chOff x="921" y="2635"/>
                <a:chExt cx="277" cy="38"/>
              </a:xfrm>
            </p:grpSpPr>
            <p:sp>
              <p:nvSpPr>
                <p:cNvPr id="693309" name="Freeform 6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310" name="Freeform 62"/>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3311" name="Rectangle 63"/>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sp>
        <p:nvSpPr>
          <p:cNvPr id="693312" name="Line 64"/>
          <p:cNvSpPr>
            <a:spLocks noChangeShapeType="1"/>
          </p:cNvSpPr>
          <p:nvPr/>
        </p:nvSpPr>
        <p:spPr bwMode="auto">
          <a:xfrm rot="16200000" flipH="1" flipV="1">
            <a:off x="817426" y="4839779"/>
            <a:ext cx="3005279" cy="0"/>
          </a:xfrm>
          <a:prstGeom prst="line">
            <a:avLst/>
          </a:prstGeom>
          <a:noFill/>
          <a:ln w="28575">
            <a:solidFill>
              <a:srgbClr val="000099"/>
            </a:solidFill>
            <a:round/>
            <a:headEnd type="none" w="sm"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3313" name="Line 65"/>
          <p:cNvSpPr>
            <a:spLocks noChangeShapeType="1"/>
          </p:cNvSpPr>
          <p:nvPr/>
        </p:nvSpPr>
        <p:spPr bwMode="auto">
          <a:xfrm rot="16200000" flipH="1">
            <a:off x="6514471" y="4830252"/>
            <a:ext cx="3024337" cy="0"/>
          </a:xfrm>
          <a:prstGeom prst="line">
            <a:avLst/>
          </a:prstGeom>
          <a:noFill/>
          <a:ln w="28575">
            <a:solidFill>
              <a:srgbClr val="000099"/>
            </a:solidFill>
            <a:round/>
            <a:headEnd type="none" w="sm"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693328" name="Group 80"/>
          <p:cNvGrpSpPr>
            <a:grpSpLocks/>
          </p:cNvGrpSpPr>
          <p:nvPr/>
        </p:nvGrpSpPr>
        <p:grpSpPr bwMode="auto">
          <a:xfrm>
            <a:off x="2312771" y="3392696"/>
            <a:ext cx="5690781" cy="405515"/>
            <a:chOff x="1036" y="1899"/>
            <a:chExt cx="3900" cy="388"/>
          </a:xfrm>
        </p:grpSpPr>
        <p:sp>
          <p:nvSpPr>
            <p:cNvPr id="693253" name="Line 5"/>
            <p:cNvSpPr>
              <a:spLocks noChangeShapeType="1"/>
            </p:cNvSpPr>
            <p:nvPr/>
          </p:nvSpPr>
          <p:spPr bwMode="auto">
            <a:xfrm>
              <a:off x="1036" y="2073"/>
              <a:ext cx="3900" cy="0"/>
            </a:xfrm>
            <a:prstGeom prst="line">
              <a:avLst/>
            </a:prstGeom>
            <a:noFill/>
            <a:ln w="3810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3317" name="Rectangle 69"/>
            <p:cNvSpPr>
              <a:spLocks noChangeArrowheads="1"/>
            </p:cNvSpPr>
            <p:nvPr/>
          </p:nvSpPr>
          <p:spPr bwMode="auto">
            <a:xfrm>
              <a:off x="2504" y="1899"/>
              <a:ext cx="1058" cy="388"/>
            </a:xfrm>
            <a:prstGeom prst="rect">
              <a:avLst/>
            </a:prstGeom>
            <a:solidFill>
              <a:srgbClr val="FFCCFF"/>
            </a:solidFill>
            <a:ln w="9525">
              <a:solidFill>
                <a:srgbClr val="000099"/>
              </a:solidFill>
              <a:miter lim="800000"/>
              <a:headEnd/>
              <a:tailEnd/>
            </a:ln>
            <a:effectLst>
              <a:outerShdw dist="35921" dir="2700000" algn="ctr" rotWithShape="0">
                <a:schemeClr val="bg2"/>
              </a:outerShdw>
            </a:effectLst>
          </p:spPr>
          <p:txBody>
            <a:bodyPr wrap="none" anchor="ctr"/>
            <a:lstStyle/>
            <a:p>
              <a:pPr algn="ctr"/>
              <a:r>
                <a:rPr kumimoji="1" lang="en-US" altLang="zh-CN" sz="2800" b="1" dirty="0">
                  <a:solidFill>
                    <a:srgbClr val="000099"/>
                  </a:solidFill>
                  <a:latin typeface="+mn-lt"/>
                  <a:ea typeface="黑体" pitchFamily="2" charset="-122"/>
                </a:rPr>
                <a:t>A, </a:t>
              </a:r>
              <a:r>
                <a:rPr kumimoji="1" lang="en-US" altLang="zh-CN" sz="2800" b="1" i="1" dirty="0">
                  <a:solidFill>
                    <a:srgbClr val="000099"/>
                  </a:solidFill>
                  <a:latin typeface="+mn-lt"/>
                  <a:ea typeface="黑体" pitchFamily="2" charset="-122"/>
                </a:rPr>
                <a:t>R</a:t>
              </a:r>
              <a:r>
                <a:rPr kumimoji="1" lang="en-US" altLang="zh-CN" sz="2800" b="1" baseline="-25000" dirty="0">
                  <a:solidFill>
                    <a:srgbClr val="000099"/>
                  </a:solidFill>
                  <a:latin typeface="+mn-lt"/>
                  <a:ea typeface="黑体" pitchFamily="2" charset="-122"/>
                </a:rPr>
                <a:t>A</a:t>
              </a:r>
            </a:p>
          </p:txBody>
        </p:sp>
      </p:grpSp>
      <p:grpSp>
        <p:nvGrpSpPr>
          <p:cNvPr id="693330" name="Group 82"/>
          <p:cNvGrpSpPr>
            <a:grpSpLocks/>
          </p:cNvGrpSpPr>
          <p:nvPr/>
        </p:nvGrpSpPr>
        <p:grpSpPr bwMode="auto">
          <a:xfrm>
            <a:off x="2357486" y="5388526"/>
            <a:ext cx="5598853" cy="737869"/>
            <a:chOff x="1062" y="3275"/>
            <a:chExt cx="3837" cy="706"/>
          </a:xfrm>
        </p:grpSpPr>
        <p:sp>
          <p:nvSpPr>
            <p:cNvPr id="693315" name="Line 67"/>
            <p:cNvSpPr>
              <a:spLocks noChangeShapeType="1"/>
            </p:cNvSpPr>
            <p:nvPr/>
          </p:nvSpPr>
          <p:spPr bwMode="auto">
            <a:xfrm>
              <a:off x="1062" y="3794"/>
              <a:ext cx="3837" cy="0"/>
            </a:xfrm>
            <a:prstGeom prst="line">
              <a:avLst/>
            </a:prstGeom>
            <a:noFill/>
            <a:ln w="3810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3316" name="Rectangle 68"/>
            <p:cNvSpPr>
              <a:spLocks noChangeArrowheads="1"/>
            </p:cNvSpPr>
            <p:nvPr/>
          </p:nvSpPr>
          <p:spPr bwMode="auto">
            <a:xfrm>
              <a:off x="2908" y="3628"/>
              <a:ext cx="474" cy="353"/>
            </a:xfrm>
            <a:prstGeom prst="rect">
              <a:avLst/>
            </a:prstGeom>
            <a:solidFill>
              <a:srgbClr val="FFFF99"/>
            </a:solidFill>
            <a:ln w="9525" algn="ctr">
              <a:solidFill>
                <a:srgbClr val="000099"/>
              </a:solidFill>
              <a:miter lim="800000"/>
              <a:headEnd/>
              <a:tailEnd/>
            </a:ln>
            <a:effectLst>
              <a:outerShdw dist="35921" dir="2700000" algn="ctr" rotWithShape="0">
                <a:schemeClr val="bg2"/>
              </a:outerShdw>
            </a:effectLst>
          </p:spPr>
          <p:txBody>
            <a:bodyPr wrap="none" anchor="ctr"/>
            <a:lstStyle/>
            <a:p>
              <a:pPr algn="r"/>
              <a:r>
                <a:rPr kumimoji="1" lang="en-US" altLang="zh-CN" sz="2800" b="1" dirty="0">
                  <a:solidFill>
                    <a:srgbClr val="000099"/>
                  </a:solidFill>
                  <a:latin typeface="+mn-lt"/>
                  <a:ea typeface="黑体" pitchFamily="2" charset="-122"/>
                </a:rPr>
                <a:t>R</a:t>
              </a:r>
              <a:r>
                <a:rPr kumimoji="1" lang="en-US" altLang="zh-CN" sz="2800" b="1" baseline="-25000" dirty="0">
                  <a:solidFill>
                    <a:srgbClr val="000099"/>
                  </a:solidFill>
                  <a:latin typeface="+mn-lt"/>
                  <a:ea typeface="黑体" pitchFamily="2" charset="-122"/>
                </a:rPr>
                <a:t>B</a:t>
              </a:r>
            </a:p>
          </p:txBody>
        </p:sp>
        <p:pic>
          <p:nvPicPr>
            <p:cNvPr id="693321" name="Picture 7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63" y="3311"/>
              <a:ext cx="316" cy="426"/>
            </a:xfrm>
            <a:prstGeom prst="rect">
              <a:avLst/>
            </a:prstGeom>
            <a:noFill/>
            <a:ln w="12699">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93322" name="Text Box 74"/>
            <p:cNvSpPr txBox="1">
              <a:spLocks noChangeArrowheads="1"/>
            </p:cNvSpPr>
            <p:nvPr/>
          </p:nvSpPr>
          <p:spPr bwMode="auto">
            <a:xfrm>
              <a:off x="2378" y="3275"/>
              <a:ext cx="408" cy="291"/>
            </a:xfrm>
            <a:prstGeom prst="rect">
              <a:avLst/>
            </a:prstGeom>
            <a:noFill/>
            <a:ln w="9525">
              <a:no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2400" b="1" i="1" dirty="0">
                  <a:solidFill>
                    <a:srgbClr val="000099"/>
                  </a:solidFill>
                  <a:latin typeface="+mn-lt"/>
                  <a:ea typeface="黑体" pitchFamily="2" charset="-122"/>
                </a:rPr>
                <a:t>K</a:t>
              </a:r>
              <a:r>
                <a:rPr lang="en-US" altLang="zh-CN" sz="2400" b="1" baseline="-25000" dirty="0">
                  <a:solidFill>
                    <a:srgbClr val="000099"/>
                  </a:solidFill>
                  <a:latin typeface="+mn-lt"/>
                  <a:ea typeface="黑体" pitchFamily="2" charset="-122"/>
                </a:rPr>
                <a:t>AB</a:t>
              </a:r>
            </a:p>
          </p:txBody>
        </p:sp>
      </p:grpSp>
      <p:grpSp>
        <p:nvGrpSpPr>
          <p:cNvPr id="693329" name="Group 81"/>
          <p:cNvGrpSpPr>
            <a:grpSpLocks/>
          </p:cNvGrpSpPr>
          <p:nvPr/>
        </p:nvGrpSpPr>
        <p:grpSpPr bwMode="auto">
          <a:xfrm>
            <a:off x="2342009" y="4242008"/>
            <a:ext cx="5638250" cy="947942"/>
            <a:chOff x="1053" y="2434"/>
            <a:chExt cx="3864" cy="907"/>
          </a:xfrm>
        </p:grpSpPr>
        <p:sp>
          <p:nvSpPr>
            <p:cNvPr id="693314" name="Line 66"/>
            <p:cNvSpPr>
              <a:spLocks noChangeShapeType="1"/>
            </p:cNvSpPr>
            <p:nvPr/>
          </p:nvSpPr>
          <p:spPr bwMode="auto">
            <a:xfrm flipH="1" flipV="1">
              <a:off x="1053" y="2815"/>
              <a:ext cx="3864" cy="0"/>
            </a:xfrm>
            <a:prstGeom prst="line">
              <a:avLst/>
            </a:prstGeom>
            <a:noFill/>
            <a:ln w="3810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3318" name="Rectangle 70"/>
            <p:cNvSpPr>
              <a:spLocks noChangeArrowheads="1"/>
            </p:cNvSpPr>
            <p:nvPr/>
          </p:nvSpPr>
          <p:spPr bwMode="auto">
            <a:xfrm>
              <a:off x="2166" y="2434"/>
              <a:ext cx="1757" cy="907"/>
            </a:xfrm>
            <a:prstGeom prst="rect">
              <a:avLst/>
            </a:prstGeom>
            <a:solidFill>
              <a:srgbClr val="CCCCFF"/>
            </a:solidFill>
            <a:ln w="9525">
              <a:solidFill>
                <a:srgbClr val="000099"/>
              </a:solidFill>
              <a:miter lim="800000"/>
              <a:headEnd/>
              <a:tailEnd/>
            </a:ln>
            <a:effectLst>
              <a:outerShdw dist="35921" dir="2700000" algn="ctr" rotWithShape="0">
                <a:schemeClr val="bg2"/>
              </a:outerShdw>
            </a:effectLst>
          </p:spPr>
          <p:txBody>
            <a:bodyPr wrap="none" anchor="ctr"/>
            <a:lstStyle/>
            <a:p>
              <a:endParaRPr kumimoji="1" lang="zh-CN" altLang="zh-CN" sz="2400" b="1">
                <a:solidFill>
                  <a:srgbClr val="000099"/>
                </a:solidFill>
                <a:latin typeface="+mn-lt"/>
                <a:ea typeface="黑体" pitchFamily="2" charset="-122"/>
              </a:endParaRPr>
            </a:p>
          </p:txBody>
        </p:sp>
        <p:sp>
          <p:nvSpPr>
            <p:cNvPr id="693319" name="Rectangle 71"/>
            <p:cNvSpPr>
              <a:spLocks noChangeArrowheads="1"/>
            </p:cNvSpPr>
            <p:nvPr/>
          </p:nvSpPr>
          <p:spPr bwMode="auto">
            <a:xfrm>
              <a:off x="3275" y="2851"/>
              <a:ext cx="474" cy="353"/>
            </a:xfrm>
            <a:prstGeom prst="rect">
              <a:avLst/>
            </a:prstGeom>
            <a:solidFill>
              <a:srgbClr val="FFFF99"/>
            </a:solidFill>
            <a:ln w="9525" algn="ctr">
              <a:solidFill>
                <a:srgbClr val="000099"/>
              </a:solidFill>
              <a:miter lim="800000"/>
              <a:headEnd/>
              <a:tailEnd/>
            </a:ln>
            <a:effectLst>
              <a:outerShdw dist="35921" dir="2700000" algn="ctr" rotWithShape="0">
                <a:schemeClr val="bg2"/>
              </a:outerShdw>
            </a:effectLst>
          </p:spPr>
          <p:txBody>
            <a:bodyPr wrap="none" anchor="ctr"/>
            <a:lstStyle/>
            <a:p>
              <a:pPr algn="r"/>
              <a:r>
                <a:rPr kumimoji="1" lang="en-US" altLang="zh-CN" sz="2800" b="1" dirty="0">
                  <a:solidFill>
                    <a:srgbClr val="000099"/>
                  </a:solidFill>
                  <a:latin typeface="+mn-lt"/>
                  <a:ea typeface="黑体" pitchFamily="2" charset="-122"/>
                </a:rPr>
                <a:t>R</a:t>
              </a:r>
              <a:r>
                <a:rPr kumimoji="1" lang="en-US" altLang="zh-CN" sz="2800" b="1" baseline="-25000" dirty="0">
                  <a:solidFill>
                    <a:srgbClr val="000099"/>
                  </a:solidFill>
                  <a:latin typeface="+mn-lt"/>
                  <a:ea typeface="黑体" pitchFamily="2" charset="-122"/>
                </a:rPr>
                <a:t>A</a:t>
              </a:r>
            </a:p>
          </p:txBody>
        </p:sp>
        <p:sp>
          <p:nvSpPr>
            <p:cNvPr id="693320" name="Text Box 72"/>
            <p:cNvSpPr txBox="1">
              <a:spLocks noChangeArrowheads="1"/>
            </p:cNvSpPr>
            <p:nvPr/>
          </p:nvSpPr>
          <p:spPr bwMode="auto">
            <a:xfrm>
              <a:off x="2417" y="2783"/>
              <a:ext cx="569" cy="33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2800" b="1" i="1" dirty="0" smtClean="0">
                  <a:solidFill>
                    <a:srgbClr val="000099"/>
                  </a:solidFill>
                  <a:latin typeface="+mn-lt"/>
                  <a:ea typeface="黑体" pitchFamily="2" charset="-122"/>
                </a:rPr>
                <a:t>R</a:t>
              </a:r>
              <a:r>
                <a:rPr kumimoji="1" lang="en-US" altLang="zh-CN" sz="2800" b="1" baseline="-25000" dirty="0" smtClean="0">
                  <a:solidFill>
                    <a:srgbClr val="000099"/>
                  </a:solidFill>
                  <a:latin typeface="+mn-lt"/>
                  <a:ea typeface="黑体" pitchFamily="2" charset="-122"/>
                </a:rPr>
                <a:t>B</a:t>
              </a:r>
              <a:r>
                <a:rPr kumimoji="1" lang="zh-CN" altLang="en-US" sz="2800" b="1" dirty="0" smtClean="0">
                  <a:solidFill>
                    <a:srgbClr val="000099"/>
                  </a:solidFill>
                  <a:latin typeface="+mn-lt"/>
                  <a:ea typeface="黑体" pitchFamily="2" charset="-122"/>
                </a:rPr>
                <a:t>，</a:t>
              </a:r>
              <a:endParaRPr kumimoji="1" lang="en-US" altLang="zh-CN" sz="2800" b="1" dirty="0">
                <a:solidFill>
                  <a:srgbClr val="000099"/>
                </a:solidFill>
                <a:latin typeface="+mn-lt"/>
                <a:ea typeface="黑体" pitchFamily="2" charset="-122"/>
              </a:endParaRPr>
            </a:p>
          </p:txBody>
        </p:sp>
        <p:pic>
          <p:nvPicPr>
            <p:cNvPr id="693323" name="Picture 7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57" y="2578"/>
              <a:ext cx="294" cy="417"/>
            </a:xfrm>
            <a:prstGeom prst="rect">
              <a:avLst/>
            </a:prstGeom>
            <a:noFill/>
            <a:ln w="12699">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93324" name="Text Box 76"/>
            <p:cNvSpPr txBox="1">
              <a:spLocks noChangeArrowheads="1"/>
            </p:cNvSpPr>
            <p:nvPr/>
          </p:nvSpPr>
          <p:spPr bwMode="auto">
            <a:xfrm>
              <a:off x="2780" y="2504"/>
              <a:ext cx="408" cy="291"/>
            </a:xfrm>
            <a:prstGeom prst="rect">
              <a:avLst/>
            </a:prstGeom>
            <a:noFill/>
            <a:ln w="9525">
              <a:no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2400" b="1" i="1" dirty="0">
                  <a:solidFill>
                    <a:srgbClr val="000099"/>
                  </a:solidFill>
                  <a:latin typeface="+mn-lt"/>
                  <a:ea typeface="黑体" pitchFamily="2" charset="-122"/>
                </a:rPr>
                <a:t>K</a:t>
              </a:r>
              <a:r>
                <a:rPr lang="en-US" altLang="zh-CN" sz="2400" b="1" baseline="-25000" dirty="0">
                  <a:solidFill>
                    <a:srgbClr val="000099"/>
                  </a:solidFill>
                  <a:latin typeface="+mn-lt"/>
                  <a:ea typeface="黑体" pitchFamily="2" charset="-122"/>
                </a:rPr>
                <a:t>AB</a:t>
              </a:r>
            </a:p>
          </p:txBody>
        </p:sp>
      </p:grpSp>
      <p:sp>
        <p:nvSpPr>
          <p:cNvPr id="693326" name="Text Box 78"/>
          <p:cNvSpPr txBox="1">
            <a:spLocks noChangeArrowheads="1"/>
          </p:cNvSpPr>
          <p:nvPr/>
        </p:nvSpPr>
        <p:spPr bwMode="auto">
          <a:xfrm>
            <a:off x="1595635" y="5622339"/>
            <a:ext cx="678954" cy="83099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r"/>
            <a:r>
              <a:rPr lang="zh-CN" altLang="en-US" sz="2400" b="1" dirty="0">
                <a:solidFill>
                  <a:srgbClr val="000099"/>
                </a:solidFill>
                <a:latin typeface="+mn-lt"/>
                <a:ea typeface="黑体" pitchFamily="2" charset="-122"/>
              </a:rPr>
              <a:t>时间</a:t>
            </a:r>
            <a:endParaRPr lang="zh-CN" altLang="en-US" sz="2400" b="1" baseline="-25000" dirty="0">
              <a:solidFill>
                <a:srgbClr val="000099"/>
              </a:solidFill>
              <a:latin typeface="+mn-lt"/>
              <a:ea typeface="黑体" pitchFamily="2" charset="-122"/>
            </a:endParaRPr>
          </a:p>
        </p:txBody>
      </p:sp>
      <p:sp>
        <p:nvSpPr>
          <p:cNvPr id="2" name="矩形 1"/>
          <p:cNvSpPr/>
          <p:nvPr/>
        </p:nvSpPr>
        <p:spPr>
          <a:xfrm>
            <a:off x="560512" y="1155187"/>
            <a:ext cx="9145016" cy="1409717"/>
          </a:xfrm>
          <a:prstGeom prst="rect">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en-US" sz="2800" b="1" dirty="0">
                <a:solidFill>
                  <a:srgbClr val="000099"/>
                </a:solidFill>
                <a:latin typeface="+mn-lt"/>
                <a:ea typeface="黑体" pitchFamily="2" charset="-122"/>
              </a:rPr>
              <a:t>不重数</a:t>
            </a:r>
            <a:r>
              <a:rPr lang="en-US" altLang="zh-CN" sz="2800" b="1" dirty="0">
                <a:solidFill>
                  <a:srgbClr val="000099"/>
                </a:solidFill>
                <a:latin typeface="+mn-lt"/>
                <a:ea typeface="黑体" pitchFamily="2" charset="-122"/>
              </a:rPr>
              <a:t>(nonce)</a:t>
            </a:r>
            <a:r>
              <a:rPr lang="zh-CN" altLang="en-US" sz="2800" b="1" dirty="0">
                <a:solidFill>
                  <a:srgbClr val="000099"/>
                </a:solidFill>
                <a:latin typeface="+mn-lt"/>
                <a:ea typeface="黑体" pitchFamily="2" charset="-122"/>
              </a:rPr>
              <a:t>就是一个不重复使用的大随机数</a:t>
            </a:r>
            <a:r>
              <a:rPr lang="zh-CN" altLang="en-US" sz="2800" b="1" dirty="0" smtClean="0">
                <a:solidFill>
                  <a:srgbClr val="000099"/>
                </a:solidFill>
                <a:latin typeface="+mn-lt"/>
                <a:ea typeface="黑体" pitchFamily="2" charset="-122"/>
              </a:rPr>
              <a:t>，即</a:t>
            </a:r>
            <a:r>
              <a:rPr lang="zh-CN" altLang="en-US" sz="2800" b="1" dirty="0">
                <a:solidFill>
                  <a:srgbClr val="000099"/>
                </a:solidFill>
                <a:latin typeface="+mn-lt"/>
                <a:ea typeface="黑体" pitchFamily="2" charset="-122"/>
              </a:rPr>
              <a:t>“一次一数”</a:t>
            </a:r>
            <a:r>
              <a:rPr lang="zh-CN" altLang="en-US" sz="2800" b="1" dirty="0" smtClean="0">
                <a:solidFill>
                  <a:srgbClr val="000099"/>
                </a:solidFill>
                <a:latin typeface="+mn-lt"/>
                <a:ea typeface="黑体" pitchFamily="2" charset="-122"/>
              </a:rPr>
              <a:t>。</a:t>
            </a:r>
            <a:r>
              <a:rPr lang="zh-CN" altLang="zh-CN" sz="2800" b="1" dirty="0">
                <a:solidFill>
                  <a:srgbClr val="000099"/>
                </a:solidFill>
                <a:latin typeface="+mn-lt"/>
                <a:ea typeface="黑体" pitchFamily="2" charset="-122"/>
              </a:rPr>
              <a:t>由于不重数不能重复使用，</a:t>
            </a:r>
            <a:r>
              <a:rPr lang="zh-CN" altLang="zh-CN" sz="2800" b="1" dirty="0" smtClean="0">
                <a:solidFill>
                  <a:srgbClr val="000099"/>
                </a:solidFill>
                <a:latin typeface="+mn-lt"/>
                <a:ea typeface="黑体" pitchFamily="2" charset="-122"/>
              </a:rPr>
              <a:t>所以</a:t>
            </a:r>
            <a:r>
              <a:rPr lang="en-US" altLang="zh-CN" sz="2800" b="1" dirty="0" smtClean="0">
                <a:solidFill>
                  <a:srgbClr val="000099"/>
                </a:solidFill>
                <a:latin typeface="+mn-lt"/>
                <a:ea typeface="黑体" pitchFamily="2" charset="-122"/>
              </a:rPr>
              <a:t> C </a:t>
            </a:r>
            <a:r>
              <a:rPr lang="zh-CN" altLang="zh-CN" sz="2800" b="1" dirty="0" smtClean="0">
                <a:solidFill>
                  <a:srgbClr val="000099"/>
                </a:solidFill>
                <a:latin typeface="+mn-lt"/>
                <a:ea typeface="黑体" pitchFamily="2" charset="-122"/>
              </a:rPr>
              <a:t>在</a:t>
            </a:r>
            <a:r>
              <a:rPr lang="zh-CN" altLang="zh-CN" sz="2800" b="1" dirty="0">
                <a:solidFill>
                  <a:srgbClr val="000099"/>
                </a:solidFill>
                <a:latin typeface="+mn-lt"/>
                <a:ea typeface="黑体" pitchFamily="2" charset="-122"/>
              </a:rPr>
              <a:t>进行重放攻击时无法重复使用所截获的不重数。</a:t>
            </a:r>
            <a:endParaRPr lang="zh-CN" altLang="en-US" sz="2800" b="1" dirty="0">
              <a:solidFill>
                <a:srgbClr val="000099"/>
              </a:solidFill>
              <a:latin typeface="+mn-lt"/>
              <a:ea typeface="黑体" pitchFamily="2" charset="-122"/>
            </a:endParaRPr>
          </a:p>
        </p:txBody>
      </p:sp>
    </p:spTree>
    <p:extLst>
      <p:ext uri="{BB962C8B-B14F-4D97-AF65-F5344CB8AC3E}">
        <p14:creationId xmlns:p14="http://schemas.microsoft.com/office/powerpoint/2010/main" xmlns="" val="1287799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500"/>
                                  </p:stCondLst>
                                  <p:childTnLst>
                                    <p:set>
                                      <p:cBhvr>
                                        <p:cTn id="6" dur="1" fill="hold">
                                          <p:stCondLst>
                                            <p:cond delay="0"/>
                                          </p:stCondLst>
                                        </p:cTn>
                                        <p:tgtEl>
                                          <p:spTgt spid="693328"/>
                                        </p:tgtEl>
                                        <p:attrNameLst>
                                          <p:attrName>style.visibility</p:attrName>
                                        </p:attrNameLst>
                                      </p:cBhvr>
                                      <p:to>
                                        <p:strVal val="visible"/>
                                      </p:to>
                                    </p:set>
                                    <p:animEffect transition="in" filter="wipe(left)">
                                      <p:cBhvr>
                                        <p:cTn id="7" dur="2000"/>
                                        <p:tgtEl>
                                          <p:spTgt spid="693328"/>
                                        </p:tgtEl>
                                      </p:cBhvr>
                                    </p:animEffect>
                                  </p:childTnLst>
                                </p:cTn>
                              </p:par>
                            </p:childTnLst>
                          </p:cTn>
                        </p:par>
                        <p:par>
                          <p:cTn id="8" fill="hold" nodeType="afterGroup">
                            <p:stCondLst>
                              <p:cond delay="2500"/>
                            </p:stCondLst>
                            <p:childTnLst>
                              <p:par>
                                <p:cTn id="9" presetID="22" presetClass="entr" presetSubtype="2" fill="hold" nodeType="afterEffect">
                                  <p:stCondLst>
                                    <p:cond delay="500"/>
                                  </p:stCondLst>
                                  <p:childTnLst>
                                    <p:set>
                                      <p:cBhvr>
                                        <p:cTn id="10" dur="1" fill="hold">
                                          <p:stCondLst>
                                            <p:cond delay="0"/>
                                          </p:stCondLst>
                                        </p:cTn>
                                        <p:tgtEl>
                                          <p:spTgt spid="693329"/>
                                        </p:tgtEl>
                                        <p:attrNameLst>
                                          <p:attrName>style.visibility</p:attrName>
                                        </p:attrNameLst>
                                      </p:cBhvr>
                                      <p:to>
                                        <p:strVal val="visible"/>
                                      </p:to>
                                    </p:set>
                                    <p:animEffect transition="in" filter="wipe(right)">
                                      <p:cBhvr>
                                        <p:cTn id="11" dur="2000"/>
                                        <p:tgtEl>
                                          <p:spTgt spid="693329"/>
                                        </p:tgtEl>
                                      </p:cBhvr>
                                    </p:animEffect>
                                  </p:childTnLst>
                                </p:cTn>
                              </p:par>
                            </p:childTnLst>
                          </p:cTn>
                        </p:par>
                        <p:par>
                          <p:cTn id="12" fill="hold" nodeType="afterGroup">
                            <p:stCondLst>
                              <p:cond delay="5000"/>
                            </p:stCondLst>
                            <p:childTnLst>
                              <p:par>
                                <p:cTn id="13" presetID="22" presetClass="entr" presetSubtype="8" fill="hold" nodeType="afterEffect">
                                  <p:stCondLst>
                                    <p:cond delay="500"/>
                                  </p:stCondLst>
                                  <p:childTnLst>
                                    <p:set>
                                      <p:cBhvr>
                                        <p:cTn id="14" dur="1" fill="hold">
                                          <p:stCondLst>
                                            <p:cond delay="0"/>
                                          </p:stCondLst>
                                        </p:cTn>
                                        <p:tgtEl>
                                          <p:spTgt spid="693330"/>
                                        </p:tgtEl>
                                        <p:attrNameLst>
                                          <p:attrName>style.visibility</p:attrName>
                                        </p:attrNameLst>
                                      </p:cBhvr>
                                      <p:to>
                                        <p:strVal val="visible"/>
                                      </p:to>
                                    </p:set>
                                    <p:animEffect transition="in" filter="wipe(left)">
                                      <p:cBhvr>
                                        <p:cTn id="15" dur="2000"/>
                                        <p:tgtEl>
                                          <p:spTgt spid="693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使用不重数进行</a:t>
            </a:r>
            <a:r>
              <a:rPr lang="zh-CN" altLang="en-US" dirty="0" smtClean="0"/>
              <a:t>鉴别</a:t>
            </a:r>
            <a:endParaRPr lang="zh-CN" altLang="en-US" dirty="0"/>
          </a:p>
        </p:txBody>
      </p:sp>
      <p:sp>
        <p:nvSpPr>
          <p:cNvPr id="3" name="内容占位符 2"/>
          <p:cNvSpPr>
            <a:spLocks noGrp="1"/>
          </p:cNvSpPr>
          <p:nvPr>
            <p:ph idx="1"/>
          </p:nvPr>
        </p:nvSpPr>
        <p:spPr/>
        <p:txBody>
          <a:bodyPr/>
          <a:lstStyle/>
          <a:p>
            <a:r>
              <a:rPr lang="zh-CN" altLang="zh-CN" sz="2800" dirty="0"/>
              <a:t>在使用公钥密码体制时，可以对不重数进行签名鉴别</a:t>
            </a:r>
            <a:r>
              <a:rPr lang="zh-CN" altLang="zh-CN" sz="2800" dirty="0" smtClean="0"/>
              <a:t>。</a:t>
            </a:r>
            <a:endParaRPr lang="en-US" altLang="zh-CN" sz="2800" dirty="0" smtClean="0"/>
          </a:p>
          <a:p>
            <a:r>
              <a:rPr lang="en-US" altLang="zh-CN" sz="2800" dirty="0" smtClean="0"/>
              <a:t>B </a:t>
            </a:r>
            <a:r>
              <a:rPr lang="zh-CN" altLang="zh-CN" sz="2800" dirty="0" smtClean="0"/>
              <a:t>用</a:t>
            </a:r>
            <a:r>
              <a:rPr lang="zh-CN" altLang="zh-CN" sz="2800" dirty="0"/>
              <a:t>其</a:t>
            </a:r>
            <a:r>
              <a:rPr lang="zh-CN" altLang="zh-CN" sz="2800" dirty="0">
                <a:solidFill>
                  <a:srgbClr val="FF0000"/>
                </a:solidFill>
              </a:rPr>
              <a:t>私钥</a:t>
            </a:r>
            <a:r>
              <a:rPr lang="zh-CN" altLang="zh-CN" sz="2800" dirty="0"/>
              <a:t>对不重</a:t>
            </a:r>
            <a:r>
              <a:rPr lang="zh-CN" altLang="zh-CN" sz="2800" dirty="0" smtClean="0"/>
              <a:t>数</a:t>
            </a:r>
            <a:r>
              <a:rPr lang="en-US" altLang="zh-CN" sz="2800" dirty="0" smtClean="0"/>
              <a:t> </a:t>
            </a:r>
            <a:r>
              <a:rPr lang="en-US" altLang="zh-CN" sz="2800" i="1" dirty="0" smtClean="0"/>
              <a:t>R</a:t>
            </a:r>
            <a:r>
              <a:rPr lang="en-US" altLang="zh-CN" sz="2800" baseline="-25000" dirty="0" smtClean="0"/>
              <a:t>A</a:t>
            </a:r>
            <a:r>
              <a:rPr lang="en-US" altLang="zh-CN" sz="2800" dirty="0" smtClean="0"/>
              <a:t> </a:t>
            </a:r>
            <a:r>
              <a:rPr lang="zh-CN" altLang="zh-CN" sz="2800" dirty="0" smtClean="0"/>
              <a:t>进行</a:t>
            </a:r>
            <a:r>
              <a:rPr lang="zh-CN" altLang="zh-CN" sz="2800" dirty="0"/>
              <a:t>签名后发回</a:t>
            </a:r>
            <a:r>
              <a:rPr lang="zh-CN" altLang="zh-CN" sz="2800" dirty="0" smtClean="0"/>
              <a:t>给</a:t>
            </a:r>
            <a:r>
              <a:rPr lang="en-US" altLang="zh-CN" sz="2800" dirty="0" smtClean="0"/>
              <a:t> A</a:t>
            </a:r>
            <a:r>
              <a:rPr lang="zh-CN" altLang="zh-CN" sz="2800" dirty="0"/>
              <a:t>。</a:t>
            </a:r>
            <a:r>
              <a:rPr lang="en-US" altLang="zh-CN" sz="2800" dirty="0" smtClean="0"/>
              <a:t>A </a:t>
            </a:r>
            <a:r>
              <a:rPr lang="zh-CN" altLang="zh-CN" sz="2800" dirty="0" smtClean="0"/>
              <a:t>用</a:t>
            </a:r>
            <a:r>
              <a:rPr lang="en-US" altLang="zh-CN" sz="2800" dirty="0" smtClean="0"/>
              <a:t> B </a:t>
            </a:r>
            <a:r>
              <a:rPr lang="zh-CN" altLang="zh-CN" sz="2800" dirty="0" smtClean="0"/>
              <a:t>的</a:t>
            </a:r>
            <a:r>
              <a:rPr lang="zh-CN" altLang="zh-CN" sz="2800" dirty="0">
                <a:solidFill>
                  <a:srgbClr val="FF0000"/>
                </a:solidFill>
              </a:rPr>
              <a:t>公钥</a:t>
            </a:r>
            <a:r>
              <a:rPr lang="zh-CN" altLang="zh-CN" sz="2800" dirty="0"/>
              <a:t>核实签名。如能得出自己原来发送的不重</a:t>
            </a:r>
            <a:r>
              <a:rPr lang="zh-CN" altLang="zh-CN" sz="2800" dirty="0" smtClean="0"/>
              <a:t>数</a:t>
            </a:r>
            <a:r>
              <a:rPr lang="en-US" altLang="zh-CN" sz="2800" dirty="0" smtClean="0"/>
              <a:t> </a:t>
            </a:r>
            <a:r>
              <a:rPr lang="en-US" altLang="zh-CN" sz="2800" i="1" dirty="0" smtClean="0"/>
              <a:t>R</a:t>
            </a:r>
            <a:r>
              <a:rPr lang="en-US" altLang="zh-CN" sz="2800" baseline="-25000" dirty="0" smtClean="0"/>
              <a:t>A</a:t>
            </a:r>
            <a:r>
              <a:rPr lang="zh-CN" altLang="zh-CN" sz="2800" dirty="0"/>
              <a:t>，就核实了和自己通信的对方的确</a:t>
            </a:r>
            <a:r>
              <a:rPr lang="zh-CN" altLang="zh-CN" sz="2800" dirty="0" smtClean="0"/>
              <a:t>是</a:t>
            </a:r>
            <a:r>
              <a:rPr lang="en-US" altLang="zh-CN" sz="2800" dirty="0" smtClean="0"/>
              <a:t> B</a:t>
            </a:r>
            <a:r>
              <a:rPr lang="zh-CN" altLang="zh-CN" sz="2800" dirty="0" smtClean="0"/>
              <a:t>。</a:t>
            </a:r>
            <a:endParaRPr lang="en-US" altLang="zh-CN" sz="2800" dirty="0" smtClean="0"/>
          </a:p>
          <a:p>
            <a:r>
              <a:rPr lang="zh-CN" altLang="zh-CN" sz="2800" dirty="0" smtClean="0"/>
              <a:t>同样</a:t>
            </a:r>
            <a:r>
              <a:rPr lang="zh-CN" altLang="zh-CN" sz="2800" dirty="0"/>
              <a:t>，</a:t>
            </a:r>
            <a:r>
              <a:rPr lang="en-US" altLang="zh-CN" sz="2800" dirty="0" smtClean="0"/>
              <a:t>A </a:t>
            </a:r>
            <a:r>
              <a:rPr lang="zh-CN" altLang="zh-CN" sz="2800" dirty="0" smtClean="0"/>
              <a:t>也</a:t>
            </a:r>
            <a:r>
              <a:rPr lang="zh-CN" altLang="zh-CN" sz="2800" dirty="0"/>
              <a:t>用自己的私钥对不重</a:t>
            </a:r>
            <a:r>
              <a:rPr lang="zh-CN" altLang="zh-CN" sz="2800" dirty="0" smtClean="0"/>
              <a:t>数</a:t>
            </a:r>
            <a:r>
              <a:rPr lang="en-US" altLang="zh-CN" sz="2800" dirty="0" smtClean="0"/>
              <a:t> </a:t>
            </a:r>
            <a:r>
              <a:rPr lang="en-US" altLang="zh-CN" sz="2800" i="1" dirty="0" smtClean="0"/>
              <a:t>R</a:t>
            </a:r>
            <a:r>
              <a:rPr lang="en-US" altLang="zh-CN" sz="2800" baseline="-25000" dirty="0" smtClean="0"/>
              <a:t>B </a:t>
            </a:r>
            <a:r>
              <a:rPr lang="zh-CN" altLang="zh-CN" sz="2800" dirty="0" smtClean="0"/>
              <a:t>进行</a:t>
            </a:r>
            <a:r>
              <a:rPr lang="zh-CN" altLang="zh-CN" sz="2800" dirty="0"/>
              <a:t>签名后发送</a:t>
            </a:r>
            <a:r>
              <a:rPr lang="zh-CN" altLang="zh-CN" sz="2800" dirty="0" smtClean="0"/>
              <a:t>给</a:t>
            </a:r>
            <a:r>
              <a:rPr lang="en-US" altLang="zh-CN" sz="2800" dirty="0" smtClean="0"/>
              <a:t> B</a:t>
            </a:r>
            <a:r>
              <a:rPr lang="zh-CN" altLang="zh-CN" sz="2800" dirty="0"/>
              <a:t>。</a:t>
            </a:r>
            <a:r>
              <a:rPr lang="en-US" altLang="zh-CN" sz="2800" dirty="0" smtClean="0"/>
              <a:t>B </a:t>
            </a:r>
            <a:r>
              <a:rPr lang="zh-CN" altLang="zh-CN" sz="2800" dirty="0" smtClean="0"/>
              <a:t>用</a:t>
            </a:r>
            <a:r>
              <a:rPr lang="en-US" altLang="zh-CN" sz="2800" dirty="0" smtClean="0"/>
              <a:t> A </a:t>
            </a:r>
            <a:r>
              <a:rPr lang="zh-CN" altLang="zh-CN" sz="2800" dirty="0" smtClean="0"/>
              <a:t>的</a:t>
            </a:r>
            <a:r>
              <a:rPr lang="zh-CN" altLang="zh-CN" sz="2800" dirty="0"/>
              <a:t>公钥核实签名，鉴别</a:t>
            </a:r>
            <a:r>
              <a:rPr lang="zh-CN" altLang="zh-CN" sz="2800" dirty="0" smtClean="0"/>
              <a:t>了</a:t>
            </a:r>
            <a:r>
              <a:rPr lang="en-US" altLang="zh-CN" sz="2800" dirty="0" smtClean="0"/>
              <a:t> A </a:t>
            </a:r>
            <a:r>
              <a:rPr lang="zh-CN" altLang="zh-CN" sz="2800" dirty="0" smtClean="0"/>
              <a:t>的</a:t>
            </a:r>
            <a:r>
              <a:rPr lang="zh-CN" altLang="zh-CN" sz="2800" dirty="0"/>
              <a:t>身份</a:t>
            </a:r>
            <a:r>
              <a:rPr lang="zh-CN" altLang="zh-CN" sz="2800" dirty="0" smtClean="0"/>
              <a:t>。</a:t>
            </a:r>
            <a:endParaRPr lang="en-US" altLang="zh-CN" sz="2800" dirty="0" smtClean="0"/>
          </a:p>
          <a:p>
            <a:r>
              <a:rPr lang="zh-CN" altLang="zh-CN" sz="2800" dirty="0">
                <a:solidFill>
                  <a:srgbClr val="0000FF"/>
                </a:solidFill>
              </a:rPr>
              <a:t>公钥密码体制虽然不必在互相通信的用户之间秘密地分配共享密钥，但仍有受到攻击的可能。</a:t>
            </a:r>
          </a:p>
          <a:p>
            <a:endParaRPr lang="zh-CN" altLang="en-US" sz="2800" dirty="0"/>
          </a:p>
        </p:txBody>
      </p:sp>
    </p:spTree>
    <p:extLst>
      <p:ext uri="{BB962C8B-B14F-4D97-AF65-F5344CB8AC3E}">
        <p14:creationId xmlns:p14="http://schemas.microsoft.com/office/powerpoint/2010/main" xmlns="" val="37911439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使用不重数进行</a:t>
            </a:r>
            <a:r>
              <a:rPr lang="zh-CN" altLang="en-US" dirty="0" smtClean="0"/>
              <a:t>鉴别</a:t>
            </a:r>
            <a:endParaRPr lang="zh-CN" altLang="en-US" dirty="0"/>
          </a:p>
        </p:txBody>
      </p:sp>
      <p:sp>
        <p:nvSpPr>
          <p:cNvPr id="3" name="内容占位符 2"/>
          <p:cNvSpPr>
            <a:spLocks noGrp="1"/>
          </p:cNvSpPr>
          <p:nvPr>
            <p:ph idx="1"/>
          </p:nvPr>
        </p:nvSpPr>
        <p:spPr/>
        <p:txBody>
          <a:bodyPr/>
          <a:lstStyle/>
          <a:p>
            <a:r>
              <a:rPr lang="en-US" altLang="zh-CN" sz="2800" dirty="0" smtClean="0"/>
              <a:t>C </a:t>
            </a:r>
            <a:r>
              <a:rPr lang="zh-CN" altLang="zh-CN" sz="2800" dirty="0" smtClean="0"/>
              <a:t>冒充是</a:t>
            </a:r>
            <a:r>
              <a:rPr lang="en-US" altLang="zh-CN" sz="2800" dirty="0" smtClean="0"/>
              <a:t> A</a:t>
            </a:r>
            <a:r>
              <a:rPr lang="zh-CN" altLang="zh-CN" sz="2800" dirty="0"/>
              <a:t>，发送报文</a:t>
            </a:r>
            <a:r>
              <a:rPr lang="zh-CN" altLang="zh-CN" sz="2800" dirty="0" smtClean="0"/>
              <a:t>给</a:t>
            </a:r>
            <a:r>
              <a:rPr lang="en-US" altLang="zh-CN" sz="2800" dirty="0" smtClean="0"/>
              <a:t> B</a:t>
            </a:r>
            <a:r>
              <a:rPr lang="zh-CN" altLang="zh-CN" sz="2800" dirty="0"/>
              <a:t>，说：“我</a:t>
            </a:r>
            <a:r>
              <a:rPr lang="zh-CN" altLang="zh-CN" sz="2800" dirty="0" smtClean="0"/>
              <a:t>是</a:t>
            </a:r>
            <a:r>
              <a:rPr lang="en-US" altLang="zh-CN" sz="2800" dirty="0" smtClean="0"/>
              <a:t> A</a:t>
            </a:r>
            <a:r>
              <a:rPr lang="zh-CN" altLang="zh-CN" sz="2800" dirty="0"/>
              <a:t>”。</a:t>
            </a:r>
          </a:p>
          <a:p>
            <a:r>
              <a:rPr lang="en-US" altLang="zh-CN" sz="2800" dirty="0" smtClean="0"/>
              <a:t>B </a:t>
            </a:r>
            <a:r>
              <a:rPr lang="zh-CN" altLang="zh-CN" sz="2800" dirty="0" smtClean="0"/>
              <a:t>选择</a:t>
            </a:r>
            <a:r>
              <a:rPr lang="zh-CN" altLang="zh-CN" sz="2800" dirty="0"/>
              <a:t>一个不重</a:t>
            </a:r>
            <a:r>
              <a:rPr lang="zh-CN" altLang="zh-CN" sz="2800" dirty="0" smtClean="0"/>
              <a:t>数</a:t>
            </a:r>
            <a:r>
              <a:rPr lang="en-US" altLang="zh-CN" sz="2800" dirty="0" smtClean="0"/>
              <a:t> </a:t>
            </a:r>
            <a:r>
              <a:rPr lang="en-US" altLang="zh-CN" sz="2800" i="1" dirty="0" smtClean="0"/>
              <a:t>R</a:t>
            </a:r>
            <a:r>
              <a:rPr lang="en-US" altLang="zh-CN" sz="2800" baseline="-25000" dirty="0" smtClean="0"/>
              <a:t>B</a:t>
            </a:r>
            <a:r>
              <a:rPr lang="zh-CN" altLang="zh-CN" sz="2800" dirty="0"/>
              <a:t>，发送</a:t>
            </a:r>
            <a:r>
              <a:rPr lang="zh-CN" altLang="zh-CN" sz="2800" dirty="0" smtClean="0"/>
              <a:t>给</a:t>
            </a:r>
            <a:r>
              <a:rPr lang="en-US" altLang="zh-CN" sz="2800" dirty="0" smtClean="0"/>
              <a:t> A</a:t>
            </a:r>
            <a:r>
              <a:rPr lang="zh-CN" altLang="zh-CN" sz="2800" dirty="0"/>
              <a:t>，但</a:t>
            </a:r>
            <a:r>
              <a:rPr lang="zh-CN" altLang="zh-CN" sz="2800" dirty="0" smtClean="0"/>
              <a:t>被</a:t>
            </a:r>
            <a:r>
              <a:rPr lang="en-US" altLang="zh-CN" sz="2800" dirty="0" smtClean="0"/>
              <a:t> C </a:t>
            </a:r>
            <a:r>
              <a:rPr lang="zh-CN" altLang="zh-CN" sz="2800" dirty="0" smtClean="0">
                <a:solidFill>
                  <a:srgbClr val="FF0000"/>
                </a:solidFill>
              </a:rPr>
              <a:t>截获</a:t>
            </a:r>
            <a:r>
              <a:rPr lang="zh-CN" altLang="zh-CN" sz="2800" dirty="0"/>
              <a:t>了。</a:t>
            </a:r>
          </a:p>
          <a:p>
            <a:r>
              <a:rPr lang="en-US" altLang="zh-CN" sz="2800" dirty="0" smtClean="0"/>
              <a:t>C </a:t>
            </a:r>
            <a:r>
              <a:rPr lang="zh-CN" altLang="zh-CN" sz="2800" dirty="0" smtClean="0"/>
              <a:t>用</a:t>
            </a:r>
            <a:r>
              <a:rPr lang="zh-CN" altLang="zh-CN" sz="2800" dirty="0"/>
              <a:t>自己的私</a:t>
            </a:r>
            <a:r>
              <a:rPr lang="zh-CN" altLang="zh-CN" sz="2800" dirty="0" smtClean="0"/>
              <a:t>钥</a:t>
            </a:r>
            <a:r>
              <a:rPr lang="en-US" altLang="zh-CN" sz="2800" dirty="0" smtClean="0"/>
              <a:t> </a:t>
            </a:r>
            <a:r>
              <a:rPr lang="en-US" altLang="zh-CN" sz="2800" i="1" dirty="0" smtClean="0"/>
              <a:t>SK</a:t>
            </a:r>
            <a:r>
              <a:rPr lang="en-US" altLang="zh-CN" sz="2800" baseline="-25000" dirty="0" smtClean="0"/>
              <a:t>C</a:t>
            </a:r>
            <a:r>
              <a:rPr lang="en-US" altLang="zh-CN" sz="2800" dirty="0" smtClean="0"/>
              <a:t> </a:t>
            </a:r>
            <a:r>
              <a:rPr lang="zh-CN" altLang="zh-CN" sz="2800" dirty="0" smtClean="0">
                <a:solidFill>
                  <a:srgbClr val="FF0000"/>
                </a:solidFill>
              </a:rPr>
              <a:t>冒充</a:t>
            </a:r>
            <a:r>
              <a:rPr lang="zh-CN" altLang="zh-CN" sz="2800" dirty="0"/>
              <a:t>是</a:t>
            </a:r>
            <a:r>
              <a:rPr lang="en-US" altLang="zh-CN" sz="2800" dirty="0"/>
              <a:t>A</a:t>
            </a:r>
            <a:r>
              <a:rPr lang="zh-CN" altLang="zh-CN" sz="2800" dirty="0"/>
              <a:t>的私钥，</a:t>
            </a:r>
            <a:r>
              <a:rPr lang="zh-CN" altLang="zh-CN" sz="2800" dirty="0" smtClean="0"/>
              <a:t>对</a:t>
            </a:r>
            <a:r>
              <a:rPr lang="en-US" altLang="zh-CN" sz="2800" dirty="0" smtClean="0"/>
              <a:t> </a:t>
            </a:r>
            <a:r>
              <a:rPr lang="en-US" altLang="zh-CN" sz="2800" i="1" dirty="0" smtClean="0"/>
              <a:t>R</a:t>
            </a:r>
            <a:r>
              <a:rPr lang="en-US" altLang="zh-CN" sz="2800" baseline="-25000" dirty="0" smtClean="0"/>
              <a:t>B</a:t>
            </a:r>
            <a:r>
              <a:rPr lang="en-US" altLang="zh-CN" sz="2800" dirty="0" smtClean="0"/>
              <a:t> </a:t>
            </a:r>
            <a:r>
              <a:rPr lang="zh-CN" altLang="zh-CN" sz="2800" dirty="0" smtClean="0"/>
              <a:t>加密</a:t>
            </a:r>
            <a:r>
              <a:rPr lang="zh-CN" altLang="zh-CN" sz="2800" dirty="0"/>
              <a:t>，并发</a:t>
            </a:r>
            <a:r>
              <a:rPr lang="zh-CN" altLang="zh-CN" sz="2800" dirty="0" smtClean="0"/>
              <a:t>送给</a:t>
            </a:r>
            <a:r>
              <a:rPr lang="en-US" altLang="zh-CN" sz="2800" dirty="0" smtClean="0"/>
              <a:t> B</a:t>
            </a:r>
            <a:r>
              <a:rPr lang="zh-CN" altLang="zh-CN" sz="2800" dirty="0"/>
              <a:t>。</a:t>
            </a:r>
          </a:p>
          <a:p>
            <a:r>
              <a:rPr lang="en-US" altLang="zh-CN" sz="2800" dirty="0" smtClean="0"/>
              <a:t>B </a:t>
            </a:r>
            <a:r>
              <a:rPr lang="zh-CN" altLang="zh-CN" sz="2800" dirty="0" smtClean="0"/>
              <a:t>向</a:t>
            </a:r>
            <a:r>
              <a:rPr lang="en-US" altLang="zh-CN" sz="2800" dirty="0" smtClean="0"/>
              <a:t> A </a:t>
            </a:r>
            <a:r>
              <a:rPr lang="zh-CN" altLang="zh-CN" sz="2800" dirty="0" smtClean="0"/>
              <a:t>发送</a:t>
            </a:r>
            <a:r>
              <a:rPr lang="zh-CN" altLang="zh-CN" sz="2800" dirty="0"/>
              <a:t>报文，要求对方把解密用的公钥发送过来，但这报文也</a:t>
            </a:r>
            <a:r>
              <a:rPr lang="zh-CN" altLang="zh-CN" sz="2800" dirty="0" smtClean="0"/>
              <a:t>被</a:t>
            </a:r>
            <a:r>
              <a:rPr lang="en-US" altLang="zh-CN" sz="2800" dirty="0" smtClean="0"/>
              <a:t> C </a:t>
            </a:r>
            <a:r>
              <a:rPr lang="zh-CN" altLang="zh-CN" sz="2800" dirty="0" smtClean="0">
                <a:solidFill>
                  <a:srgbClr val="FF0000"/>
                </a:solidFill>
              </a:rPr>
              <a:t>截获</a:t>
            </a:r>
            <a:r>
              <a:rPr lang="zh-CN" altLang="zh-CN" sz="2800" dirty="0"/>
              <a:t>了。</a:t>
            </a:r>
          </a:p>
          <a:p>
            <a:r>
              <a:rPr lang="en-US" altLang="zh-CN" sz="2800" dirty="0" smtClean="0"/>
              <a:t>C </a:t>
            </a:r>
            <a:r>
              <a:rPr lang="zh-CN" altLang="zh-CN" sz="2800" dirty="0" smtClean="0"/>
              <a:t>把</a:t>
            </a:r>
            <a:r>
              <a:rPr lang="zh-CN" altLang="zh-CN" sz="2800" dirty="0"/>
              <a:t>自己的公</a:t>
            </a:r>
            <a:r>
              <a:rPr lang="zh-CN" altLang="zh-CN" sz="2800" dirty="0" smtClean="0"/>
              <a:t>钥</a:t>
            </a:r>
            <a:r>
              <a:rPr lang="en-US" altLang="zh-CN" sz="2800" dirty="0" smtClean="0"/>
              <a:t> </a:t>
            </a:r>
            <a:r>
              <a:rPr lang="en-US" altLang="zh-CN" sz="2800" i="1" dirty="0" smtClean="0"/>
              <a:t>PK</a:t>
            </a:r>
            <a:r>
              <a:rPr lang="en-US" altLang="zh-CN" sz="2800" baseline="-25000" dirty="0" smtClean="0"/>
              <a:t>C</a:t>
            </a:r>
            <a:r>
              <a:rPr lang="en-US" altLang="zh-CN" sz="2800" dirty="0" smtClean="0"/>
              <a:t> </a:t>
            </a:r>
            <a:r>
              <a:rPr lang="zh-CN" altLang="zh-CN" sz="2800" dirty="0" smtClean="0">
                <a:solidFill>
                  <a:srgbClr val="FF0000"/>
                </a:solidFill>
              </a:rPr>
              <a:t>冒充</a:t>
            </a:r>
            <a:r>
              <a:rPr lang="zh-CN" altLang="zh-CN" sz="2800" dirty="0" smtClean="0"/>
              <a:t>是</a:t>
            </a:r>
            <a:r>
              <a:rPr lang="en-US" altLang="zh-CN" sz="2800" dirty="0" smtClean="0"/>
              <a:t> A </a:t>
            </a:r>
            <a:r>
              <a:rPr lang="zh-CN" altLang="zh-CN" sz="2800" dirty="0" smtClean="0"/>
              <a:t>的</a:t>
            </a:r>
            <a:r>
              <a:rPr lang="zh-CN" altLang="zh-CN" sz="2800" dirty="0"/>
              <a:t>公钥发送</a:t>
            </a:r>
            <a:r>
              <a:rPr lang="zh-CN" altLang="zh-CN" sz="2800" dirty="0" smtClean="0"/>
              <a:t>给</a:t>
            </a:r>
            <a:r>
              <a:rPr lang="en-US" altLang="zh-CN" sz="2800" dirty="0" smtClean="0"/>
              <a:t> B</a:t>
            </a:r>
            <a:r>
              <a:rPr lang="zh-CN" altLang="zh-CN" sz="2800" dirty="0"/>
              <a:t>。</a:t>
            </a:r>
          </a:p>
          <a:p>
            <a:r>
              <a:rPr lang="en-US" altLang="zh-CN" sz="2800" dirty="0" smtClean="0"/>
              <a:t>B </a:t>
            </a:r>
            <a:r>
              <a:rPr lang="zh-CN" altLang="zh-CN" sz="2800" dirty="0" smtClean="0"/>
              <a:t>用</a:t>
            </a:r>
            <a:r>
              <a:rPr lang="zh-CN" altLang="zh-CN" sz="2800" dirty="0"/>
              <a:t>收到的公</a:t>
            </a:r>
            <a:r>
              <a:rPr lang="zh-CN" altLang="zh-CN" sz="2800" dirty="0" smtClean="0"/>
              <a:t>钥</a:t>
            </a:r>
            <a:r>
              <a:rPr lang="en-US" altLang="zh-CN" sz="2800" dirty="0" smtClean="0"/>
              <a:t> </a:t>
            </a:r>
            <a:r>
              <a:rPr lang="en-US" altLang="zh-CN" sz="2800" i="1" dirty="0" smtClean="0"/>
              <a:t>PK</a:t>
            </a:r>
            <a:r>
              <a:rPr lang="en-US" altLang="zh-CN" sz="2800" baseline="-25000" dirty="0" smtClean="0"/>
              <a:t>C</a:t>
            </a:r>
            <a:r>
              <a:rPr lang="en-US" altLang="zh-CN" sz="2800" dirty="0" smtClean="0"/>
              <a:t> </a:t>
            </a:r>
            <a:r>
              <a:rPr lang="zh-CN" altLang="zh-CN" sz="2800" dirty="0" smtClean="0"/>
              <a:t>对</a:t>
            </a:r>
            <a:r>
              <a:rPr lang="zh-CN" altLang="zh-CN" sz="2800" dirty="0"/>
              <a:t>收到的加密</a:t>
            </a:r>
            <a:r>
              <a:rPr lang="zh-CN" altLang="zh-CN" sz="2800" dirty="0" smtClean="0"/>
              <a:t>的</a:t>
            </a:r>
            <a:r>
              <a:rPr lang="en-US" altLang="zh-CN" sz="2800" dirty="0" smtClean="0"/>
              <a:t> </a:t>
            </a:r>
            <a:r>
              <a:rPr lang="en-US" altLang="zh-CN" sz="2800" i="1" dirty="0" smtClean="0"/>
              <a:t>R</a:t>
            </a:r>
            <a:r>
              <a:rPr lang="en-US" altLang="zh-CN" sz="2800" baseline="-25000" dirty="0" smtClean="0"/>
              <a:t>B</a:t>
            </a:r>
            <a:r>
              <a:rPr lang="en-US" altLang="zh-CN" sz="2800" dirty="0" smtClean="0"/>
              <a:t> </a:t>
            </a:r>
            <a:r>
              <a:rPr lang="zh-CN" altLang="zh-CN" sz="2800" dirty="0" smtClean="0"/>
              <a:t>进行</a:t>
            </a:r>
            <a:r>
              <a:rPr lang="zh-CN" altLang="zh-CN" sz="2800" dirty="0"/>
              <a:t>解密，其结果当然正确。</a:t>
            </a:r>
            <a:r>
              <a:rPr lang="zh-CN" altLang="zh-CN" sz="2800" dirty="0" smtClean="0"/>
              <a:t>于是</a:t>
            </a:r>
            <a:r>
              <a:rPr lang="en-US" altLang="zh-CN" sz="2800" dirty="0" smtClean="0"/>
              <a:t> B </a:t>
            </a:r>
            <a:r>
              <a:rPr lang="zh-CN" altLang="zh-CN" sz="2800" dirty="0" smtClean="0"/>
              <a:t>相信</a:t>
            </a:r>
            <a:r>
              <a:rPr lang="zh-CN" altLang="zh-CN" sz="2800" dirty="0"/>
              <a:t>通信的对方</a:t>
            </a:r>
            <a:r>
              <a:rPr lang="zh-CN" altLang="zh-CN" sz="2800" dirty="0" smtClean="0"/>
              <a:t>是</a:t>
            </a:r>
            <a:r>
              <a:rPr lang="en-US" altLang="zh-CN" sz="2800" dirty="0" smtClean="0"/>
              <a:t> A</a:t>
            </a:r>
            <a:r>
              <a:rPr lang="zh-CN" altLang="zh-CN" sz="2800" dirty="0"/>
              <a:t>，接着就</a:t>
            </a:r>
            <a:r>
              <a:rPr lang="zh-CN" altLang="zh-CN" sz="2800" dirty="0" smtClean="0"/>
              <a:t>向</a:t>
            </a:r>
            <a:r>
              <a:rPr lang="en-US" altLang="zh-CN" sz="2800" dirty="0" smtClean="0"/>
              <a:t> A </a:t>
            </a:r>
            <a:r>
              <a:rPr lang="zh-CN" altLang="zh-CN" sz="2800" dirty="0" smtClean="0"/>
              <a:t>发送</a:t>
            </a:r>
            <a:r>
              <a:rPr lang="zh-CN" altLang="zh-CN" sz="2800" dirty="0"/>
              <a:t>许多敏感数据，但都</a:t>
            </a:r>
            <a:r>
              <a:rPr lang="zh-CN" altLang="zh-CN" sz="2800" dirty="0" smtClean="0"/>
              <a:t>被</a:t>
            </a:r>
            <a:r>
              <a:rPr lang="en-US" altLang="zh-CN" sz="2800" dirty="0" smtClean="0"/>
              <a:t> C </a:t>
            </a:r>
            <a:r>
              <a:rPr lang="zh-CN" altLang="zh-CN" sz="2800" dirty="0" smtClean="0"/>
              <a:t>截获</a:t>
            </a:r>
            <a:r>
              <a:rPr lang="zh-CN" altLang="zh-CN" sz="2800" dirty="0"/>
              <a:t>了。</a:t>
            </a:r>
          </a:p>
          <a:p>
            <a:endParaRPr lang="zh-CN" altLang="en-US" sz="2800" dirty="0"/>
          </a:p>
        </p:txBody>
      </p:sp>
    </p:spTree>
    <p:extLst>
      <p:ext uri="{BB962C8B-B14F-4D97-AF65-F5344CB8AC3E}">
        <p14:creationId xmlns:p14="http://schemas.microsoft.com/office/powerpoint/2010/main" xmlns="" val="14424316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300" name="Rectangle 4"/>
          <p:cNvSpPr>
            <a:spLocks noGrp="1" noChangeArrowheads="1"/>
          </p:cNvSpPr>
          <p:nvPr>
            <p:ph type="title"/>
          </p:nvPr>
        </p:nvSpPr>
        <p:spPr/>
        <p:txBody>
          <a:bodyPr/>
          <a:lstStyle/>
          <a:p>
            <a:pPr algn="ctr"/>
            <a:r>
              <a:rPr lang="zh-CN" altLang="en-US"/>
              <a:t>中间人攻击 </a:t>
            </a:r>
          </a:p>
        </p:txBody>
      </p:sp>
      <p:sp>
        <p:nvSpPr>
          <p:cNvPr id="695303" name="Text Box 7"/>
          <p:cNvSpPr txBox="1">
            <a:spLocks noChangeArrowheads="1"/>
          </p:cNvSpPr>
          <p:nvPr/>
        </p:nvSpPr>
        <p:spPr bwMode="auto">
          <a:xfrm>
            <a:off x="1103587" y="1196752"/>
            <a:ext cx="4074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grpSp>
        <p:nvGrpSpPr>
          <p:cNvPr id="695304" name="Group 8"/>
          <p:cNvGrpSpPr>
            <a:grpSpLocks/>
          </p:cNvGrpSpPr>
          <p:nvPr/>
        </p:nvGrpSpPr>
        <p:grpSpPr bwMode="auto">
          <a:xfrm>
            <a:off x="579050" y="1225327"/>
            <a:ext cx="620845" cy="660400"/>
            <a:chOff x="921" y="2412"/>
            <a:chExt cx="284" cy="265"/>
          </a:xfrm>
        </p:grpSpPr>
        <p:grpSp>
          <p:nvGrpSpPr>
            <p:cNvPr id="695305" name="Group 9"/>
            <p:cNvGrpSpPr>
              <a:grpSpLocks/>
            </p:cNvGrpSpPr>
            <p:nvPr/>
          </p:nvGrpSpPr>
          <p:grpSpPr bwMode="auto">
            <a:xfrm>
              <a:off x="928" y="2417"/>
              <a:ext cx="277" cy="260"/>
              <a:chOff x="928" y="2417"/>
              <a:chExt cx="277" cy="260"/>
            </a:xfrm>
          </p:grpSpPr>
          <p:sp>
            <p:nvSpPr>
              <p:cNvPr id="695306" name="Freeform 10"/>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07" name="Freeform 11"/>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08" name="Freeform 12"/>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09" name="Freeform 13"/>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10" name="Rectangle 14"/>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11" name="Rectangle 15"/>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12" name="Rectangle 16"/>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13" name="Line 17"/>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5314" name="Group 18"/>
              <p:cNvGrpSpPr>
                <a:grpSpLocks/>
              </p:cNvGrpSpPr>
              <p:nvPr/>
            </p:nvGrpSpPr>
            <p:grpSpPr bwMode="auto">
              <a:xfrm>
                <a:off x="928" y="2639"/>
                <a:ext cx="277" cy="38"/>
                <a:chOff x="928" y="2639"/>
                <a:chExt cx="277" cy="38"/>
              </a:xfrm>
            </p:grpSpPr>
            <p:sp>
              <p:nvSpPr>
                <p:cNvPr id="695315" name="Freeform 19"/>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16" name="Freeform 20"/>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17" name="Rectangle 21"/>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318" name="Group 22"/>
            <p:cNvGrpSpPr>
              <a:grpSpLocks/>
            </p:cNvGrpSpPr>
            <p:nvPr/>
          </p:nvGrpSpPr>
          <p:grpSpPr bwMode="auto">
            <a:xfrm>
              <a:off x="921" y="2412"/>
              <a:ext cx="277" cy="261"/>
              <a:chOff x="921" y="2412"/>
              <a:chExt cx="277" cy="261"/>
            </a:xfrm>
          </p:grpSpPr>
          <p:sp>
            <p:nvSpPr>
              <p:cNvPr id="695319" name="Freeform 23"/>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20" name="Freeform 24"/>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21" name="Freeform 25"/>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22" name="Freeform 26"/>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23" name="Rectangle 27"/>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24" name="Rectangle 28"/>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25" name="Rectangle 29"/>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26" name="Line 30"/>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5327" name="Group 31"/>
              <p:cNvGrpSpPr>
                <a:grpSpLocks/>
              </p:cNvGrpSpPr>
              <p:nvPr/>
            </p:nvGrpSpPr>
            <p:grpSpPr bwMode="auto">
              <a:xfrm>
                <a:off x="921" y="2635"/>
                <a:ext cx="277" cy="38"/>
                <a:chOff x="921" y="2635"/>
                <a:chExt cx="277" cy="38"/>
              </a:xfrm>
            </p:grpSpPr>
            <p:sp>
              <p:nvSpPr>
                <p:cNvPr id="695328" name="Freeform 32"/>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29" name="Freeform 33"/>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30" name="Rectangle 34"/>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sp>
        <p:nvSpPr>
          <p:cNvPr id="695332" name="Text Box 36"/>
          <p:cNvSpPr txBox="1">
            <a:spLocks noChangeArrowheads="1"/>
          </p:cNvSpPr>
          <p:nvPr/>
        </p:nvSpPr>
        <p:spPr bwMode="auto">
          <a:xfrm>
            <a:off x="8873605" y="1196752"/>
            <a:ext cx="4074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grpSp>
        <p:nvGrpSpPr>
          <p:cNvPr id="695333" name="Group 37"/>
          <p:cNvGrpSpPr>
            <a:grpSpLocks/>
          </p:cNvGrpSpPr>
          <p:nvPr/>
        </p:nvGrpSpPr>
        <p:grpSpPr bwMode="auto">
          <a:xfrm>
            <a:off x="9174569" y="1225327"/>
            <a:ext cx="622565" cy="660400"/>
            <a:chOff x="921" y="2412"/>
            <a:chExt cx="284" cy="265"/>
          </a:xfrm>
        </p:grpSpPr>
        <p:grpSp>
          <p:nvGrpSpPr>
            <p:cNvPr id="695334" name="Group 38"/>
            <p:cNvGrpSpPr>
              <a:grpSpLocks/>
            </p:cNvGrpSpPr>
            <p:nvPr/>
          </p:nvGrpSpPr>
          <p:grpSpPr bwMode="auto">
            <a:xfrm>
              <a:off x="928" y="2417"/>
              <a:ext cx="277" cy="260"/>
              <a:chOff x="928" y="2417"/>
              <a:chExt cx="277" cy="260"/>
            </a:xfrm>
          </p:grpSpPr>
          <p:sp>
            <p:nvSpPr>
              <p:cNvPr id="695335" name="Freeform 3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36" name="Freeform 40"/>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37" name="Freeform 4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38" name="Freeform 42"/>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39" name="Rectangle 43"/>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40" name="Rectangle 44"/>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41" name="Rectangle 45"/>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42" name="Line 46"/>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5343" name="Group 47"/>
              <p:cNvGrpSpPr>
                <a:grpSpLocks/>
              </p:cNvGrpSpPr>
              <p:nvPr/>
            </p:nvGrpSpPr>
            <p:grpSpPr bwMode="auto">
              <a:xfrm>
                <a:off x="928" y="2639"/>
                <a:ext cx="277" cy="38"/>
                <a:chOff x="928" y="2639"/>
                <a:chExt cx="277" cy="38"/>
              </a:xfrm>
            </p:grpSpPr>
            <p:sp>
              <p:nvSpPr>
                <p:cNvPr id="695344" name="Freeform 4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45" name="Freeform 49"/>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46" name="Rectangle 50"/>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347" name="Group 51"/>
            <p:cNvGrpSpPr>
              <a:grpSpLocks/>
            </p:cNvGrpSpPr>
            <p:nvPr/>
          </p:nvGrpSpPr>
          <p:grpSpPr bwMode="auto">
            <a:xfrm>
              <a:off x="921" y="2412"/>
              <a:ext cx="277" cy="261"/>
              <a:chOff x="921" y="2412"/>
              <a:chExt cx="277" cy="261"/>
            </a:xfrm>
          </p:grpSpPr>
          <p:sp>
            <p:nvSpPr>
              <p:cNvPr id="695348" name="Freeform 5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49" name="Freeform 53"/>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50" name="Freeform 5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51" name="Freeform 55"/>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52" name="Rectangle 56"/>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53" name="Rectangle 57"/>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54" name="Rectangle 58"/>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355" name="Line 59"/>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695356" name="Group 60"/>
              <p:cNvGrpSpPr>
                <a:grpSpLocks/>
              </p:cNvGrpSpPr>
              <p:nvPr/>
            </p:nvGrpSpPr>
            <p:grpSpPr bwMode="auto">
              <a:xfrm>
                <a:off x="921" y="2635"/>
                <a:ext cx="277" cy="38"/>
                <a:chOff x="921" y="2635"/>
                <a:chExt cx="277" cy="38"/>
              </a:xfrm>
            </p:grpSpPr>
            <p:sp>
              <p:nvSpPr>
                <p:cNvPr id="695357" name="Freeform 6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58" name="Freeform 62"/>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59" name="Rectangle 63"/>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sp>
        <p:nvSpPr>
          <p:cNvPr id="695360" name="Line 64"/>
          <p:cNvSpPr>
            <a:spLocks noChangeShapeType="1"/>
          </p:cNvSpPr>
          <p:nvPr/>
        </p:nvSpPr>
        <p:spPr bwMode="auto">
          <a:xfrm rot="5400000">
            <a:off x="-869809" y="3725640"/>
            <a:ext cx="3489325" cy="0"/>
          </a:xfrm>
          <a:prstGeom prst="line">
            <a:avLst/>
          </a:prstGeom>
          <a:noFill/>
          <a:ln w="28575">
            <a:solidFill>
              <a:srgbClr val="0000FF"/>
            </a:solidFill>
            <a:round/>
            <a:headEnd type="none" w="sm"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361" name="Line 65"/>
          <p:cNvSpPr>
            <a:spLocks noChangeShapeType="1"/>
          </p:cNvSpPr>
          <p:nvPr/>
        </p:nvSpPr>
        <p:spPr bwMode="auto">
          <a:xfrm rot="16200000" flipH="1">
            <a:off x="7763215" y="3689591"/>
            <a:ext cx="3460750" cy="8598"/>
          </a:xfrm>
          <a:prstGeom prst="line">
            <a:avLst/>
          </a:prstGeom>
          <a:noFill/>
          <a:ln w="28575">
            <a:solidFill>
              <a:srgbClr val="0000FF"/>
            </a:solidFill>
            <a:round/>
            <a:headEnd type="none" w="sm"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695849" name="Group 553"/>
          <p:cNvGrpSpPr>
            <a:grpSpLocks/>
          </p:cNvGrpSpPr>
          <p:nvPr/>
        </p:nvGrpSpPr>
        <p:grpSpPr bwMode="auto">
          <a:xfrm>
            <a:off x="864536" y="1933353"/>
            <a:ext cx="4318397" cy="423863"/>
            <a:chOff x="428" y="1792"/>
            <a:chExt cx="2511" cy="267"/>
          </a:xfrm>
        </p:grpSpPr>
        <p:sp>
          <p:nvSpPr>
            <p:cNvPr id="695302" name="Line 6"/>
            <p:cNvSpPr>
              <a:spLocks noChangeShapeType="1"/>
            </p:cNvSpPr>
            <p:nvPr/>
          </p:nvSpPr>
          <p:spPr bwMode="auto">
            <a:xfrm>
              <a:off x="428" y="1927"/>
              <a:ext cx="2511" cy="11"/>
            </a:xfrm>
            <a:prstGeom prst="line">
              <a:avLst/>
            </a:prstGeom>
            <a:noFill/>
            <a:ln w="5715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362" name="Rectangle 66"/>
            <p:cNvSpPr>
              <a:spLocks noChangeArrowheads="1"/>
            </p:cNvSpPr>
            <p:nvPr/>
          </p:nvSpPr>
          <p:spPr bwMode="auto">
            <a:xfrm>
              <a:off x="1031" y="1792"/>
              <a:ext cx="568" cy="267"/>
            </a:xfrm>
            <a:prstGeom prst="rect">
              <a:avLst/>
            </a:prstGeom>
            <a:solidFill>
              <a:srgbClr val="FFCCFF"/>
            </a:solidFill>
            <a:ln w="9525">
              <a:solidFill>
                <a:schemeClr val="tx2"/>
              </a:solidFill>
              <a:miter lim="800000"/>
              <a:headEnd/>
              <a:tailEnd/>
            </a:ln>
            <a:effectLst>
              <a:outerShdw dist="35921" dir="2700000" algn="ctr" rotWithShape="0">
                <a:schemeClr val="bg2"/>
              </a:outerShdw>
            </a:effectLst>
          </p:spPr>
          <p:txBody>
            <a:bodyPr wrap="none" anchor="ctr"/>
            <a:lstStyle/>
            <a:p>
              <a:r>
                <a:rPr kumimoji="1" lang="zh-CN" altLang="en-US" sz="1800" b="1">
                  <a:solidFill>
                    <a:srgbClr val="000099"/>
                  </a:solidFill>
                  <a:latin typeface="+mn-lt"/>
                  <a:ea typeface="黑体" pitchFamily="2" charset="-122"/>
                </a:rPr>
                <a:t>我是 </a:t>
              </a:r>
              <a:r>
                <a:rPr kumimoji="1" lang="en-US" altLang="zh-CN" sz="1800" b="1">
                  <a:solidFill>
                    <a:srgbClr val="000099"/>
                  </a:solidFill>
                  <a:latin typeface="+mn-lt"/>
                  <a:ea typeface="黑体" pitchFamily="2" charset="-122"/>
                </a:rPr>
                <a:t>A</a:t>
              </a:r>
              <a:endParaRPr kumimoji="1" lang="en-US" altLang="zh-CN" sz="1800" b="1" i="1" baseline="-25000">
                <a:solidFill>
                  <a:srgbClr val="000099"/>
                </a:solidFill>
                <a:latin typeface="+mn-lt"/>
                <a:ea typeface="黑体" pitchFamily="2" charset="-122"/>
              </a:endParaRPr>
            </a:p>
          </p:txBody>
        </p:sp>
      </p:grpSp>
      <p:grpSp>
        <p:nvGrpSpPr>
          <p:cNvPr id="695363" name="Group 67"/>
          <p:cNvGrpSpPr>
            <a:grpSpLocks/>
          </p:cNvGrpSpPr>
          <p:nvPr/>
        </p:nvGrpSpPr>
        <p:grpSpPr bwMode="auto">
          <a:xfrm>
            <a:off x="4739226" y="1318991"/>
            <a:ext cx="797983" cy="644525"/>
            <a:chOff x="624" y="2968"/>
            <a:chExt cx="1331" cy="920"/>
          </a:xfrm>
        </p:grpSpPr>
        <p:sp>
          <p:nvSpPr>
            <p:cNvPr id="695364" name="Freeform 68"/>
            <p:cNvSpPr>
              <a:spLocks/>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65" name="Freeform 69"/>
            <p:cNvSpPr>
              <a:spLocks/>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366" name="Freeform 70"/>
            <p:cNvSpPr>
              <a:spLocks/>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367" name="Freeform 71"/>
            <p:cNvSpPr>
              <a:spLocks/>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368" name="Freeform 72"/>
            <p:cNvSpPr>
              <a:spLocks/>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369" name="Freeform 73"/>
            <p:cNvSpPr>
              <a:spLocks/>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70" name="Freeform 74"/>
            <p:cNvSpPr>
              <a:spLocks/>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71" name="Freeform 75"/>
            <p:cNvSpPr>
              <a:spLocks/>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72" name="Freeform 76"/>
            <p:cNvSpPr>
              <a:spLocks/>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73" name="Freeform 77"/>
            <p:cNvSpPr>
              <a:spLocks/>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74" name="Freeform 78"/>
            <p:cNvSpPr>
              <a:spLocks/>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75" name="Freeform 79"/>
            <p:cNvSpPr>
              <a:spLocks/>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695376" name="Group 80"/>
            <p:cNvGrpSpPr>
              <a:grpSpLocks/>
            </p:cNvGrpSpPr>
            <p:nvPr/>
          </p:nvGrpSpPr>
          <p:grpSpPr bwMode="auto">
            <a:xfrm>
              <a:off x="700" y="3526"/>
              <a:ext cx="515" cy="270"/>
              <a:chOff x="700" y="3526"/>
              <a:chExt cx="515" cy="270"/>
            </a:xfrm>
          </p:grpSpPr>
          <p:grpSp>
            <p:nvGrpSpPr>
              <p:cNvPr id="695377" name="Group 81"/>
              <p:cNvGrpSpPr>
                <a:grpSpLocks/>
              </p:cNvGrpSpPr>
              <p:nvPr/>
            </p:nvGrpSpPr>
            <p:grpSpPr bwMode="auto">
              <a:xfrm>
                <a:off x="737" y="3534"/>
                <a:ext cx="49" cy="23"/>
                <a:chOff x="737" y="3534"/>
                <a:chExt cx="49" cy="23"/>
              </a:xfrm>
            </p:grpSpPr>
            <p:sp>
              <p:nvSpPr>
                <p:cNvPr id="695378" name="Freeform 82"/>
                <p:cNvSpPr>
                  <a:spLocks/>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79" name="Freeform 83"/>
                <p:cNvSpPr>
                  <a:spLocks/>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80" name="Freeform 84"/>
                <p:cNvSpPr>
                  <a:spLocks/>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381" name="Group 85"/>
              <p:cNvGrpSpPr>
                <a:grpSpLocks/>
              </p:cNvGrpSpPr>
              <p:nvPr/>
            </p:nvGrpSpPr>
            <p:grpSpPr bwMode="auto">
              <a:xfrm>
                <a:off x="748" y="3547"/>
                <a:ext cx="50" cy="23"/>
                <a:chOff x="748" y="3547"/>
                <a:chExt cx="50" cy="23"/>
              </a:xfrm>
            </p:grpSpPr>
            <p:sp>
              <p:nvSpPr>
                <p:cNvPr id="695382" name="Freeform 86"/>
                <p:cNvSpPr>
                  <a:spLocks/>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83" name="Freeform 87"/>
                <p:cNvSpPr>
                  <a:spLocks/>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84" name="Freeform 88"/>
                <p:cNvSpPr>
                  <a:spLocks/>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695385" name="Freeform 89"/>
              <p:cNvSpPr>
                <a:spLocks/>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86" name="Freeform 90"/>
              <p:cNvSpPr>
                <a:spLocks/>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87" name="Freeform 91"/>
              <p:cNvSpPr>
                <a:spLocks/>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88" name="Freeform 92"/>
              <p:cNvSpPr>
                <a:spLocks/>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695389" name="Group 93"/>
              <p:cNvGrpSpPr>
                <a:grpSpLocks/>
              </p:cNvGrpSpPr>
              <p:nvPr/>
            </p:nvGrpSpPr>
            <p:grpSpPr bwMode="auto">
              <a:xfrm>
                <a:off x="872" y="3547"/>
                <a:ext cx="50" cy="23"/>
                <a:chOff x="872" y="3547"/>
                <a:chExt cx="50" cy="23"/>
              </a:xfrm>
            </p:grpSpPr>
            <p:sp>
              <p:nvSpPr>
                <p:cNvPr id="695390" name="Freeform 94"/>
                <p:cNvSpPr>
                  <a:spLocks/>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91" name="Freeform 95"/>
                <p:cNvSpPr>
                  <a:spLocks/>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92" name="Freeform 96"/>
                <p:cNvSpPr>
                  <a:spLocks/>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393" name="Group 97"/>
              <p:cNvGrpSpPr>
                <a:grpSpLocks/>
              </p:cNvGrpSpPr>
              <p:nvPr/>
            </p:nvGrpSpPr>
            <p:grpSpPr bwMode="auto">
              <a:xfrm>
                <a:off x="885" y="3559"/>
                <a:ext cx="50" cy="23"/>
                <a:chOff x="885" y="3559"/>
                <a:chExt cx="50" cy="23"/>
              </a:xfrm>
            </p:grpSpPr>
            <p:sp>
              <p:nvSpPr>
                <p:cNvPr id="695394" name="Freeform 98"/>
                <p:cNvSpPr>
                  <a:spLocks/>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95" name="Freeform 99"/>
                <p:cNvSpPr>
                  <a:spLocks/>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96" name="Freeform 100"/>
                <p:cNvSpPr>
                  <a:spLocks/>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397" name="Group 101"/>
              <p:cNvGrpSpPr>
                <a:grpSpLocks/>
              </p:cNvGrpSpPr>
              <p:nvPr/>
            </p:nvGrpSpPr>
            <p:grpSpPr bwMode="auto">
              <a:xfrm>
                <a:off x="898" y="3571"/>
                <a:ext cx="49" cy="23"/>
                <a:chOff x="898" y="3571"/>
                <a:chExt cx="49" cy="23"/>
              </a:xfrm>
            </p:grpSpPr>
            <p:sp>
              <p:nvSpPr>
                <p:cNvPr id="695398" name="Freeform 102"/>
                <p:cNvSpPr>
                  <a:spLocks/>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399" name="Freeform 103"/>
                <p:cNvSpPr>
                  <a:spLocks/>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00" name="Freeform 104"/>
                <p:cNvSpPr>
                  <a:spLocks/>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01" name="Group 105"/>
              <p:cNvGrpSpPr>
                <a:grpSpLocks/>
              </p:cNvGrpSpPr>
              <p:nvPr/>
            </p:nvGrpSpPr>
            <p:grpSpPr bwMode="auto">
              <a:xfrm>
                <a:off x="911" y="3585"/>
                <a:ext cx="49" cy="23"/>
                <a:chOff x="911" y="3585"/>
                <a:chExt cx="49" cy="23"/>
              </a:xfrm>
            </p:grpSpPr>
            <p:sp>
              <p:nvSpPr>
                <p:cNvPr id="695402" name="Freeform 106"/>
                <p:cNvSpPr>
                  <a:spLocks/>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03" name="Freeform 107"/>
                <p:cNvSpPr>
                  <a:spLocks/>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04" name="Freeform 108"/>
                <p:cNvSpPr>
                  <a:spLocks/>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05" name="Group 109"/>
              <p:cNvGrpSpPr>
                <a:grpSpLocks/>
              </p:cNvGrpSpPr>
              <p:nvPr/>
            </p:nvGrpSpPr>
            <p:grpSpPr bwMode="auto">
              <a:xfrm>
                <a:off x="923" y="3600"/>
                <a:ext cx="99" cy="73"/>
                <a:chOff x="923" y="3600"/>
                <a:chExt cx="99" cy="73"/>
              </a:xfrm>
            </p:grpSpPr>
            <p:grpSp>
              <p:nvGrpSpPr>
                <p:cNvPr id="695406" name="Group 110"/>
                <p:cNvGrpSpPr>
                  <a:grpSpLocks/>
                </p:cNvGrpSpPr>
                <p:nvPr/>
              </p:nvGrpSpPr>
              <p:grpSpPr bwMode="auto">
                <a:xfrm>
                  <a:off x="923" y="3600"/>
                  <a:ext cx="49" cy="23"/>
                  <a:chOff x="923" y="3600"/>
                  <a:chExt cx="49" cy="23"/>
                </a:xfrm>
              </p:grpSpPr>
              <p:sp>
                <p:nvSpPr>
                  <p:cNvPr id="695407" name="Freeform 111"/>
                  <p:cNvSpPr>
                    <a:spLocks/>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08" name="Freeform 112"/>
                  <p:cNvSpPr>
                    <a:spLocks/>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09" name="Freeform 113"/>
                  <p:cNvSpPr>
                    <a:spLocks/>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10" name="Group 114"/>
                <p:cNvGrpSpPr>
                  <a:grpSpLocks/>
                </p:cNvGrpSpPr>
                <p:nvPr/>
              </p:nvGrpSpPr>
              <p:grpSpPr bwMode="auto">
                <a:xfrm>
                  <a:off x="935" y="3612"/>
                  <a:ext cx="48" cy="23"/>
                  <a:chOff x="935" y="3612"/>
                  <a:chExt cx="48" cy="23"/>
                </a:xfrm>
              </p:grpSpPr>
              <p:sp>
                <p:nvSpPr>
                  <p:cNvPr id="695411" name="Freeform 115"/>
                  <p:cNvSpPr>
                    <a:spLocks/>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12" name="Freeform 116"/>
                  <p:cNvSpPr>
                    <a:spLocks/>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13" name="Freeform 117"/>
                  <p:cNvSpPr>
                    <a:spLocks/>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14" name="Group 118"/>
                <p:cNvGrpSpPr>
                  <a:grpSpLocks/>
                </p:cNvGrpSpPr>
                <p:nvPr/>
              </p:nvGrpSpPr>
              <p:grpSpPr bwMode="auto">
                <a:xfrm>
                  <a:off x="947" y="3625"/>
                  <a:ext cx="50" cy="22"/>
                  <a:chOff x="947" y="3625"/>
                  <a:chExt cx="50" cy="22"/>
                </a:xfrm>
              </p:grpSpPr>
              <p:sp>
                <p:nvSpPr>
                  <p:cNvPr id="695415" name="Freeform 119"/>
                  <p:cNvSpPr>
                    <a:spLocks/>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16" name="Freeform 120"/>
                  <p:cNvSpPr>
                    <a:spLocks/>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17" name="Freeform 121"/>
                  <p:cNvSpPr>
                    <a:spLocks/>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18" name="Group 122"/>
                <p:cNvGrpSpPr>
                  <a:grpSpLocks/>
                </p:cNvGrpSpPr>
                <p:nvPr/>
              </p:nvGrpSpPr>
              <p:grpSpPr bwMode="auto">
                <a:xfrm>
                  <a:off x="960" y="3637"/>
                  <a:ext cx="50" cy="23"/>
                  <a:chOff x="960" y="3637"/>
                  <a:chExt cx="50" cy="23"/>
                </a:xfrm>
              </p:grpSpPr>
              <p:sp>
                <p:nvSpPr>
                  <p:cNvPr id="695419" name="Freeform 123"/>
                  <p:cNvSpPr>
                    <a:spLocks/>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20" name="Freeform 124"/>
                  <p:cNvSpPr>
                    <a:spLocks/>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21" name="Freeform 125"/>
                  <p:cNvSpPr>
                    <a:spLocks/>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22" name="Group 126"/>
                <p:cNvGrpSpPr>
                  <a:grpSpLocks/>
                </p:cNvGrpSpPr>
                <p:nvPr/>
              </p:nvGrpSpPr>
              <p:grpSpPr bwMode="auto">
                <a:xfrm>
                  <a:off x="973" y="3650"/>
                  <a:ext cx="49" cy="23"/>
                  <a:chOff x="973" y="3650"/>
                  <a:chExt cx="49" cy="23"/>
                </a:xfrm>
              </p:grpSpPr>
              <p:sp>
                <p:nvSpPr>
                  <p:cNvPr id="695423" name="Freeform 127"/>
                  <p:cNvSpPr>
                    <a:spLocks/>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24" name="Freeform 128"/>
                  <p:cNvSpPr>
                    <a:spLocks/>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25" name="Freeform 129"/>
                  <p:cNvSpPr>
                    <a:spLocks/>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426" name="Group 130"/>
              <p:cNvGrpSpPr>
                <a:grpSpLocks/>
              </p:cNvGrpSpPr>
              <p:nvPr/>
            </p:nvGrpSpPr>
            <p:grpSpPr bwMode="auto">
              <a:xfrm>
                <a:off x="985" y="3665"/>
                <a:ext cx="100" cy="73"/>
                <a:chOff x="985" y="3665"/>
                <a:chExt cx="100" cy="73"/>
              </a:xfrm>
            </p:grpSpPr>
            <p:grpSp>
              <p:nvGrpSpPr>
                <p:cNvPr id="695427" name="Group 131"/>
                <p:cNvGrpSpPr>
                  <a:grpSpLocks/>
                </p:cNvGrpSpPr>
                <p:nvPr/>
              </p:nvGrpSpPr>
              <p:grpSpPr bwMode="auto">
                <a:xfrm>
                  <a:off x="985" y="3665"/>
                  <a:ext cx="50" cy="23"/>
                  <a:chOff x="985" y="3665"/>
                  <a:chExt cx="50" cy="23"/>
                </a:xfrm>
              </p:grpSpPr>
              <p:sp>
                <p:nvSpPr>
                  <p:cNvPr id="695428" name="Freeform 132"/>
                  <p:cNvSpPr>
                    <a:spLocks/>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29" name="Freeform 133"/>
                  <p:cNvSpPr>
                    <a:spLocks/>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30" name="Freeform 134"/>
                  <p:cNvSpPr>
                    <a:spLocks/>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31" name="Group 135"/>
                <p:cNvGrpSpPr>
                  <a:grpSpLocks/>
                </p:cNvGrpSpPr>
                <p:nvPr/>
              </p:nvGrpSpPr>
              <p:grpSpPr bwMode="auto">
                <a:xfrm>
                  <a:off x="997" y="3677"/>
                  <a:ext cx="49" cy="23"/>
                  <a:chOff x="997" y="3677"/>
                  <a:chExt cx="49" cy="23"/>
                </a:xfrm>
              </p:grpSpPr>
              <p:sp>
                <p:nvSpPr>
                  <p:cNvPr id="695432" name="Freeform 136"/>
                  <p:cNvSpPr>
                    <a:spLocks/>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33" name="Freeform 137"/>
                  <p:cNvSpPr>
                    <a:spLocks/>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34" name="Freeform 138"/>
                  <p:cNvSpPr>
                    <a:spLocks/>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35" name="Group 139"/>
                <p:cNvGrpSpPr>
                  <a:grpSpLocks/>
                </p:cNvGrpSpPr>
                <p:nvPr/>
              </p:nvGrpSpPr>
              <p:grpSpPr bwMode="auto">
                <a:xfrm>
                  <a:off x="1010" y="3690"/>
                  <a:ext cx="48" cy="23"/>
                  <a:chOff x="1010" y="3690"/>
                  <a:chExt cx="48" cy="23"/>
                </a:xfrm>
              </p:grpSpPr>
              <p:sp>
                <p:nvSpPr>
                  <p:cNvPr id="695436" name="Freeform 140"/>
                  <p:cNvSpPr>
                    <a:spLocks/>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37" name="Freeform 141"/>
                  <p:cNvSpPr>
                    <a:spLocks/>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38" name="Freeform 142"/>
                  <p:cNvSpPr>
                    <a:spLocks/>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39" name="Group 143"/>
                <p:cNvGrpSpPr>
                  <a:grpSpLocks/>
                </p:cNvGrpSpPr>
                <p:nvPr/>
              </p:nvGrpSpPr>
              <p:grpSpPr bwMode="auto">
                <a:xfrm>
                  <a:off x="1023" y="3703"/>
                  <a:ext cx="49" cy="22"/>
                  <a:chOff x="1023" y="3703"/>
                  <a:chExt cx="49" cy="22"/>
                </a:xfrm>
              </p:grpSpPr>
              <p:sp>
                <p:nvSpPr>
                  <p:cNvPr id="695440" name="Freeform 144"/>
                  <p:cNvSpPr>
                    <a:spLocks/>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41" name="Freeform 145"/>
                  <p:cNvSpPr>
                    <a:spLocks/>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42" name="Freeform 146"/>
                  <p:cNvSpPr>
                    <a:spLocks/>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43" name="Group 147"/>
                <p:cNvGrpSpPr>
                  <a:grpSpLocks/>
                </p:cNvGrpSpPr>
                <p:nvPr/>
              </p:nvGrpSpPr>
              <p:grpSpPr bwMode="auto">
                <a:xfrm>
                  <a:off x="1036" y="3716"/>
                  <a:ext cx="49" cy="22"/>
                  <a:chOff x="1036" y="3716"/>
                  <a:chExt cx="49" cy="22"/>
                </a:xfrm>
              </p:grpSpPr>
              <p:sp>
                <p:nvSpPr>
                  <p:cNvPr id="695444" name="Freeform 148"/>
                  <p:cNvSpPr>
                    <a:spLocks/>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45" name="Freeform 149"/>
                  <p:cNvSpPr>
                    <a:spLocks/>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46" name="Freeform 150"/>
                  <p:cNvSpPr>
                    <a:spLocks/>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447" name="Group 151"/>
              <p:cNvGrpSpPr>
                <a:grpSpLocks/>
              </p:cNvGrpSpPr>
              <p:nvPr/>
            </p:nvGrpSpPr>
            <p:grpSpPr bwMode="auto">
              <a:xfrm>
                <a:off x="1046" y="3727"/>
                <a:ext cx="49" cy="23"/>
                <a:chOff x="1046" y="3727"/>
                <a:chExt cx="49" cy="23"/>
              </a:xfrm>
            </p:grpSpPr>
            <p:sp>
              <p:nvSpPr>
                <p:cNvPr id="695448" name="Freeform 152"/>
                <p:cNvSpPr>
                  <a:spLocks/>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49" name="Freeform 153"/>
                <p:cNvSpPr>
                  <a:spLocks/>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50" name="Freeform 154"/>
                <p:cNvSpPr>
                  <a:spLocks/>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51" name="Group 155"/>
              <p:cNvGrpSpPr>
                <a:grpSpLocks/>
              </p:cNvGrpSpPr>
              <p:nvPr/>
            </p:nvGrpSpPr>
            <p:grpSpPr bwMode="auto">
              <a:xfrm>
                <a:off x="1058" y="3739"/>
                <a:ext cx="50" cy="23"/>
                <a:chOff x="1058" y="3739"/>
                <a:chExt cx="50" cy="23"/>
              </a:xfrm>
            </p:grpSpPr>
            <p:sp>
              <p:nvSpPr>
                <p:cNvPr id="695452" name="Freeform 156"/>
                <p:cNvSpPr>
                  <a:spLocks/>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53" name="Freeform 157"/>
                <p:cNvSpPr>
                  <a:spLocks/>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54" name="Freeform 158"/>
                <p:cNvSpPr>
                  <a:spLocks/>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55" name="Group 159"/>
              <p:cNvGrpSpPr>
                <a:grpSpLocks/>
              </p:cNvGrpSpPr>
              <p:nvPr/>
            </p:nvGrpSpPr>
            <p:grpSpPr bwMode="auto">
              <a:xfrm>
                <a:off x="1072" y="3753"/>
                <a:ext cx="48" cy="22"/>
                <a:chOff x="1072" y="3753"/>
                <a:chExt cx="48" cy="22"/>
              </a:xfrm>
            </p:grpSpPr>
            <p:sp>
              <p:nvSpPr>
                <p:cNvPr id="695456" name="Freeform 160"/>
                <p:cNvSpPr>
                  <a:spLocks/>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57" name="Freeform 161"/>
                <p:cNvSpPr>
                  <a:spLocks/>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58" name="Freeform 162"/>
                <p:cNvSpPr>
                  <a:spLocks/>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695459" name="Freeform 163"/>
              <p:cNvSpPr>
                <a:spLocks/>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60" name="Freeform 164"/>
              <p:cNvSpPr>
                <a:spLocks/>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61" name="Freeform 165"/>
              <p:cNvSpPr>
                <a:spLocks/>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695462" name="Group 166"/>
              <p:cNvGrpSpPr>
                <a:grpSpLocks/>
              </p:cNvGrpSpPr>
              <p:nvPr/>
            </p:nvGrpSpPr>
            <p:grpSpPr bwMode="auto">
              <a:xfrm>
                <a:off x="832" y="3547"/>
                <a:ext cx="49" cy="23"/>
                <a:chOff x="832" y="3547"/>
                <a:chExt cx="49" cy="23"/>
              </a:xfrm>
            </p:grpSpPr>
            <p:sp>
              <p:nvSpPr>
                <p:cNvPr id="695463" name="Freeform 167"/>
                <p:cNvSpPr>
                  <a:spLocks/>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64" name="Freeform 168"/>
                <p:cNvSpPr>
                  <a:spLocks/>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65" name="Freeform 169"/>
                <p:cNvSpPr>
                  <a:spLocks/>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66" name="Group 170"/>
              <p:cNvGrpSpPr>
                <a:grpSpLocks/>
              </p:cNvGrpSpPr>
              <p:nvPr/>
            </p:nvGrpSpPr>
            <p:grpSpPr bwMode="auto">
              <a:xfrm>
                <a:off x="844" y="3560"/>
                <a:ext cx="49" cy="22"/>
                <a:chOff x="844" y="3560"/>
                <a:chExt cx="49" cy="22"/>
              </a:xfrm>
            </p:grpSpPr>
            <p:sp>
              <p:nvSpPr>
                <p:cNvPr id="695467" name="Freeform 171"/>
                <p:cNvSpPr>
                  <a:spLocks/>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68" name="Freeform 172"/>
                <p:cNvSpPr>
                  <a:spLocks/>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69" name="Freeform 173"/>
                <p:cNvSpPr>
                  <a:spLocks/>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70" name="Group 174"/>
              <p:cNvGrpSpPr>
                <a:grpSpLocks/>
              </p:cNvGrpSpPr>
              <p:nvPr/>
            </p:nvGrpSpPr>
            <p:grpSpPr bwMode="auto">
              <a:xfrm>
                <a:off x="857" y="3572"/>
                <a:ext cx="50" cy="23"/>
                <a:chOff x="857" y="3572"/>
                <a:chExt cx="50" cy="23"/>
              </a:xfrm>
            </p:grpSpPr>
            <p:sp>
              <p:nvSpPr>
                <p:cNvPr id="695471" name="Freeform 175"/>
                <p:cNvSpPr>
                  <a:spLocks/>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72" name="Freeform 176"/>
                <p:cNvSpPr>
                  <a:spLocks/>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73" name="Freeform 177"/>
                <p:cNvSpPr>
                  <a:spLocks/>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74" name="Group 178"/>
              <p:cNvGrpSpPr>
                <a:grpSpLocks/>
              </p:cNvGrpSpPr>
              <p:nvPr/>
            </p:nvGrpSpPr>
            <p:grpSpPr bwMode="auto">
              <a:xfrm>
                <a:off x="870" y="3585"/>
                <a:ext cx="48" cy="23"/>
                <a:chOff x="870" y="3585"/>
                <a:chExt cx="48" cy="23"/>
              </a:xfrm>
            </p:grpSpPr>
            <p:sp>
              <p:nvSpPr>
                <p:cNvPr id="695475" name="Freeform 179"/>
                <p:cNvSpPr>
                  <a:spLocks/>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76" name="Freeform 180"/>
                <p:cNvSpPr>
                  <a:spLocks/>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77" name="Freeform 181"/>
                <p:cNvSpPr>
                  <a:spLocks/>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78" name="Group 182"/>
              <p:cNvGrpSpPr>
                <a:grpSpLocks/>
              </p:cNvGrpSpPr>
              <p:nvPr/>
            </p:nvGrpSpPr>
            <p:grpSpPr bwMode="auto">
              <a:xfrm>
                <a:off x="882" y="3600"/>
                <a:ext cx="100" cy="73"/>
                <a:chOff x="882" y="3600"/>
                <a:chExt cx="100" cy="73"/>
              </a:xfrm>
            </p:grpSpPr>
            <p:grpSp>
              <p:nvGrpSpPr>
                <p:cNvPr id="695479" name="Group 183"/>
                <p:cNvGrpSpPr>
                  <a:grpSpLocks/>
                </p:cNvGrpSpPr>
                <p:nvPr/>
              </p:nvGrpSpPr>
              <p:grpSpPr bwMode="auto">
                <a:xfrm>
                  <a:off x="882" y="3600"/>
                  <a:ext cx="49" cy="23"/>
                  <a:chOff x="882" y="3600"/>
                  <a:chExt cx="49" cy="23"/>
                </a:xfrm>
              </p:grpSpPr>
              <p:sp>
                <p:nvSpPr>
                  <p:cNvPr id="695480" name="Freeform 184"/>
                  <p:cNvSpPr>
                    <a:spLocks/>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81" name="Freeform 185"/>
                  <p:cNvSpPr>
                    <a:spLocks/>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82" name="Freeform 186"/>
                  <p:cNvSpPr>
                    <a:spLocks/>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83" name="Group 187"/>
                <p:cNvGrpSpPr>
                  <a:grpSpLocks/>
                </p:cNvGrpSpPr>
                <p:nvPr/>
              </p:nvGrpSpPr>
              <p:grpSpPr bwMode="auto">
                <a:xfrm>
                  <a:off x="894" y="3612"/>
                  <a:ext cx="49" cy="23"/>
                  <a:chOff x="894" y="3612"/>
                  <a:chExt cx="49" cy="23"/>
                </a:xfrm>
              </p:grpSpPr>
              <p:sp>
                <p:nvSpPr>
                  <p:cNvPr id="695484" name="Freeform 188"/>
                  <p:cNvSpPr>
                    <a:spLocks/>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85" name="Freeform 189"/>
                  <p:cNvSpPr>
                    <a:spLocks/>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86" name="Freeform 190"/>
                  <p:cNvSpPr>
                    <a:spLocks/>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87" name="Group 191"/>
                <p:cNvGrpSpPr>
                  <a:grpSpLocks/>
                </p:cNvGrpSpPr>
                <p:nvPr/>
              </p:nvGrpSpPr>
              <p:grpSpPr bwMode="auto">
                <a:xfrm>
                  <a:off x="907" y="3625"/>
                  <a:ext cx="49" cy="23"/>
                  <a:chOff x="907" y="3625"/>
                  <a:chExt cx="49" cy="23"/>
                </a:xfrm>
              </p:grpSpPr>
              <p:sp>
                <p:nvSpPr>
                  <p:cNvPr id="695488" name="Freeform 192"/>
                  <p:cNvSpPr>
                    <a:spLocks/>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89" name="Freeform 193"/>
                  <p:cNvSpPr>
                    <a:spLocks/>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90" name="Freeform 194"/>
                  <p:cNvSpPr>
                    <a:spLocks/>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91" name="Group 195"/>
                <p:cNvGrpSpPr>
                  <a:grpSpLocks/>
                </p:cNvGrpSpPr>
                <p:nvPr/>
              </p:nvGrpSpPr>
              <p:grpSpPr bwMode="auto">
                <a:xfrm>
                  <a:off x="919" y="3638"/>
                  <a:ext cx="49" cy="22"/>
                  <a:chOff x="919" y="3638"/>
                  <a:chExt cx="49" cy="22"/>
                </a:xfrm>
              </p:grpSpPr>
              <p:sp>
                <p:nvSpPr>
                  <p:cNvPr id="695492" name="Freeform 196"/>
                  <p:cNvSpPr>
                    <a:spLocks/>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93" name="Freeform 197"/>
                  <p:cNvSpPr>
                    <a:spLocks/>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94" name="Freeform 198"/>
                  <p:cNvSpPr>
                    <a:spLocks/>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495" name="Group 199"/>
                <p:cNvGrpSpPr>
                  <a:grpSpLocks/>
                </p:cNvGrpSpPr>
                <p:nvPr/>
              </p:nvGrpSpPr>
              <p:grpSpPr bwMode="auto">
                <a:xfrm>
                  <a:off x="932" y="3651"/>
                  <a:ext cx="50" cy="22"/>
                  <a:chOff x="932" y="3651"/>
                  <a:chExt cx="50" cy="22"/>
                </a:xfrm>
              </p:grpSpPr>
              <p:sp>
                <p:nvSpPr>
                  <p:cNvPr id="695496" name="Freeform 200"/>
                  <p:cNvSpPr>
                    <a:spLocks/>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97" name="Freeform 201"/>
                  <p:cNvSpPr>
                    <a:spLocks/>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498" name="Freeform 202"/>
                  <p:cNvSpPr>
                    <a:spLocks/>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499" name="Group 203"/>
              <p:cNvGrpSpPr>
                <a:grpSpLocks/>
              </p:cNvGrpSpPr>
              <p:nvPr/>
            </p:nvGrpSpPr>
            <p:grpSpPr bwMode="auto">
              <a:xfrm>
                <a:off x="944" y="3665"/>
                <a:ext cx="99" cy="74"/>
                <a:chOff x="944" y="3665"/>
                <a:chExt cx="99" cy="74"/>
              </a:xfrm>
            </p:grpSpPr>
            <p:grpSp>
              <p:nvGrpSpPr>
                <p:cNvPr id="695500" name="Group 204"/>
                <p:cNvGrpSpPr>
                  <a:grpSpLocks/>
                </p:cNvGrpSpPr>
                <p:nvPr/>
              </p:nvGrpSpPr>
              <p:grpSpPr bwMode="auto">
                <a:xfrm>
                  <a:off x="944" y="3665"/>
                  <a:ext cx="49" cy="23"/>
                  <a:chOff x="944" y="3665"/>
                  <a:chExt cx="49" cy="23"/>
                </a:xfrm>
              </p:grpSpPr>
              <p:sp>
                <p:nvSpPr>
                  <p:cNvPr id="695501" name="Freeform 205"/>
                  <p:cNvSpPr>
                    <a:spLocks/>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02" name="Freeform 206"/>
                  <p:cNvSpPr>
                    <a:spLocks/>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03" name="Freeform 207"/>
                  <p:cNvSpPr>
                    <a:spLocks/>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04" name="Group 208"/>
                <p:cNvGrpSpPr>
                  <a:grpSpLocks/>
                </p:cNvGrpSpPr>
                <p:nvPr/>
              </p:nvGrpSpPr>
              <p:grpSpPr bwMode="auto">
                <a:xfrm>
                  <a:off x="957" y="3678"/>
                  <a:ext cx="48" cy="23"/>
                  <a:chOff x="957" y="3678"/>
                  <a:chExt cx="48" cy="23"/>
                </a:xfrm>
              </p:grpSpPr>
              <p:sp>
                <p:nvSpPr>
                  <p:cNvPr id="695505" name="Freeform 209"/>
                  <p:cNvSpPr>
                    <a:spLocks/>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06" name="Freeform 210"/>
                  <p:cNvSpPr>
                    <a:spLocks/>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07" name="Freeform 211"/>
                  <p:cNvSpPr>
                    <a:spLocks/>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08" name="Group 212"/>
                <p:cNvGrpSpPr>
                  <a:grpSpLocks/>
                </p:cNvGrpSpPr>
                <p:nvPr/>
              </p:nvGrpSpPr>
              <p:grpSpPr bwMode="auto">
                <a:xfrm>
                  <a:off x="969" y="3690"/>
                  <a:ext cx="49" cy="23"/>
                  <a:chOff x="969" y="3690"/>
                  <a:chExt cx="49" cy="23"/>
                </a:xfrm>
              </p:grpSpPr>
              <p:sp>
                <p:nvSpPr>
                  <p:cNvPr id="695509" name="Freeform 213"/>
                  <p:cNvSpPr>
                    <a:spLocks/>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10" name="Freeform 214"/>
                  <p:cNvSpPr>
                    <a:spLocks/>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11" name="Freeform 215"/>
                  <p:cNvSpPr>
                    <a:spLocks/>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12" name="Group 216"/>
                <p:cNvGrpSpPr>
                  <a:grpSpLocks/>
                </p:cNvGrpSpPr>
                <p:nvPr/>
              </p:nvGrpSpPr>
              <p:grpSpPr bwMode="auto">
                <a:xfrm>
                  <a:off x="982" y="3703"/>
                  <a:ext cx="49" cy="23"/>
                  <a:chOff x="982" y="3703"/>
                  <a:chExt cx="49" cy="23"/>
                </a:xfrm>
              </p:grpSpPr>
              <p:sp>
                <p:nvSpPr>
                  <p:cNvPr id="695513" name="Freeform 217"/>
                  <p:cNvSpPr>
                    <a:spLocks/>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14" name="Freeform 218"/>
                  <p:cNvSpPr>
                    <a:spLocks/>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15" name="Freeform 219"/>
                  <p:cNvSpPr>
                    <a:spLocks/>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16" name="Group 220"/>
                <p:cNvGrpSpPr>
                  <a:grpSpLocks/>
                </p:cNvGrpSpPr>
                <p:nvPr/>
              </p:nvGrpSpPr>
              <p:grpSpPr bwMode="auto">
                <a:xfrm>
                  <a:off x="995" y="3716"/>
                  <a:ext cx="48" cy="23"/>
                  <a:chOff x="995" y="3716"/>
                  <a:chExt cx="48" cy="23"/>
                </a:xfrm>
              </p:grpSpPr>
              <p:sp>
                <p:nvSpPr>
                  <p:cNvPr id="695517" name="Freeform 221"/>
                  <p:cNvSpPr>
                    <a:spLocks/>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18" name="Freeform 222"/>
                  <p:cNvSpPr>
                    <a:spLocks/>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19" name="Freeform 223"/>
                  <p:cNvSpPr>
                    <a:spLocks/>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520" name="Group 224"/>
              <p:cNvGrpSpPr>
                <a:grpSpLocks/>
              </p:cNvGrpSpPr>
              <p:nvPr/>
            </p:nvGrpSpPr>
            <p:grpSpPr bwMode="auto">
              <a:xfrm>
                <a:off x="1005" y="3727"/>
                <a:ext cx="49" cy="23"/>
                <a:chOff x="1005" y="3727"/>
                <a:chExt cx="49" cy="23"/>
              </a:xfrm>
            </p:grpSpPr>
            <p:sp>
              <p:nvSpPr>
                <p:cNvPr id="695521" name="Freeform 225"/>
                <p:cNvSpPr>
                  <a:spLocks/>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22" name="Freeform 226"/>
                <p:cNvSpPr>
                  <a:spLocks/>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23" name="Freeform 227"/>
                <p:cNvSpPr>
                  <a:spLocks/>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24" name="Group 228"/>
              <p:cNvGrpSpPr>
                <a:grpSpLocks/>
              </p:cNvGrpSpPr>
              <p:nvPr/>
            </p:nvGrpSpPr>
            <p:grpSpPr bwMode="auto">
              <a:xfrm>
                <a:off x="1018" y="3740"/>
                <a:ext cx="49" cy="22"/>
                <a:chOff x="1018" y="3740"/>
                <a:chExt cx="49" cy="22"/>
              </a:xfrm>
            </p:grpSpPr>
            <p:sp>
              <p:nvSpPr>
                <p:cNvPr id="695525" name="Freeform 229"/>
                <p:cNvSpPr>
                  <a:spLocks/>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26" name="Freeform 230"/>
                <p:cNvSpPr>
                  <a:spLocks/>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27" name="Freeform 231"/>
                <p:cNvSpPr>
                  <a:spLocks/>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28" name="Group 232"/>
              <p:cNvGrpSpPr>
                <a:grpSpLocks/>
              </p:cNvGrpSpPr>
              <p:nvPr/>
            </p:nvGrpSpPr>
            <p:grpSpPr bwMode="auto">
              <a:xfrm>
                <a:off x="1030" y="3753"/>
                <a:ext cx="49" cy="23"/>
                <a:chOff x="1030" y="3753"/>
                <a:chExt cx="49" cy="23"/>
              </a:xfrm>
            </p:grpSpPr>
            <p:sp>
              <p:nvSpPr>
                <p:cNvPr id="695529" name="Freeform 233"/>
                <p:cNvSpPr>
                  <a:spLocks/>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30" name="Freeform 234"/>
                <p:cNvSpPr>
                  <a:spLocks/>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31" name="Freeform 235"/>
                <p:cNvSpPr>
                  <a:spLocks/>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695532" name="Freeform 236"/>
              <p:cNvSpPr>
                <a:spLocks/>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33" name="Freeform 237"/>
              <p:cNvSpPr>
                <a:spLocks/>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34" name="Freeform 238"/>
              <p:cNvSpPr>
                <a:spLocks/>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695535" name="Group 239"/>
              <p:cNvGrpSpPr>
                <a:grpSpLocks/>
              </p:cNvGrpSpPr>
              <p:nvPr/>
            </p:nvGrpSpPr>
            <p:grpSpPr bwMode="auto">
              <a:xfrm>
                <a:off x="790" y="3547"/>
                <a:ext cx="49" cy="23"/>
                <a:chOff x="790" y="3547"/>
                <a:chExt cx="49" cy="23"/>
              </a:xfrm>
            </p:grpSpPr>
            <p:sp>
              <p:nvSpPr>
                <p:cNvPr id="695536" name="Freeform 240"/>
                <p:cNvSpPr>
                  <a:spLocks/>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37" name="Freeform 241"/>
                <p:cNvSpPr>
                  <a:spLocks/>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38" name="Freeform 242"/>
                <p:cNvSpPr>
                  <a:spLocks/>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39" name="Group 243"/>
              <p:cNvGrpSpPr>
                <a:grpSpLocks/>
              </p:cNvGrpSpPr>
              <p:nvPr/>
            </p:nvGrpSpPr>
            <p:grpSpPr bwMode="auto">
              <a:xfrm>
                <a:off x="803" y="3560"/>
                <a:ext cx="49" cy="22"/>
                <a:chOff x="803" y="3560"/>
                <a:chExt cx="49" cy="22"/>
              </a:xfrm>
            </p:grpSpPr>
            <p:sp>
              <p:nvSpPr>
                <p:cNvPr id="695540" name="Freeform 244"/>
                <p:cNvSpPr>
                  <a:spLocks/>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41" name="Freeform 245"/>
                <p:cNvSpPr>
                  <a:spLocks/>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42" name="Freeform 246"/>
                <p:cNvSpPr>
                  <a:spLocks/>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43" name="Group 247"/>
              <p:cNvGrpSpPr>
                <a:grpSpLocks/>
              </p:cNvGrpSpPr>
              <p:nvPr/>
            </p:nvGrpSpPr>
            <p:grpSpPr bwMode="auto">
              <a:xfrm>
                <a:off x="815" y="3572"/>
                <a:ext cx="50" cy="23"/>
                <a:chOff x="815" y="3572"/>
                <a:chExt cx="50" cy="23"/>
              </a:xfrm>
            </p:grpSpPr>
            <p:sp>
              <p:nvSpPr>
                <p:cNvPr id="695544" name="Freeform 248"/>
                <p:cNvSpPr>
                  <a:spLocks/>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45" name="Freeform 249"/>
                <p:cNvSpPr>
                  <a:spLocks/>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46" name="Freeform 250"/>
                <p:cNvSpPr>
                  <a:spLocks/>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47" name="Group 251"/>
              <p:cNvGrpSpPr>
                <a:grpSpLocks/>
              </p:cNvGrpSpPr>
              <p:nvPr/>
            </p:nvGrpSpPr>
            <p:grpSpPr bwMode="auto">
              <a:xfrm>
                <a:off x="828" y="3585"/>
                <a:ext cx="49" cy="23"/>
                <a:chOff x="828" y="3585"/>
                <a:chExt cx="49" cy="23"/>
              </a:xfrm>
            </p:grpSpPr>
            <p:sp>
              <p:nvSpPr>
                <p:cNvPr id="695548" name="Freeform 252"/>
                <p:cNvSpPr>
                  <a:spLocks/>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49" name="Freeform 253"/>
                <p:cNvSpPr>
                  <a:spLocks/>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50" name="Freeform 254"/>
                <p:cNvSpPr>
                  <a:spLocks/>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51" name="Group 255"/>
              <p:cNvGrpSpPr>
                <a:grpSpLocks/>
              </p:cNvGrpSpPr>
              <p:nvPr/>
            </p:nvGrpSpPr>
            <p:grpSpPr bwMode="auto">
              <a:xfrm>
                <a:off x="840" y="3600"/>
                <a:ext cx="100" cy="73"/>
                <a:chOff x="840" y="3600"/>
                <a:chExt cx="100" cy="73"/>
              </a:xfrm>
            </p:grpSpPr>
            <p:grpSp>
              <p:nvGrpSpPr>
                <p:cNvPr id="695552" name="Group 256"/>
                <p:cNvGrpSpPr>
                  <a:grpSpLocks/>
                </p:cNvGrpSpPr>
                <p:nvPr/>
              </p:nvGrpSpPr>
              <p:grpSpPr bwMode="auto">
                <a:xfrm>
                  <a:off x="840" y="3600"/>
                  <a:ext cx="49" cy="23"/>
                  <a:chOff x="840" y="3600"/>
                  <a:chExt cx="49" cy="23"/>
                </a:xfrm>
              </p:grpSpPr>
              <p:sp>
                <p:nvSpPr>
                  <p:cNvPr id="695553" name="Freeform 257"/>
                  <p:cNvSpPr>
                    <a:spLocks/>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54" name="Freeform 258"/>
                  <p:cNvSpPr>
                    <a:spLocks/>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55" name="Freeform 259"/>
                  <p:cNvSpPr>
                    <a:spLocks/>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56" name="Group 260"/>
                <p:cNvGrpSpPr>
                  <a:grpSpLocks/>
                </p:cNvGrpSpPr>
                <p:nvPr/>
              </p:nvGrpSpPr>
              <p:grpSpPr bwMode="auto">
                <a:xfrm>
                  <a:off x="853" y="3612"/>
                  <a:ext cx="48" cy="23"/>
                  <a:chOff x="853" y="3612"/>
                  <a:chExt cx="48" cy="23"/>
                </a:xfrm>
              </p:grpSpPr>
              <p:sp>
                <p:nvSpPr>
                  <p:cNvPr id="695557" name="Freeform 261"/>
                  <p:cNvSpPr>
                    <a:spLocks/>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58" name="Freeform 262"/>
                  <p:cNvSpPr>
                    <a:spLocks/>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59" name="Freeform 263"/>
                  <p:cNvSpPr>
                    <a:spLocks/>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60" name="Group 264"/>
                <p:cNvGrpSpPr>
                  <a:grpSpLocks/>
                </p:cNvGrpSpPr>
                <p:nvPr/>
              </p:nvGrpSpPr>
              <p:grpSpPr bwMode="auto">
                <a:xfrm>
                  <a:off x="865" y="3625"/>
                  <a:ext cx="49" cy="23"/>
                  <a:chOff x="865" y="3625"/>
                  <a:chExt cx="49" cy="23"/>
                </a:xfrm>
              </p:grpSpPr>
              <p:sp>
                <p:nvSpPr>
                  <p:cNvPr id="695561" name="Freeform 265"/>
                  <p:cNvSpPr>
                    <a:spLocks/>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62" name="Freeform 266"/>
                  <p:cNvSpPr>
                    <a:spLocks/>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63" name="Freeform 267"/>
                  <p:cNvSpPr>
                    <a:spLocks/>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64" name="Group 268"/>
                <p:cNvGrpSpPr>
                  <a:grpSpLocks/>
                </p:cNvGrpSpPr>
                <p:nvPr/>
              </p:nvGrpSpPr>
              <p:grpSpPr bwMode="auto">
                <a:xfrm>
                  <a:off x="878" y="3638"/>
                  <a:ext cx="49" cy="22"/>
                  <a:chOff x="878" y="3638"/>
                  <a:chExt cx="49" cy="22"/>
                </a:xfrm>
              </p:grpSpPr>
              <p:sp>
                <p:nvSpPr>
                  <p:cNvPr id="695565" name="Freeform 269"/>
                  <p:cNvSpPr>
                    <a:spLocks/>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66" name="Freeform 270"/>
                  <p:cNvSpPr>
                    <a:spLocks/>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67" name="Freeform 271"/>
                  <p:cNvSpPr>
                    <a:spLocks/>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68" name="Group 272"/>
                <p:cNvGrpSpPr>
                  <a:grpSpLocks/>
                </p:cNvGrpSpPr>
                <p:nvPr/>
              </p:nvGrpSpPr>
              <p:grpSpPr bwMode="auto">
                <a:xfrm>
                  <a:off x="890" y="3651"/>
                  <a:ext cx="50" cy="22"/>
                  <a:chOff x="890" y="3651"/>
                  <a:chExt cx="50" cy="22"/>
                </a:xfrm>
              </p:grpSpPr>
              <p:sp>
                <p:nvSpPr>
                  <p:cNvPr id="695569" name="Freeform 273"/>
                  <p:cNvSpPr>
                    <a:spLocks/>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70" name="Freeform 274"/>
                  <p:cNvSpPr>
                    <a:spLocks/>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71" name="Freeform 275"/>
                  <p:cNvSpPr>
                    <a:spLocks/>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572" name="Group 276"/>
              <p:cNvGrpSpPr>
                <a:grpSpLocks/>
              </p:cNvGrpSpPr>
              <p:nvPr/>
            </p:nvGrpSpPr>
            <p:grpSpPr bwMode="auto">
              <a:xfrm>
                <a:off x="903" y="3665"/>
                <a:ext cx="99" cy="74"/>
                <a:chOff x="903" y="3665"/>
                <a:chExt cx="99" cy="74"/>
              </a:xfrm>
            </p:grpSpPr>
            <p:grpSp>
              <p:nvGrpSpPr>
                <p:cNvPr id="695573" name="Group 277"/>
                <p:cNvGrpSpPr>
                  <a:grpSpLocks/>
                </p:cNvGrpSpPr>
                <p:nvPr/>
              </p:nvGrpSpPr>
              <p:grpSpPr bwMode="auto">
                <a:xfrm>
                  <a:off x="903" y="3665"/>
                  <a:ext cx="49" cy="23"/>
                  <a:chOff x="903" y="3665"/>
                  <a:chExt cx="49" cy="23"/>
                </a:xfrm>
              </p:grpSpPr>
              <p:sp>
                <p:nvSpPr>
                  <p:cNvPr id="695574" name="Freeform 278"/>
                  <p:cNvSpPr>
                    <a:spLocks/>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75" name="Freeform 279"/>
                  <p:cNvSpPr>
                    <a:spLocks/>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76" name="Freeform 280"/>
                  <p:cNvSpPr>
                    <a:spLocks/>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77" name="Group 281"/>
                <p:cNvGrpSpPr>
                  <a:grpSpLocks/>
                </p:cNvGrpSpPr>
                <p:nvPr/>
              </p:nvGrpSpPr>
              <p:grpSpPr bwMode="auto">
                <a:xfrm>
                  <a:off x="914" y="3678"/>
                  <a:ext cx="49" cy="23"/>
                  <a:chOff x="914" y="3678"/>
                  <a:chExt cx="49" cy="23"/>
                </a:xfrm>
              </p:grpSpPr>
              <p:sp>
                <p:nvSpPr>
                  <p:cNvPr id="695578" name="Freeform 282"/>
                  <p:cNvSpPr>
                    <a:spLocks/>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79" name="Freeform 283"/>
                  <p:cNvSpPr>
                    <a:spLocks/>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80" name="Freeform 284"/>
                  <p:cNvSpPr>
                    <a:spLocks/>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81" name="Group 285"/>
                <p:cNvGrpSpPr>
                  <a:grpSpLocks/>
                </p:cNvGrpSpPr>
                <p:nvPr/>
              </p:nvGrpSpPr>
              <p:grpSpPr bwMode="auto">
                <a:xfrm>
                  <a:off x="928" y="3690"/>
                  <a:ext cx="48" cy="23"/>
                  <a:chOff x="928" y="3690"/>
                  <a:chExt cx="48" cy="23"/>
                </a:xfrm>
              </p:grpSpPr>
              <p:sp>
                <p:nvSpPr>
                  <p:cNvPr id="695582" name="Freeform 286"/>
                  <p:cNvSpPr>
                    <a:spLocks/>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83" name="Freeform 287"/>
                  <p:cNvSpPr>
                    <a:spLocks/>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84" name="Freeform 288"/>
                  <p:cNvSpPr>
                    <a:spLocks/>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85" name="Group 289"/>
                <p:cNvGrpSpPr>
                  <a:grpSpLocks/>
                </p:cNvGrpSpPr>
                <p:nvPr/>
              </p:nvGrpSpPr>
              <p:grpSpPr bwMode="auto">
                <a:xfrm>
                  <a:off x="940" y="3703"/>
                  <a:ext cx="49" cy="23"/>
                  <a:chOff x="940" y="3703"/>
                  <a:chExt cx="49" cy="23"/>
                </a:xfrm>
              </p:grpSpPr>
              <p:sp>
                <p:nvSpPr>
                  <p:cNvPr id="695586" name="Freeform 290"/>
                  <p:cNvSpPr>
                    <a:spLocks/>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87" name="Freeform 291"/>
                  <p:cNvSpPr>
                    <a:spLocks/>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88" name="Freeform 292"/>
                  <p:cNvSpPr>
                    <a:spLocks/>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89" name="Group 293"/>
                <p:cNvGrpSpPr>
                  <a:grpSpLocks/>
                </p:cNvGrpSpPr>
                <p:nvPr/>
              </p:nvGrpSpPr>
              <p:grpSpPr bwMode="auto">
                <a:xfrm>
                  <a:off x="953" y="3716"/>
                  <a:ext cx="49" cy="23"/>
                  <a:chOff x="953" y="3716"/>
                  <a:chExt cx="49" cy="23"/>
                </a:xfrm>
              </p:grpSpPr>
              <p:sp>
                <p:nvSpPr>
                  <p:cNvPr id="695590" name="Freeform 294"/>
                  <p:cNvSpPr>
                    <a:spLocks/>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91" name="Freeform 295"/>
                  <p:cNvSpPr>
                    <a:spLocks/>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92" name="Freeform 296"/>
                  <p:cNvSpPr>
                    <a:spLocks/>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593" name="Group 297"/>
              <p:cNvGrpSpPr>
                <a:grpSpLocks/>
              </p:cNvGrpSpPr>
              <p:nvPr/>
            </p:nvGrpSpPr>
            <p:grpSpPr bwMode="auto">
              <a:xfrm>
                <a:off x="963" y="3727"/>
                <a:ext cx="49" cy="23"/>
                <a:chOff x="963" y="3727"/>
                <a:chExt cx="49" cy="23"/>
              </a:xfrm>
            </p:grpSpPr>
            <p:sp>
              <p:nvSpPr>
                <p:cNvPr id="695594" name="Freeform 298"/>
                <p:cNvSpPr>
                  <a:spLocks/>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95" name="Freeform 299"/>
                <p:cNvSpPr>
                  <a:spLocks/>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96" name="Freeform 300"/>
                <p:cNvSpPr>
                  <a:spLocks/>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597" name="Group 301"/>
              <p:cNvGrpSpPr>
                <a:grpSpLocks/>
              </p:cNvGrpSpPr>
              <p:nvPr/>
            </p:nvGrpSpPr>
            <p:grpSpPr bwMode="auto">
              <a:xfrm>
                <a:off x="976" y="3740"/>
                <a:ext cx="50" cy="22"/>
                <a:chOff x="976" y="3740"/>
                <a:chExt cx="50" cy="22"/>
              </a:xfrm>
            </p:grpSpPr>
            <p:sp>
              <p:nvSpPr>
                <p:cNvPr id="695598" name="Freeform 302"/>
                <p:cNvSpPr>
                  <a:spLocks/>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599" name="Freeform 303"/>
                <p:cNvSpPr>
                  <a:spLocks/>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00" name="Freeform 304"/>
                <p:cNvSpPr>
                  <a:spLocks/>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01" name="Group 305"/>
              <p:cNvGrpSpPr>
                <a:grpSpLocks/>
              </p:cNvGrpSpPr>
              <p:nvPr/>
            </p:nvGrpSpPr>
            <p:grpSpPr bwMode="auto">
              <a:xfrm>
                <a:off x="761" y="3560"/>
                <a:ext cx="50" cy="22"/>
                <a:chOff x="761" y="3560"/>
                <a:chExt cx="50" cy="22"/>
              </a:xfrm>
            </p:grpSpPr>
            <p:sp>
              <p:nvSpPr>
                <p:cNvPr id="695602" name="Freeform 306"/>
                <p:cNvSpPr>
                  <a:spLocks/>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03" name="Freeform 307"/>
                <p:cNvSpPr>
                  <a:spLocks/>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04" name="Freeform 308"/>
                <p:cNvSpPr>
                  <a:spLocks/>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05" name="Group 309"/>
              <p:cNvGrpSpPr>
                <a:grpSpLocks/>
              </p:cNvGrpSpPr>
              <p:nvPr/>
            </p:nvGrpSpPr>
            <p:grpSpPr bwMode="auto">
              <a:xfrm>
                <a:off x="774" y="3572"/>
                <a:ext cx="49" cy="23"/>
                <a:chOff x="774" y="3572"/>
                <a:chExt cx="49" cy="23"/>
              </a:xfrm>
            </p:grpSpPr>
            <p:sp>
              <p:nvSpPr>
                <p:cNvPr id="695606" name="Freeform 310"/>
                <p:cNvSpPr>
                  <a:spLocks/>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07" name="Freeform 311"/>
                <p:cNvSpPr>
                  <a:spLocks/>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08" name="Freeform 312"/>
                <p:cNvSpPr>
                  <a:spLocks/>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09" name="Group 313"/>
              <p:cNvGrpSpPr>
                <a:grpSpLocks/>
              </p:cNvGrpSpPr>
              <p:nvPr/>
            </p:nvGrpSpPr>
            <p:grpSpPr bwMode="auto">
              <a:xfrm>
                <a:off x="787" y="3585"/>
                <a:ext cx="49" cy="23"/>
                <a:chOff x="787" y="3585"/>
                <a:chExt cx="49" cy="23"/>
              </a:xfrm>
            </p:grpSpPr>
            <p:sp>
              <p:nvSpPr>
                <p:cNvPr id="695610" name="Freeform 314"/>
                <p:cNvSpPr>
                  <a:spLocks/>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11" name="Freeform 315"/>
                <p:cNvSpPr>
                  <a:spLocks/>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12" name="Freeform 316"/>
                <p:cNvSpPr>
                  <a:spLocks/>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13" name="Group 317"/>
              <p:cNvGrpSpPr>
                <a:grpSpLocks/>
              </p:cNvGrpSpPr>
              <p:nvPr/>
            </p:nvGrpSpPr>
            <p:grpSpPr bwMode="auto">
              <a:xfrm>
                <a:off x="799" y="3600"/>
                <a:ext cx="99" cy="73"/>
                <a:chOff x="799" y="3600"/>
                <a:chExt cx="99" cy="73"/>
              </a:xfrm>
            </p:grpSpPr>
            <p:grpSp>
              <p:nvGrpSpPr>
                <p:cNvPr id="695614" name="Group 318"/>
                <p:cNvGrpSpPr>
                  <a:grpSpLocks/>
                </p:cNvGrpSpPr>
                <p:nvPr/>
              </p:nvGrpSpPr>
              <p:grpSpPr bwMode="auto">
                <a:xfrm>
                  <a:off x="799" y="3600"/>
                  <a:ext cx="48" cy="23"/>
                  <a:chOff x="799" y="3600"/>
                  <a:chExt cx="48" cy="23"/>
                </a:xfrm>
              </p:grpSpPr>
              <p:sp>
                <p:nvSpPr>
                  <p:cNvPr id="695615" name="Freeform 319"/>
                  <p:cNvSpPr>
                    <a:spLocks/>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16" name="Freeform 320"/>
                  <p:cNvSpPr>
                    <a:spLocks/>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17" name="Freeform 321"/>
                  <p:cNvSpPr>
                    <a:spLocks/>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18" name="Group 322"/>
                <p:cNvGrpSpPr>
                  <a:grpSpLocks/>
                </p:cNvGrpSpPr>
                <p:nvPr/>
              </p:nvGrpSpPr>
              <p:grpSpPr bwMode="auto">
                <a:xfrm>
                  <a:off x="811" y="3612"/>
                  <a:ext cx="48" cy="23"/>
                  <a:chOff x="811" y="3612"/>
                  <a:chExt cx="48" cy="23"/>
                </a:xfrm>
              </p:grpSpPr>
              <p:sp>
                <p:nvSpPr>
                  <p:cNvPr id="695619" name="Freeform 323"/>
                  <p:cNvSpPr>
                    <a:spLocks/>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20" name="Freeform 324"/>
                  <p:cNvSpPr>
                    <a:spLocks/>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21" name="Freeform 325"/>
                  <p:cNvSpPr>
                    <a:spLocks/>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22" name="Group 326"/>
                <p:cNvGrpSpPr>
                  <a:grpSpLocks/>
                </p:cNvGrpSpPr>
                <p:nvPr/>
              </p:nvGrpSpPr>
              <p:grpSpPr bwMode="auto">
                <a:xfrm>
                  <a:off x="823" y="3625"/>
                  <a:ext cx="49" cy="23"/>
                  <a:chOff x="823" y="3625"/>
                  <a:chExt cx="49" cy="23"/>
                </a:xfrm>
              </p:grpSpPr>
              <p:sp>
                <p:nvSpPr>
                  <p:cNvPr id="695623" name="Freeform 327"/>
                  <p:cNvSpPr>
                    <a:spLocks/>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24" name="Freeform 328"/>
                  <p:cNvSpPr>
                    <a:spLocks/>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25" name="Freeform 329"/>
                  <p:cNvSpPr>
                    <a:spLocks/>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26" name="Group 330"/>
                <p:cNvGrpSpPr>
                  <a:grpSpLocks/>
                </p:cNvGrpSpPr>
                <p:nvPr/>
              </p:nvGrpSpPr>
              <p:grpSpPr bwMode="auto">
                <a:xfrm>
                  <a:off x="836" y="3638"/>
                  <a:ext cx="50" cy="22"/>
                  <a:chOff x="836" y="3638"/>
                  <a:chExt cx="50" cy="22"/>
                </a:xfrm>
              </p:grpSpPr>
              <p:sp>
                <p:nvSpPr>
                  <p:cNvPr id="695627" name="Freeform 331"/>
                  <p:cNvSpPr>
                    <a:spLocks/>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28" name="Freeform 332"/>
                  <p:cNvSpPr>
                    <a:spLocks/>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29" name="Freeform 333"/>
                  <p:cNvSpPr>
                    <a:spLocks/>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30" name="Group 334"/>
                <p:cNvGrpSpPr>
                  <a:grpSpLocks/>
                </p:cNvGrpSpPr>
                <p:nvPr/>
              </p:nvGrpSpPr>
              <p:grpSpPr bwMode="auto">
                <a:xfrm>
                  <a:off x="849" y="3651"/>
                  <a:ext cx="49" cy="22"/>
                  <a:chOff x="849" y="3651"/>
                  <a:chExt cx="49" cy="22"/>
                </a:xfrm>
              </p:grpSpPr>
              <p:sp>
                <p:nvSpPr>
                  <p:cNvPr id="695631" name="Freeform 335"/>
                  <p:cNvSpPr>
                    <a:spLocks/>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32" name="Freeform 336"/>
                  <p:cNvSpPr>
                    <a:spLocks/>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33" name="Freeform 337"/>
                  <p:cNvSpPr>
                    <a:spLocks/>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634" name="Group 338"/>
              <p:cNvGrpSpPr>
                <a:grpSpLocks/>
              </p:cNvGrpSpPr>
              <p:nvPr/>
            </p:nvGrpSpPr>
            <p:grpSpPr bwMode="auto">
              <a:xfrm>
                <a:off x="861" y="3665"/>
                <a:ext cx="99" cy="74"/>
                <a:chOff x="861" y="3665"/>
                <a:chExt cx="99" cy="74"/>
              </a:xfrm>
            </p:grpSpPr>
            <p:grpSp>
              <p:nvGrpSpPr>
                <p:cNvPr id="695635" name="Group 339"/>
                <p:cNvGrpSpPr>
                  <a:grpSpLocks/>
                </p:cNvGrpSpPr>
                <p:nvPr/>
              </p:nvGrpSpPr>
              <p:grpSpPr bwMode="auto">
                <a:xfrm>
                  <a:off x="861" y="3665"/>
                  <a:ext cx="50" cy="23"/>
                  <a:chOff x="861" y="3665"/>
                  <a:chExt cx="50" cy="23"/>
                </a:xfrm>
              </p:grpSpPr>
              <p:sp>
                <p:nvSpPr>
                  <p:cNvPr id="695636" name="Freeform 340"/>
                  <p:cNvSpPr>
                    <a:spLocks/>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37" name="Freeform 341"/>
                  <p:cNvSpPr>
                    <a:spLocks/>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38" name="Freeform 342"/>
                  <p:cNvSpPr>
                    <a:spLocks/>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39" name="Group 343"/>
                <p:cNvGrpSpPr>
                  <a:grpSpLocks/>
                </p:cNvGrpSpPr>
                <p:nvPr/>
              </p:nvGrpSpPr>
              <p:grpSpPr bwMode="auto">
                <a:xfrm>
                  <a:off x="873" y="3678"/>
                  <a:ext cx="49" cy="23"/>
                  <a:chOff x="873" y="3678"/>
                  <a:chExt cx="49" cy="23"/>
                </a:xfrm>
              </p:grpSpPr>
              <p:sp>
                <p:nvSpPr>
                  <p:cNvPr id="695640" name="Freeform 344"/>
                  <p:cNvSpPr>
                    <a:spLocks/>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41" name="Freeform 345"/>
                  <p:cNvSpPr>
                    <a:spLocks/>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42" name="Freeform 346"/>
                  <p:cNvSpPr>
                    <a:spLocks/>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43" name="Group 347"/>
                <p:cNvGrpSpPr>
                  <a:grpSpLocks/>
                </p:cNvGrpSpPr>
                <p:nvPr/>
              </p:nvGrpSpPr>
              <p:grpSpPr bwMode="auto">
                <a:xfrm>
                  <a:off x="886" y="3690"/>
                  <a:ext cx="49" cy="23"/>
                  <a:chOff x="886" y="3690"/>
                  <a:chExt cx="49" cy="23"/>
                </a:xfrm>
              </p:grpSpPr>
              <p:sp>
                <p:nvSpPr>
                  <p:cNvPr id="695644" name="Freeform 348"/>
                  <p:cNvSpPr>
                    <a:spLocks/>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45" name="Freeform 349"/>
                  <p:cNvSpPr>
                    <a:spLocks/>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46" name="Freeform 350"/>
                  <p:cNvSpPr>
                    <a:spLocks/>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47" name="Group 351"/>
                <p:cNvGrpSpPr>
                  <a:grpSpLocks/>
                </p:cNvGrpSpPr>
                <p:nvPr/>
              </p:nvGrpSpPr>
              <p:grpSpPr bwMode="auto">
                <a:xfrm>
                  <a:off x="899" y="3703"/>
                  <a:ext cx="48" cy="23"/>
                  <a:chOff x="899" y="3703"/>
                  <a:chExt cx="48" cy="23"/>
                </a:xfrm>
              </p:grpSpPr>
              <p:sp>
                <p:nvSpPr>
                  <p:cNvPr id="695648" name="Freeform 352"/>
                  <p:cNvSpPr>
                    <a:spLocks/>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49" name="Freeform 353"/>
                  <p:cNvSpPr>
                    <a:spLocks/>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50" name="Freeform 354"/>
                  <p:cNvSpPr>
                    <a:spLocks/>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51" name="Group 355"/>
                <p:cNvGrpSpPr>
                  <a:grpSpLocks/>
                </p:cNvGrpSpPr>
                <p:nvPr/>
              </p:nvGrpSpPr>
              <p:grpSpPr bwMode="auto">
                <a:xfrm>
                  <a:off x="912" y="3716"/>
                  <a:ext cx="48" cy="23"/>
                  <a:chOff x="912" y="3716"/>
                  <a:chExt cx="48" cy="23"/>
                </a:xfrm>
              </p:grpSpPr>
              <p:sp>
                <p:nvSpPr>
                  <p:cNvPr id="695652" name="Freeform 356"/>
                  <p:cNvSpPr>
                    <a:spLocks/>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53" name="Freeform 357"/>
                  <p:cNvSpPr>
                    <a:spLocks/>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54" name="Freeform 358"/>
                  <p:cNvSpPr>
                    <a:spLocks/>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655" name="Group 359"/>
              <p:cNvGrpSpPr>
                <a:grpSpLocks/>
              </p:cNvGrpSpPr>
              <p:nvPr/>
            </p:nvGrpSpPr>
            <p:grpSpPr bwMode="auto">
              <a:xfrm>
                <a:off x="922" y="3727"/>
                <a:ext cx="49" cy="23"/>
                <a:chOff x="922" y="3727"/>
                <a:chExt cx="49" cy="23"/>
              </a:xfrm>
            </p:grpSpPr>
            <p:sp>
              <p:nvSpPr>
                <p:cNvPr id="695656" name="Freeform 360"/>
                <p:cNvSpPr>
                  <a:spLocks/>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57" name="Freeform 361"/>
                <p:cNvSpPr>
                  <a:spLocks/>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58" name="Freeform 362"/>
                <p:cNvSpPr>
                  <a:spLocks/>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59" name="Group 363"/>
              <p:cNvGrpSpPr>
                <a:grpSpLocks/>
              </p:cNvGrpSpPr>
              <p:nvPr/>
            </p:nvGrpSpPr>
            <p:grpSpPr bwMode="auto">
              <a:xfrm>
                <a:off x="895" y="3526"/>
                <a:ext cx="44" cy="23"/>
                <a:chOff x="895" y="3526"/>
                <a:chExt cx="44" cy="23"/>
              </a:xfrm>
            </p:grpSpPr>
            <p:sp>
              <p:nvSpPr>
                <p:cNvPr id="695660" name="Freeform 364"/>
                <p:cNvSpPr>
                  <a:spLocks/>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61" name="Freeform 365"/>
                <p:cNvSpPr>
                  <a:spLocks/>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62" name="Freeform 366"/>
                <p:cNvSpPr>
                  <a:spLocks/>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63" name="Group 367"/>
              <p:cNvGrpSpPr>
                <a:grpSpLocks/>
              </p:cNvGrpSpPr>
              <p:nvPr/>
            </p:nvGrpSpPr>
            <p:grpSpPr bwMode="auto">
              <a:xfrm>
                <a:off x="907" y="3540"/>
                <a:ext cx="45" cy="22"/>
                <a:chOff x="907" y="3540"/>
                <a:chExt cx="45" cy="22"/>
              </a:xfrm>
            </p:grpSpPr>
            <p:sp>
              <p:nvSpPr>
                <p:cNvPr id="695664" name="Freeform 368"/>
                <p:cNvSpPr>
                  <a:spLocks/>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65" name="Freeform 369"/>
                <p:cNvSpPr>
                  <a:spLocks/>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66" name="Freeform 370"/>
                <p:cNvSpPr>
                  <a:spLocks/>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67" name="Group 371"/>
              <p:cNvGrpSpPr>
                <a:grpSpLocks/>
              </p:cNvGrpSpPr>
              <p:nvPr/>
            </p:nvGrpSpPr>
            <p:grpSpPr bwMode="auto">
              <a:xfrm>
                <a:off x="920" y="3553"/>
                <a:ext cx="45" cy="23"/>
                <a:chOff x="920" y="3553"/>
                <a:chExt cx="45" cy="23"/>
              </a:xfrm>
            </p:grpSpPr>
            <p:sp>
              <p:nvSpPr>
                <p:cNvPr id="695668" name="Freeform 372"/>
                <p:cNvSpPr>
                  <a:spLocks/>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69" name="Freeform 373"/>
                <p:cNvSpPr>
                  <a:spLocks/>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70" name="Freeform 374"/>
                <p:cNvSpPr>
                  <a:spLocks/>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71" name="Group 375"/>
              <p:cNvGrpSpPr>
                <a:grpSpLocks/>
              </p:cNvGrpSpPr>
              <p:nvPr/>
            </p:nvGrpSpPr>
            <p:grpSpPr bwMode="auto">
              <a:xfrm>
                <a:off x="934" y="3566"/>
                <a:ext cx="44" cy="23"/>
                <a:chOff x="934" y="3566"/>
                <a:chExt cx="44" cy="23"/>
              </a:xfrm>
            </p:grpSpPr>
            <p:sp>
              <p:nvSpPr>
                <p:cNvPr id="695672" name="Freeform 376"/>
                <p:cNvSpPr>
                  <a:spLocks/>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73" name="Freeform 377"/>
                <p:cNvSpPr>
                  <a:spLocks/>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74" name="Freeform 378"/>
                <p:cNvSpPr>
                  <a:spLocks/>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75" name="Group 379"/>
              <p:cNvGrpSpPr>
                <a:grpSpLocks/>
              </p:cNvGrpSpPr>
              <p:nvPr/>
            </p:nvGrpSpPr>
            <p:grpSpPr bwMode="auto">
              <a:xfrm>
                <a:off x="949" y="3579"/>
                <a:ext cx="83" cy="63"/>
                <a:chOff x="949" y="3579"/>
                <a:chExt cx="83" cy="63"/>
              </a:xfrm>
            </p:grpSpPr>
            <p:grpSp>
              <p:nvGrpSpPr>
                <p:cNvPr id="695676" name="Group 380"/>
                <p:cNvGrpSpPr>
                  <a:grpSpLocks/>
                </p:cNvGrpSpPr>
                <p:nvPr/>
              </p:nvGrpSpPr>
              <p:grpSpPr bwMode="auto">
                <a:xfrm>
                  <a:off x="949" y="3579"/>
                  <a:ext cx="44" cy="23"/>
                  <a:chOff x="949" y="3579"/>
                  <a:chExt cx="44" cy="23"/>
                </a:xfrm>
              </p:grpSpPr>
              <p:sp>
                <p:nvSpPr>
                  <p:cNvPr id="695677" name="Freeform 381"/>
                  <p:cNvSpPr>
                    <a:spLocks/>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78" name="Freeform 382"/>
                  <p:cNvSpPr>
                    <a:spLocks/>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79" name="Freeform 383"/>
                  <p:cNvSpPr>
                    <a:spLocks/>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80" name="Group 384"/>
                <p:cNvGrpSpPr>
                  <a:grpSpLocks/>
                </p:cNvGrpSpPr>
                <p:nvPr/>
              </p:nvGrpSpPr>
              <p:grpSpPr bwMode="auto">
                <a:xfrm>
                  <a:off x="961" y="3592"/>
                  <a:ext cx="45" cy="23"/>
                  <a:chOff x="961" y="3592"/>
                  <a:chExt cx="45" cy="23"/>
                </a:xfrm>
              </p:grpSpPr>
              <p:sp>
                <p:nvSpPr>
                  <p:cNvPr id="695681" name="Freeform 385"/>
                  <p:cNvSpPr>
                    <a:spLocks/>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82" name="Freeform 386"/>
                  <p:cNvSpPr>
                    <a:spLocks/>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83" name="Freeform 387"/>
                  <p:cNvSpPr>
                    <a:spLocks/>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84" name="Group 388"/>
                <p:cNvGrpSpPr>
                  <a:grpSpLocks/>
                </p:cNvGrpSpPr>
                <p:nvPr/>
              </p:nvGrpSpPr>
              <p:grpSpPr bwMode="auto">
                <a:xfrm>
                  <a:off x="974" y="3606"/>
                  <a:ext cx="44" cy="23"/>
                  <a:chOff x="974" y="3606"/>
                  <a:chExt cx="44" cy="23"/>
                </a:xfrm>
              </p:grpSpPr>
              <p:sp>
                <p:nvSpPr>
                  <p:cNvPr id="695685" name="Freeform 389"/>
                  <p:cNvSpPr>
                    <a:spLocks/>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86" name="Freeform 390"/>
                  <p:cNvSpPr>
                    <a:spLocks/>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87" name="Freeform 391"/>
                  <p:cNvSpPr>
                    <a:spLocks/>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88" name="Group 392"/>
                <p:cNvGrpSpPr>
                  <a:grpSpLocks/>
                </p:cNvGrpSpPr>
                <p:nvPr/>
              </p:nvGrpSpPr>
              <p:grpSpPr bwMode="auto">
                <a:xfrm>
                  <a:off x="987" y="3619"/>
                  <a:ext cx="45" cy="23"/>
                  <a:chOff x="987" y="3619"/>
                  <a:chExt cx="45" cy="23"/>
                </a:xfrm>
              </p:grpSpPr>
              <p:sp>
                <p:nvSpPr>
                  <p:cNvPr id="695689" name="Freeform 393"/>
                  <p:cNvSpPr>
                    <a:spLocks/>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90" name="Freeform 394"/>
                  <p:cNvSpPr>
                    <a:spLocks/>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91" name="Freeform 395"/>
                  <p:cNvSpPr>
                    <a:spLocks/>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692" name="Group 396"/>
              <p:cNvGrpSpPr>
                <a:grpSpLocks/>
              </p:cNvGrpSpPr>
              <p:nvPr/>
            </p:nvGrpSpPr>
            <p:grpSpPr bwMode="auto">
              <a:xfrm>
                <a:off x="1002" y="3632"/>
                <a:ext cx="83" cy="63"/>
                <a:chOff x="1002" y="3632"/>
                <a:chExt cx="83" cy="63"/>
              </a:xfrm>
            </p:grpSpPr>
            <p:grpSp>
              <p:nvGrpSpPr>
                <p:cNvPr id="695693" name="Group 397"/>
                <p:cNvGrpSpPr>
                  <a:grpSpLocks/>
                </p:cNvGrpSpPr>
                <p:nvPr/>
              </p:nvGrpSpPr>
              <p:grpSpPr bwMode="auto">
                <a:xfrm>
                  <a:off x="1002" y="3632"/>
                  <a:ext cx="44" cy="22"/>
                  <a:chOff x="1002" y="3632"/>
                  <a:chExt cx="44" cy="22"/>
                </a:xfrm>
              </p:grpSpPr>
              <p:sp>
                <p:nvSpPr>
                  <p:cNvPr id="695694" name="Freeform 398"/>
                  <p:cNvSpPr>
                    <a:spLocks/>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95" name="Freeform 399"/>
                  <p:cNvSpPr>
                    <a:spLocks/>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96" name="Freeform 400"/>
                  <p:cNvSpPr>
                    <a:spLocks/>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697" name="Group 401"/>
                <p:cNvGrpSpPr>
                  <a:grpSpLocks/>
                </p:cNvGrpSpPr>
                <p:nvPr/>
              </p:nvGrpSpPr>
              <p:grpSpPr bwMode="auto">
                <a:xfrm>
                  <a:off x="1014" y="3645"/>
                  <a:ext cx="44" cy="23"/>
                  <a:chOff x="1014" y="3645"/>
                  <a:chExt cx="44" cy="23"/>
                </a:xfrm>
              </p:grpSpPr>
              <p:sp>
                <p:nvSpPr>
                  <p:cNvPr id="695698" name="Freeform 402"/>
                  <p:cNvSpPr>
                    <a:spLocks/>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699" name="Freeform 403"/>
                  <p:cNvSpPr>
                    <a:spLocks/>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00" name="Freeform 404"/>
                  <p:cNvSpPr>
                    <a:spLocks/>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01" name="Group 405"/>
                <p:cNvGrpSpPr>
                  <a:grpSpLocks/>
                </p:cNvGrpSpPr>
                <p:nvPr/>
              </p:nvGrpSpPr>
              <p:grpSpPr bwMode="auto">
                <a:xfrm>
                  <a:off x="1027" y="3659"/>
                  <a:ext cx="45" cy="23"/>
                  <a:chOff x="1027" y="3659"/>
                  <a:chExt cx="45" cy="23"/>
                </a:xfrm>
              </p:grpSpPr>
              <p:sp>
                <p:nvSpPr>
                  <p:cNvPr id="695702" name="Freeform 406"/>
                  <p:cNvSpPr>
                    <a:spLocks/>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03" name="Freeform 407"/>
                  <p:cNvSpPr>
                    <a:spLocks/>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04" name="Freeform 408"/>
                  <p:cNvSpPr>
                    <a:spLocks/>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05" name="Group 409"/>
                <p:cNvGrpSpPr>
                  <a:grpSpLocks/>
                </p:cNvGrpSpPr>
                <p:nvPr/>
              </p:nvGrpSpPr>
              <p:grpSpPr bwMode="auto">
                <a:xfrm>
                  <a:off x="1040" y="3672"/>
                  <a:ext cx="45" cy="23"/>
                  <a:chOff x="1040" y="3672"/>
                  <a:chExt cx="45" cy="23"/>
                </a:xfrm>
              </p:grpSpPr>
              <p:sp>
                <p:nvSpPr>
                  <p:cNvPr id="695706" name="Freeform 410"/>
                  <p:cNvSpPr>
                    <a:spLocks/>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07" name="Freeform 411"/>
                  <p:cNvSpPr>
                    <a:spLocks/>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08" name="Freeform 412"/>
                  <p:cNvSpPr>
                    <a:spLocks/>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695709" name="Group 413"/>
              <p:cNvGrpSpPr>
                <a:grpSpLocks/>
              </p:cNvGrpSpPr>
              <p:nvPr/>
            </p:nvGrpSpPr>
            <p:grpSpPr bwMode="auto">
              <a:xfrm>
                <a:off x="1054" y="3685"/>
                <a:ext cx="45" cy="23"/>
                <a:chOff x="1054" y="3685"/>
                <a:chExt cx="45" cy="23"/>
              </a:xfrm>
            </p:grpSpPr>
            <p:sp>
              <p:nvSpPr>
                <p:cNvPr id="695710" name="Freeform 414"/>
                <p:cNvSpPr>
                  <a:spLocks/>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11" name="Freeform 415"/>
                <p:cNvSpPr>
                  <a:spLocks/>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12" name="Freeform 416"/>
                <p:cNvSpPr>
                  <a:spLocks/>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13" name="Group 417"/>
              <p:cNvGrpSpPr>
                <a:grpSpLocks/>
              </p:cNvGrpSpPr>
              <p:nvPr/>
            </p:nvGrpSpPr>
            <p:grpSpPr bwMode="auto">
              <a:xfrm>
                <a:off x="1067" y="3698"/>
                <a:ext cx="45" cy="23"/>
                <a:chOff x="1067" y="3698"/>
                <a:chExt cx="45" cy="23"/>
              </a:xfrm>
            </p:grpSpPr>
            <p:sp>
              <p:nvSpPr>
                <p:cNvPr id="695714" name="Freeform 418"/>
                <p:cNvSpPr>
                  <a:spLocks/>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15" name="Freeform 419"/>
                <p:cNvSpPr>
                  <a:spLocks/>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16" name="Freeform 420"/>
                <p:cNvSpPr>
                  <a:spLocks/>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17" name="Group 421"/>
              <p:cNvGrpSpPr>
                <a:grpSpLocks/>
              </p:cNvGrpSpPr>
              <p:nvPr/>
            </p:nvGrpSpPr>
            <p:grpSpPr bwMode="auto">
              <a:xfrm>
                <a:off x="1079" y="3712"/>
                <a:ext cx="44" cy="23"/>
                <a:chOff x="1079" y="3712"/>
                <a:chExt cx="44" cy="23"/>
              </a:xfrm>
            </p:grpSpPr>
            <p:sp>
              <p:nvSpPr>
                <p:cNvPr id="695718" name="Freeform 422"/>
                <p:cNvSpPr>
                  <a:spLocks/>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19" name="Freeform 423"/>
                <p:cNvSpPr>
                  <a:spLocks/>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20" name="Freeform 424"/>
                <p:cNvSpPr>
                  <a:spLocks/>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21" name="Group 425"/>
              <p:cNvGrpSpPr>
                <a:grpSpLocks/>
              </p:cNvGrpSpPr>
              <p:nvPr/>
            </p:nvGrpSpPr>
            <p:grpSpPr bwMode="auto">
              <a:xfrm>
                <a:off x="1093" y="3725"/>
                <a:ext cx="45" cy="23"/>
                <a:chOff x="1093" y="3725"/>
                <a:chExt cx="45" cy="23"/>
              </a:xfrm>
            </p:grpSpPr>
            <p:sp>
              <p:nvSpPr>
                <p:cNvPr id="695722" name="Freeform 426"/>
                <p:cNvSpPr>
                  <a:spLocks/>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23" name="Freeform 427"/>
                <p:cNvSpPr>
                  <a:spLocks/>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24" name="Freeform 428"/>
                <p:cNvSpPr>
                  <a:spLocks/>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25" name="Group 429"/>
              <p:cNvGrpSpPr>
                <a:grpSpLocks/>
              </p:cNvGrpSpPr>
              <p:nvPr/>
            </p:nvGrpSpPr>
            <p:grpSpPr bwMode="auto">
              <a:xfrm>
                <a:off x="1108" y="3739"/>
                <a:ext cx="44" cy="23"/>
                <a:chOff x="1108" y="3739"/>
                <a:chExt cx="44" cy="23"/>
              </a:xfrm>
            </p:grpSpPr>
            <p:sp>
              <p:nvSpPr>
                <p:cNvPr id="695726" name="Freeform 430"/>
                <p:cNvSpPr>
                  <a:spLocks/>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27" name="Freeform 431"/>
                <p:cNvSpPr>
                  <a:spLocks/>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28" name="Freeform 432"/>
                <p:cNvSpPr>
                  <a:spLocks/>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29" name="Group 433"/>
              <p:cNvGrpSpPr>
                <a:grpSpLocks/>
              </p:cNvGrpSpPr>
              <p:nvPr/>
            </p:nvGrpSpPr>
            <p:grpSpPr bwMode="auto">
              <a:xfrm>
                <a:off x="1121" y="3753"/>
                <a:ext cx="45" cy="23"/>
                <a:chOff x="1121" y="3753"/>
                <a:chExt cx="45" cy="23"/>
              </a:xfrm>
            </p:grpSpPr>
            <p:sp>
              <p:nvSpPr>
                <p:cNvPr id="695730" name="Freeform 434"/>
                <p:cNvSpPr>
                  <a:spLocks/>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31" name="Freeform 435"/>
                <p:cNvSpPr>
                  <a:spLocks/>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32" name="Freeform 436"/>
                <p:cNvSpPr>
                  <a:spLocks/>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33" name="Group 437"/>
              <p:cNvGrpSpPr>
                <a:grpSpLocks/>
              </p:cNvGrpSpPr>
              <p:nvPr/>
            </p:nvGrpSpPr>
            <p:grpSpPr bwMode="auto">
              <a:xfrm>
                <a:off x="1133" y="3767"/>
                <a:ext cx="44" cy="23"/>
                <a:chOff x="1133" y="3767"/>
                <a:chExt cx="44" cy="23"/>
              </a:xfrm>
            </p:grpSpPr>
            <p:sp>
              <p:nvSpPr>
                <p:cNvPr id="695734" name="Freeform 438"/>
                <p:cNvSpPr>
                  <a:spLocks/>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35" name="Freeform 439"/>
                <p:cNvSpPr>
                  <a:spLocks/>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36" name="Freeform 440"/>
                <p:cNvSpPr>
                  <a:spLocks/>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695737" name="Freeform 441"/>
              <p:cNvSpPr>
                <a:spLocks/>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38" name="Freeform 442"/>
              <p:cNvSpPr>
                <a:spLocks/>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39" name="Freeform 443"/>
              <p:cNvSpPr>
                <a:spLocks/>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40" name="Freeform 444"/>
              <p:cNvSpPr>
                <a:spLocks/>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41" name="Freeform 445"/>
              <p:cNvSpPr>
                <a:spLocks/>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42" name="Freeform 446"/>
              <p:cNvSpPr>
                <a:spLocks/>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43" name="Freeform 447"/>
              <p:cNvSpPr>
                <a:spLocks/>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44" name="Freeform 448"/>
              <p:cNvSpPr>
                <a:spLocks/>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45" name="Freeform 449"/>
              <p:cNvSpPr>
                <a:spLocks/>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46" name="Freeform 450"/>
              <p:cNvSpPr>
                <a:spLocks/>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47" name="Freeform 451"/>
              <p:cNvSpPr>
                <a:spLocks/>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nvGrpSpPr>
              <p:cNvPr id="695748" name="Group 452"/>
              <p:cNvGrpSpPr>
                <a:grpSpLocks/>
              </p:cNvGrpSpPr>
              <p:nvPr/>
            </p:nvGrpSpPr>
            <p:grpSpPr bwMode="auto">
              <a:xfrm>
                <a:off x="700" y="3535"/>
                <a:ext cx="49" cy="24"/>
                <a:chOff x="700" y="3535"/>
                <a:chExt cx="49" cy="24"/>
              </a:xfrm>
            </p:grpSpPr>
            <p:sp>
              <p:nvSpPr>
                <p:cNvPr id="695749" name="Freeform 453"/>
                <p:cNvSpPr>
                  <a:spLocks/>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50" name="Freeform 454"/>
                <p:cNvSpPr>
                  <a:spLocks/>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51" name="Freeform 455"/>
                <p:cNvSpPr>
                  <a:spLocks/>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52" name="Group 456"/>
              <p:cNvGrpSpPr>
                <a:grpSpLocks/>
              </p:cNvGrpSpPr>
              <p:nvPr/>
            </p:nvGrpSpPr>
            <p:grpSpPr bwMode="auto">
              <a:xfrm>
                <a:off x="714" y="3551"/>
                <a:ext cx="49" cy="22"/>
                <a:chOff x="714" y="3551"/>
                <a:chExt cx="49" cy="22"/>
              </a:xfrm>
            </p:grpSpPr>
            <p:sp>
              <p:nvSpPr>
                <p:cNvPr id="695753" name="Freeform 457"/>
                <p:cNvSpPr>
                  <a:spLocks/>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54" name="Freeform 458"/>
                <p:cNvSpPr>
                  <a:spLocks/>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55" name="Freeform 459"/>
                <p:cNvSpPr>
                  <a:spLocks/>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56" name="Group 460"/>
              <p:cNvGrpSpPr>
                <a:grpSpLocks/>
              </p:cNvGrpSpPr>
              <p:nvPr/>
            </p:nvGrpSpPr>
            <p:grpSpPr bwMode="auto">
              <a:xfrm>
                <a:off x="728" y="3564"/>
                <a:ext cx="48" cy="23"/>
                <a:chOff x="728" y="3564"/>
                <a:chExt cx="48" cy="23"/>
              </a:xfrm>
            </p:grpSpPr>
            <p:sp>
              <p:nvSpPr>
                <p:cNvPr id="695757" name="Freeform 461"/>
                <p:cNvSpPr>
                  <a:spLocks/>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58" name="Freeform 462"/>
                <p:cNvSpPr>
                  <a:spLocks/>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59" name="Freeform 463"/>
                <p:cNvSpPr>
                  <a:spLocks/>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60" name="Group 464"/>
              <p:cNvGrpSpPr>
                <a:grpSpLocks/>
              </p:cNvGrpSpPr>
              <p:nvPr/>
            </p:nvGrpSpPr>
            <p:grpSpPr bwMode="auto">
              <a:xfrm>
                <a:off x="742" y="3582"/>
                <a:ext cx="49" cy="23"/>
                <a:chOff x="742" y="3582"/>
                <a:chExt cx="49" cy="23"/>
              </a:xfrm>
            </p:grpSpPr>
            <p:sp>
              <p:nvSpPr>
                <p:cNvPr id="695761" name="Freeform 465"/>
                <p:cNvSpPr>
                  <a:spLocks/>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62" name="Freeform 466"/>
                <p:cNvSpPr>
                  <a:spLocks/>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63" name="Freeform 467"/>
                <p:cNvSpPr>
                  <a:spLocks/>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64" name="Group 468"/>
              <p:cNvGrpSpPr>
                <a:grpSpLocks/>
              </p:cNvGrpSpPr>
              <p:nvPr/>
            </p:nvGrpSpPr>
            <p:grpSpPr bwMode="auto">
              <a:xfrm>
                <a:off x="752" y="3597"/>
                <a:ext cx="133" cy="106"/>
                <a:chOff x="752" y="3597"/>
                <a:chExt cx="133" cy="106"/>
              </a:xfrm>
            </p:grpSpPr>
            <p:sp>
              <p:nvSpPr>
                <p:cNvPr id="695765" name="Freeform 469"/>
                <p:cNvSpPr>
                  <a:spLocks/>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66" name="Freeform 470"/>
                <p:cNvSpPr>
                  <a:spLocks/>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67" name="Freeform 471"/>
                <p:cNvSpPr>
                  <a:spLocks/>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68" name="Group 472"/>
              <p:cNvGrpSpPr>
                <a:grpSpLocks/>
              </p:cNvGrpSpPr>
              <p:nvPr/>
            </p:nvGrpSpPr>
            <p:grpSpPr bwMode="auto">
              <a:xfrm>
                <a:off x="844" y="3694"/>
                <a:ext cx="48" cy="23"/>
                <a:chOff x="844" y="3694"/>
                <a:chExt cx="48" cy="23"/>
              </a:xfrm>
            </p:grpSpPr>
            <p:sp>
              <p:nvSpPr>
                <p:cNvPr id="695769" name="Freeform 473"/>
                <p:cNvSpPr>
                  <a:spLocks/>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70" name="Freeform 474"/>
                <p:cNvSpPr>
                  <a:spLocks/>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71" name="Freeform 475"/>
                <p:cNvSpPr>
                  <a:spLocks/>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72" name="Group 476"/>
              <p:cNvGrpSpPr>
                <a:grpSpLocks/>
              </p:cNvGrpSpPr>
              <p:nvPr/>
            </p:nvGrpSpPr>
            <p:grpSpPr bwMode="auto">
              <a:xfrm>
                <a:off x="857" y="3710"/>
                <a:ext cx="49" cy="22"/>
                <a:chOff x="857" y="3710"/>
                <a:chExt cx="49" cy="22"/>
              </a:xfrm>
            </p:grpSpPr>
            <p:sp>
              <p:nvSpPr>
                <p:cNvPr id="695773" name="Freeform 477"/>
                <p:cNvSpPr>
                  <a:spLocks/>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74" name="Freeform 478"/>
                <p:cNvSpPr>
                  <a:spLocks/>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75" name="Freeform 479"/>
                <p:cNvSpPr>
                  <a:spLocks/>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76" name="Group 480"/>
              <p:cNvGrpSpPr>
                <a:grpSpLocks/>
              </p:cNvGrpSpPr>
              <p:nvPr/>
            </p:nvGrpSpPr>
            <p:grpSpPr bwMode="auto">
              <a:xfrm>
                <a:off x="1086" y="3766"/>
                <a:ext cx="49" cy="23"/>
                <a:chOff x="1086" y="3766"/>
                <a:chExt cx="49" cy="23"/>
              </a:xfrm>
            </p:grpSpPr>
            <p:sp>
              <p:nvSpPr>
                <p:cNvPr id="695777" name="Freeform 481"/>
                <p:cNvSpPr>
                  <a:spLocks/>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78" name="Freeform 482"/>
                <p:cNvSpPr>
                  <a:spLocks/>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79" name="Freeform 483"/>
                <p:cNvSpPr>
                  <a:spLocks/>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80" name="Group 484"/>
              <p:cNvGrpSpPr>
                <a:grpSpLocks/>
              </p:cNvGrpSpPr>
              <p:nvPr/>
            </p:nvGrpSpPr>
            <p:grpSpPr bwMode="auto">
              <a:xfrm>
                <a:off x="934" y="3740"/>
                <a:ext cx="48" cy="23"/>
                <a:chOff x="934" y="3740"/>
                <a:chExt cx="48" cy="23"/>
              </a:xfrm>
            </p:grpSpPr>
            <p:sp>
              <p:nvSpPr>
                <p:cNvPr id="695781" name="Freeform 485"/>
                <p:cNvSpPr>
                  <a:spLocks/>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82" name="Freeform 486"/>
                <p:cNvSpPr>
                  <a:spLocks/>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83" name="Freeform 487"/>
                <p:cNvSpPr>
                  <a:spLocks/>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84" name="Group 488"/>
              <p:cNvGrpSpPr>
                <a:grpSpLocks/>
              </p:cNvGrpSpPr>
              <p:nvPr/>
            </p:nvGrpSpPr>
            <p:grpSpPr bwMode="auto">
              <a:xfrm>
                <a:off x="943" y="3754"/>
                <a:ext cx="49" cy="23"/>
                <a:chOff x="943" y="3754"/>
                <a:chExt cx="49" cy="23"/>
              </a:xfrm>
            </p:grpSpPr>
            <p:sp>
              <p:nvSpPr>
                <p:cNvPr id="695785" name="Freeform 489"/>
                <p:cNvSpPr>
                  <a:spLocks/>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86" name="Freeform 490"/>
                <p:cNvSpPr>
                  <a:spLocks/>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87" name="Freeform 491"/>
                <p:cNvSpPr>
                  <a:spLocks/>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sp>
            <p:nvSpPr>
              <p:cNvPr id="695788" name="Freeform 492"/>
              <p:cNvSpPr>
                <a:spLocks/>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89" name="Freeform 493"/>
              <p:cNvSpPr>
                <a:spLocks/>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90" name="Freeform 494"/>
              <p:cNvSpPr>
                <a:spLocks/>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nvGrpSpPr>
            <p:cNvPr id="695791" name="Group 495"/>
            <p:cNvGrpSpPr>
              <a:grpSpLocks/>
            </p:cNvGrpSpPr>
            <p:nvPr/>
          </p:nvGrpSpPr>
          <p:grpSpPr bwMode="auto">
            <a:xfrm>
              <a:off x="920" y="3821"/>
              <a:ext cx="413" cy="50"/>
              <a:chOff x="920" y="3821"/>
              <a:chExt cx="413" cy="50"/>
            </a:xfrm>
          </p:grpSpPr>
          <p:sp>
            <p:nvSpPr>
              <p:cNvPr id="695792" name="Freeform 496"/>
              <p:cNvSpPr>
                <a:spLocks/>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793" name="Freeform 497"/>
              <p:cNvSpPr>
                <a:spLocks/>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94" name="Rectangle 498"/>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695795" name="Rectangle 499"/>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p>
                <a:endParaRPr lang="zh-CN" altLang="en-US" b="1">
                  <a:solidFill>
                    <a:srgbClr val="000099"/>
                  </a:solidFill>
                  <a:latin typeface="+mn-lt"/>
                  <a:ea typeface="黑体" pitchFamily="2" charset="-122"/>
                </a:endParaRPr>
              </a:p>
            </p:txBody>
          </p:sp>
        </p:grpSp>
        <p:grpSp>
          <p:nvGrpSpPr>
            <p:cNvPr id="695796" name="Group 500"/>
            <p:cNvGrpSpPr>
              <a:grpSpLocks/>
            </p:cNvGrpSpPr>
            <p:nvPr/>
          </p:nvGrpSpPr>
          <p:grpSpPr bwMode="auto">
            <a:xfrm>
              <a:off x="1227" y="3477"/>
              <a:ext cx="508" cy="321"/>
              <a:chOff x="1227" y="3477"/>
              <a:chExt cx="508" cy="321"/>
            </a:xfrm>
          </p:grpSpPr>
          <p:sp>
            <p:nvSpPr>
              <p:cNvPr id="695797" name="Freeform 501"/>
              <p:cNvSpPr>
                <a:spLocks/>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798" name="Freeform 502"/>
              <p:cNvSpPr>
                <a:spLocks/>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799" name="Freeform 503"/>
              <p:cNvSpPr>
                <a:spLocks/>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00" name="Line 504"/>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sp>
            <p:nvSpPr>
              <p:cNvPr id="695801" name="Freeform 505"/>
              <p:cNvSpPr>
                <a:spLocks/>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02" name="Freeform 506"/>
              <p:cNvSpPr>
                <a:spLocks/>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03" name="Freeform 507"/>
              <p:cNvSpPr>
                <a:spLocks/>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04" name="Freeform 508"/>
              <p:cNvSpPr>
                <a:spLocks/>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05" name="Freeform 509"/>
              <p:cNvSpPr>
                <a:spLocks/>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06" name="Freeform 510"/>
              <p:cNvSpPr>
                <a:spLocks/>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07" name="Freeform 511"/>
              <p:cNvSpPr>
                <a:spLocks/>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08" name="Freeform 512"/>
              <p:cNvSpPr>
                <a:spLocks/>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09" name="Freeform 513"/>
              <p:cNvSpPr>
                <a:spLocks/>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10" name="Freeform 514"/>
              <p:cNvSpPr>
                <a:spLocks/>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headEnd/>
                <a:tailEnd/>
              </a:ln>
            </p:spPr>
            <p:txBody>
              <a:bodyPr/>
              <a:lstStyle/>
              <a:p>
                <a:endParaRPr lang="zh-CN" altLang="en-US" b="1">
                  <a:solidFill>
                    <a:srgbClr val="000099"/>
                  </a:solidFill>
                  <a:latin typeface="+mn-lt"/>
                  <a:ea typeface="黑体" pitchFamily="2" charset="-122"/>
                </a:endParaRPr>
              </a:p>
            </p:txBody>
          </p:sp>
          <p:sp>
            <p:nvSpPr>
              <p:cNvPr id="695811" name="Oval 515"/>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812" name="Oval 516"/>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813" name="Freeform 517"/>
              <p:cNvSpPr>
                <a:spLocks/>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814" name="Oval 518"/>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695815" name="Oval 519"/>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grpSp>
      </p:grpSp>
      <p:sp>
        <p:nvSpPr>
          <p:cNvPr id="695816" name="Text Box 520"/>
          <p:cNvSpPr txBox="1">
            <a:spLocks noChangeArrowheads="1"/>
          </p:cNvSpPr>
          <p:nvPr/>
        </p:nvSpPr>
        <p:spPr bwMode="auto">
          <a:xfrm>
            <a:off x="3661208" y="1203829"/>
            <a:ext cx="141577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400" b="1" dirty="0">
                <a:solidFill>
                  <a:srgbClr val="C00000"/>
                </a:solidFill>
                <a:latin typeface="+mn-lt"/>
                <a:ea typeface="黑体" pitchFamily="2" charset="-122"/>
              </a:rPr>
              <a:t>中间人 </a:t>
            </a:r>
            <a:r>
              <a:rPr kumimoji="1" lang="en-US" altLang="zh-CN" sz="2400" b="1" dirty="0">
                <a:solidFill>
                  <a:srgbClr val="C00000"/>
                </a:solidFill>
                <a:latin typeface="+mn-lt"/>
                <a:ea typeface="黑体" pitchFamily="2" charset="-122"/>
              </a:rPr>
              <a:t>C</a:t>
            </a:r>
          </a:p>
        </p:txBody>
      </p:sp>
      <p:sp>
        <p:nvSpPr>
          <p:cNvPr id="695817" name="Line 521"/>
          <p:cNvSpPr>
            <a:spLocks noChangeShapeType="1"/>
          </p:cNvSpPr>
          <p:nvPr/>
        </p:nvSpPr>
        <p:spPr bwMode="auto">
          <a:xfrm rot="5400000">
            <a:off x="3463405" y="3682778"/>
            <a:ext cx="3432175" cy="0"/>
          </a:xfrm>
          <a:prstGeom prst="line">
            <a:avLst/>
          </a:prstGeom>
          <a:noFill/>
          <a:ln w="28575">
            <a:solidFill>
              <a:srgbClr val="0000FF"/>
            </a:solidFill>
            <a:round/>
            <a:headEnd type="none" w="sm"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695850" name="Group 554"/>
          <p:cNvGrpSpPr>
            <a:grpSpLocks/>
          </p:cNvGrpSpPr>
          <p:nvPr/>
        </p:nvGrpSpPr>
        <p:grpSpPr bwMode="auto">
          <a:xfrm>
            <a:off x="5182932" y="2027015"/>
            <a:ext cx="4320117" cy="423862"/>
            <a:chOff x="2939" y="1851"/>
            <a:chExt cx="2512" cy="267"/>
          </a:xfrm>
        </p:grpSpPr>
        <p:sp>
          <p:nvSpPr>
            <p:cNvPr id="695818" name="Line 522"/>
            <p:cNvSpPr>
              <a:spLocks noChangeShapeType="1"/>
            </p:cNvSpPr>
            <p:nvPr/>
          </p:nvSpPr>
          <p:spPr bwMode="auto">
            <a:xfrm>
              <a:off x="2939" y="1987"/>
              <a:ext cx="2512" cy="12"/>
            </a:xfrm>
            <a:prstGeom prst="line">
              <a:avLst/>
            </a:prstGeom>
            <a:noFill/>
            <a:ln w="57150">
              <a:solidFill>
                <a:srgbClr val="C00000"/>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19" name="Rectangle 523"/>
            <p:cNvSpPr>
              <a:spLocks noChangeArrowheads="1"/>
            </p:cNvSpPr>
            <p:nvPr/>
          </p:nvSpPr>
          <p:spPr bwMode="auto">
            <a:xfrm>
              <a:off x="3506" y="1851"/>
              <a:ext cx="619" cy="267"/>
            </a:xfrm>
            <a:prstGeom prst="rect">
              <a:avLst/>
            </a:prstGeom>
            <a:solidFill>
              <a:srgbClr val="FFCCFF"/>
            </a:solidFill>
            <a:ln w="9525" algn="ctr">
              <a:solidFill>
                <a:schemeClr val="tx2"/>
              </a:solidFill>
              <a:miter lim="800000"/>
              <a:headEnd/>
              <a:tailEnd/>
            </a:ln>
            <a:effectLst>
              <a:outerShdw dist="35921" dir="2700000" algn="ctr" rotWithShape="0">
                <a:schemeClr val="bg2"/>
              </a:outerShdw>
            </a:effectLst>
          </p:spPr>
          <p:txBody>
            <a:bodyPr wrap="none" anchor="ctr"/>
            <a:lstStyle/>
            <a:p>
              <a:r>
                <a:rPr kumimoji="1" lang="zh-CN" altLang="en-US" sz="1800" b="1">
                  <a:solidFill>
                    <a:srgbClr val="000099"/>
                  </a:solidFill>
                  <a:latin typeface="+mn-lt"/>
                  <a:ea typeface="黑体" pitchFamily="2" charset="-122"/>
                </a:rPr>
                <a:t>我是 </a:t>
              </a:r>
              <a:r>
                <a:rPr kumimoji="1" lang="en-US" altLang="zh-CN" sz="1800" b="1">
                  <a:solidFill>
                    <a:srgbClr val="000099"/>
                  </a:solidFill>
                  <a:latin typeface="+mn-lt"/>
                  <a:ea typeface="黑体" pitchFamily="2" charset="-122"/>
                </a:rPr>
                <a:t>A</a:t>
              </a:r>
            </a:p>
          </p:txBody>
        </p:sp>
      </p:grpSp>
      <p:grpSp>
        <p:nvGrpSpPr>
          <p:cNvPr id="695851" name="Group 555"/>
          <p:cNvGrpSpPr>
            <a:grpSpLocks/>
          </p:cNvGrpSpPr>
          <p:nvPr/>
        </p:nvGrpSpPr>
        <p:grpSpPr bwMode="auto">
          <a:xfrm>
            <a:off x="5155415" y="2546128"/>
            <a:ext cx="4320117" cy="423863"/>
            <a:chOff x="2923" y="2178"/>
            <a:chExt cx="2512" cy="267"/>
          </a:xfrm>
        </p:grpSpPr>
        <p:sp>
          <p:nvSpPr>
            <p:cNvPr id="695820" name="Line 524"/>
            <p:cNvSpPr>
              <a:spLocks noChangeShapeType="1"/>
            </p:cNvSpPr>
            <p:nvPr/>
          </p:nvSpPr>
          <p:spPr bwMode="auto">
            <a:xfrm flipH="1">
              <a:off x="2923" y="2314"/>
              <a:ext cx="2512" cy="12"/>
            </a:xfrm>
            <a:prstGeom prst="line">
              <a:avLst/>
            </a:prstGeom>
            <a:noFill/>
            <a:ln w="57150">
              <a:solidFill>
                <a:srgbClr val="C00000"/>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21" name="Rectangle 525"/>
            <p:cNvSpPr>
              <a:spLocks noChangeArrowheads="1"/>
            </p:cNvSpPr>
            <p:nvPr/>
          </p:nvSpPr>
          <p:spPr bwMode="auto">
            <a:xfrm>
              <a:off x="4383" y="2178"/>
              <a:ext cx="568" cy="267"/>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B</a:t>
              </a:r>
            </a:p>
          </p:txBody>
        </p:sp>
      </p:grpSp>
      <p:grpSp>
        <p:nvGrpSpPr>
          <p:cNvPr id="695854" name="Group 558"/>
          <p:cNvGrpSpPr>
            <a:grpSpLocks/>
          </p:cNvGrpSpPr>
          <p:nvPr/>
        </p:nvGrpSpPr>
        <p:grpSpPr bwMode="auto">
          <a:xfrm>
            <a:off x="5155415" y="2804891"/>
            <a:ext cx="4320117" cy="731837"/>
            <a:chOff x="2923" y="2341"/>
            <a:chExt cx="2512" cy="461"/>
          </a:xfrm>
        </p:grpSpPr>
        <p:sp>
          <p:nvSpPr>
            <p:cNvPr id="695822" name="Line 526"/>
            <p:cNvSpPr>
              <a:spLocks noChangeShapeType="1"/>
            </p:cNvSpPr>
            <p:nvPr/>
          </p:nvSpPr>
          <p:spPr bwMode="auto">
            <a:xfrm>
              <a:off x="2923" y="2671"/>
              <a:ext cx="2512" cy="12"/>
            </a:xfrm>
            <a:prstGeom prst="line">
              <a:avLst/>
            </a:prstGeom>
            <a:noFill/>
            <a:ln w="57150">
              <a:solidFill>
                <a:srgbClr val="C00000"/>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23" name="Rectangle 527"/>
            <p:cNvSpPr>
              <a:spLocks noChangeArrowheads="1"/>
            </p:cNvSpPr>
            <p:nvPr/>
          </p:nvSpPr>
          <p:spPr bwMode="auto">
            <a:xfrm>
              <a:off x="3567" y="2534"/>
              <a:ext cx="567" cy="268"/>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B</a:t>
              </a:r>
            </a:p>
          </p:txBody>
        </p:sp>
        <p:pic>
          <p:nvPicPr>
            <p:cNvPr id="695824" name="Picture 528"/>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12" y="2386"/>
              <a:ext cx="227" cy="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95825" name="Text Box 529"/>
            <p:cNvSpPr txBox="1">
              <a:spLocks noChangeArrowheads="1"/>
            </p:cNvSpPr>
            <p:nvPr/>
          </p:nvSpPr>
          <p:spPr bwMode="auto">
            <a:xfrm>
              <a:off x="3094" y="2341"/>
              <a:ext cx="358"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1800" b="1" i="1">
                  <a:solidFill>
                    <a:srgbClr val="000099"/>
                  </a:solidFill>
                  <a:latin typeface="+mn-lt"/>
                  <a:ea typeface="黑体" pitchFamily="2" charset="-122"/>
                </a:rPr>
                <a:t>SK</a:t>
              </a:r>
              <a:r>
                <a:rPr lang="en-US" altLang="zh-CN" sz="1800" b="1" baseline="-25000">
                  <a:solidFill>
                    <a:srgbClr val="000099"/>
                  </a:solidFill>
                  <a:latin typeface="+mn-lt"/>
                  <a:ea typeface="黑体" pitchFamily="2" charset="-122"/>
                </a:rPr>
                <a:t>C</a:t>
              </a:r>
            </a:p>
          </p:txBody>
        </p:sp>
      </p:grpSp>
      <p:grpSp>
        <p:nvGrpSpPr>
          <p:cNvPr id="695855" name="Group 559"/>
          <p:cNvGrpSpPr>
            <a:grpSpLocks/>
          </p:cNvGrpSpPr>
          <p:nvPr/>
        </p:nvGrpSpPr>
        <p:grpSpPr bwMode="auto">
          <a:xfrm>
            <a:off x="5182932" y="3582765"/>
            <a:ext cx="4320117" cy="423862"/>
            <a:chOff x="2939" y="2831"/>
            <a:chExt cx="2512" cy="267"/>
          </a:xfrm>
        </p:grpSpPr>
        <p:sp>
          <p:nvSpPr>
            <p:cNvPr id="695301" name="Line 5"/>
            <p:cNvSpPr>
              <a:spLocks noChangeShapeType="1"/>
            </p:cNvSpPr>
            <p:nvPr/>
          </p:nvSpPr>
          <p:spPr bwMode="auto">
            <a:xfrm flipH="1">
              <a:off x="2939" y="2950"/>
              <a:ext cx="2512" cy="12"/>
            </a:xfrm>
            <a:prstGeom prst="line">
              <a:avLst/>
            </a:prstGeom>
            <a:noFill/>
            <a:ln w="57150">
              <a:solidFill>
                <a:srgbClr val="C00000"/>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26" name="Rectangle 530"/>
            <p:cNvSpPr>
              <a:spLocks noChangeArrowheads="1"/>
            </p:cNvSpPr>
            <p:nvPr/>
          </p:nvSpPr>
          <p:spPr bwMode="auto">
            <a:xfrm>
              <a:off x="4281" y="2831"/>
              <a:ext cx="980" cy="267"/>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r>
                <a:rPr kumimoji="1" lang="zh-CN" altLang="en-US" sz="1800" b="1">
                  <a:solidFill>
                    <a:srgbClr val="000099"/>
                  </a:solidFill>
                  <a:latin typeface="+mn-lt"/>
                  <a:ea typeface="黑体" pitchFamily="2" charset="-122"/>
                </a:rPr>
                <a:t>请把公钥发来</a:t>
              </a:r>
              <a:endParaRPr kumimoji="1" lang="zh-CN" altLang="en-US" sz="1800" b="1" baseline="-25000">
                <a:solidFill>
                  <a:srgbClr val="000099"/>
                </a:solidFill>
                <a:latin typeface="+mn-lt"/>
                <a:ea typeface="黑体" pitchFamily="2" charset="-122"/>
              </a:endParaRPr>
            </a:p>
          </p:txBody>
        </p:sp>
      </p:grpSp>
      <p:grpSp>
        <p:nvGrpSpPr>
          <p:cNvPr id="695859" name="Group 563"/>
          <p:cNvGrpSpPr>
            <a:grpSpLocks/>
          </p:cNvGrpSpPr>
          <p:nvPr/>
        </p:nvGrpSpPr>
        <p:grpSpPr bwMode="auto">
          <a:xfrm>
            <a:off x="5182932" y="4038378"/>
            <a:ext cx="4320117" cy="423863"/>
            <a:chOff x="2939" y="3118"/>
            <a:chExt cx="2512" cy="267"/>
          </a:xfrm>
        </p:grpSpPr>
        <p:sp>
          <p:nvSpPr>
            <p:cNvPr id="695827" name="Line 531"/>
            <p:cNvSpPr>
              <a:spLocks noChangeShapeType="1"/>
            </p:cNvSpPr>
            <p:nvPr/>
          </p:nvSpPr>
          <p:spPr bwMode="auto">
            <a:xfrm>
              <a:off x="2939" y="3264"/>
              <a:ext cx="2512" cy="12"/>
            </a:xfrm>
            <a:prstGeom prst="line">
              <a:avLst/>
            </a:prstGeom>
            <a:noFill/>
            <a:ln w="57150">
              <a:solidFill>
                <a:srgbClr val="C00000"/>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28" name="Rectangle 532"/>
            <p:cNvSpPr>
              <a:spLocks noChangeArrowheads="1"/>
            </p:cNvSpPr>
            <p:nvPr/>
          </p:nvSpPr>
          <p:spPr bwMode="auto">
            <a:xfrm>
              <a:off x="3559" y="3118"/>
              <a:ext cx="567" cy="267"/>
            </a:xfrm>
            <a:prstGeom prst="rect">
              <a:avLst/>
            </a:prstGeom>
            <a:solidFill>
              <a:srgbClr val="99FF66"/>
            </a:solidFill>
            <a:ln w="9525">
              <a:solidFill>
                <a:schemeClr val="tx2"/>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PK</a:t>
              </a:r>
              <a:r>
                <a:rPr kumimoji="1" lang="en-US" altLang="zh-CN" sz="1800" b="1" baseline="-25000">
                  <a:solidFill>
                    <a:srgbClr val="000099"/>
                  </a:solidFill>
                  <a:latin typeface="+mn-lt"/>
                  <a:ea typeface="黑体" pitchFamily="2" charset="-122"/>
                </a:rPr>
                <a:t>C</a:t>
              </a:r>
            </a:p>
          </p:txBody>
        </p:sp>
      </p:grpSp>
      <p:grpSp>
        <p:nvGrpSpPr>
          <p:cNvPr id="695852" name="Group 556"/>
          <p:cNvGrpSpPr>
            <a:grpSpLocks/>
          </p:cNvGrpSpPr>
          <p:nvPr/>
        </p:nvGrpSpPr>
        <p:grpSpPr bwMode="auto">
          <a:xfrm>
            <a:off x="838738" y="2687415"/>
            <a:ext cx="4320117" cy="423862"/>
            <a:chOff x="413" y="2267"/>
            <a:chExt cx="2512" cy="267"/>
          </a:xfrm>
        </p:grpSpPr>
        <p:sp>
          <p:nvSpPr>
            <p:cNvPr id="695829" name="Line 533"/>
            <p:cNvSpPr>
              <a:spLocks noChangeShapeType="1"/>
            </p:cNvSpPr>
            <p:nvPr/>
          </p:nvSpPr>
          <p:spPr bwMode="auto">
            <a:xfrm flipH="1">
              <a:off x="413" y="2386"/>
              <a:ext cx="2512" cy="12"/>
            </a:xfrm>
            <a:prstGeom prst="line">
              <a:avLst/>
            </a:prstGeom>
            <a:noFill/>
            <a:ln w="5715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30" name="Rectangle 534"/>
            <p:cNvSpPr>
              <a:spLocks noChangeArrowheads="1"/>
            </p:cNvSpPr>
            <p:nvPr/>
          </p:nvSpPr>
          <p:spPr bwMode="auto">
            <a:xfrm>
              <a:off x="2011" y="2267"/>
              <a:ext cx="568" cy="267"/>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B</a:t>
              </a:r>
            </a:p>
          </p:txBody>
        </p:sp>
      </p:grpSp>
      <p:grpSp>
        <p:nvGrpSpPr>
          <p:cNvPr id="695853" name="Group 557"/>
          <p:cNvGrpSpPr>
            <a:grpSpLocks/>
          </p:cNvGrpSpPr>
          <p:nvPr/>
        </p:nvGrpSpPr>
        <p:grpSpPr bwMode="auto">
          <a:xfrm>
            <a:off x="864536" y="2898552"/>
            <a:ext cx="4318397" cy="782638"/>
            <a:chOff x="428" y="2400"/>
            <a:chExt cx="2511" cy="493"/>
          </a:xfrm>
        </p:grpSpPr>
        <p:sp>
          <p:nvSpPr>
            <p:cNvPr id="695831" name="Line 535"/>
            <p:cNvSpPr>
              <a:spLocks noChangeShapeType="1"/>
            </p:cNvSpPr>
            <p:nvPr/>
          </p:nvSpPr>
          <p:spPr bwMode="auto">
            <a:xfrm>
              <a:off x="428" y="2762"/>
              <a:ext cx="2511" cy="12"/>
            </a:xfrm>
            <a:prstGeom prst="line">
              <a:avLst/>
            </a:prstGeom>
            <a:noFill/>
            <a:ln w="5715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32" name="Rectangle 536"/>
            <p:cNvSpPr>
              <a:spLocks noChangeArrowheads="1"/>
            </p:cNvSpPr>
            <p:nvPr/>
          </p:nvSpPr>
          <p:spPr bwMode="auto">
            <a:xfrm>
              <a:off x="1071" y="2626"/>
              <a:ext cx="568" cy="267"/>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R</a:t>
              </a:r>
              <a:r>
                <a:rPr kumimoji="1" lang="en-US" altLang="zh-CN" sz="1800" b="1" baseline="-25000">
                  <a:solidFill>
                    <a:srgbClr val="000099"/>
                  </a:solidFill>
                  <a:latin typeface="+mn-lt"/>
                  <a:ea typeface="黑体" pitchFamily="2" charset="-122"/>
                </a:rPr>
                <a:t>B</a:t>
              </a:r>
            </a:p>
          </p:txBody>
        </p:sp>
        <p:pic>
          <p:nvPicPr>
            <p:cNvPr id="695833" name="Picture 53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16" y="2478"/>
              <a:ext cx="227" cy="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95834" name="Text Box 538"/>
            <p:cNvSpPr txBox="1">
              <a:spLocks noChangeArrowheads="1"/>
            </p:cNvSpPr>
            <p:nvPr/>
          </p:nvSpPr>
          <p:spPr bwMode="auto">
            <a:xfrm>
              <a:off x="595" y="2400"/>
              <a:ext cx="358"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1800" b="1" i="1">
                  <a:solidFill>
                    <a:srgbClr val="000099"/>
                  </a:solidFill>
                  <a:latin typeface="+mn-lt"/>
                  <a:ea typeface="黑体" pitchFamily="2" charset="-122"/>
                </a:rPr>
                <a:t>SK</a:t>
              </a:r>
              <a:r>
                <a:rPr lang="en-US" altLang="zh-CN" sz="1800" b="1" baseline="-25000">
                  <a:solidFill>
                    <a:srgbClr val="000099"/>
                  </a:solidFill>
                  <a:latin typeface="+mn-lt"/>
                  <a:ea typeface="黑体" pitchFamily="2" charset="-122"/>
                </a:rPr>
                <a:t>A</a:t>
              </a:r>
            </a:p>
          </p:txBody>
        </p:sp>
      </p:grpSp>
      <p:grpSp>
        <p:nvGrpSpPr>
          <p:cNvPr id="695856" name="Group 560"/>
          <p:cNvGrpSpPr>
            <a:grpSpLocks/>
          </p:cNvGrpSpPr>
          <p:nvPr/>
        </p:nvGrpSpPr>
        <p:grpSpPr bwMode="auto">
          <a:xfrm>
            <a:off x="864536" y="3771678"/>
            <a:ext cx="4318397" cy="423863"/>
            <a:chOff x="428" y="2950"/>
            <a:chExt cx="2511" cy="267"/>
          </a:xfrm>
        </p:grpSpPr>
        <p:sp>
          <p:nvSpPr>
            <p:cNvPr id="695835" name="Line 539"/>
            <p:cNvSpPr>
              <a:spLocks noChangeShapeType="1"/>
            </p:cNvSpPr>
            <p:nvPr/>
          </p:nvSpPr>
          <p:spPr bwMode="auto">
            <a:xfrm flipH="1">
              <a:off x="428" y="3069"/>
              <a:ext cx="2511" cy="12"/>
            </a:xfrm>
            <a:prstGeom prst="line">
              <a:avLst/>
            </a:prstGeom>
            <a:noFill/>
            <a:ln w="5715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36" name="Rectangle 540"/>
            <p:cNvSpPr>
              <a:spLocks noChangeArrowheads="1"/>
            </p:cNvSpPr>
            <p:nvPr/>
          </p:nvSpPr>
          <p:spPr bwMode="auto">
            <a:xfrm>
              <a:off x="1769" y="2950"/>
              <a:ext cx="980" cy="267"/>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p>
              <a:r>
                <a:rPr kumimoji="1" lang="zh-CN" altLang="en-US" sz="1800" b="1">
                  <a:solidFill>
                    <a:srgbClr val="000099"/>
                  </a:solidFill>
                  <a:latin typeface="+mn-lt"/>
                  <a:ea typeface="黑体" pitchFamily="2" charset="-122"/>
                </a:rPr>
                <a:t>请把公钥发来</a:t>
              </a:r>
              <a:endParaRPr kumimoji="1" lang="zh-CN" altLang="en-US" sz="1800" b="1" baseline="-25000">
                <a:solidFill>
                  <a:srgbClr val="000099"/>
                </a:solidFill>
                <a:latin typeface="+mn-lt"/>
                <a:ea typeface="黑体" pitchFamily="2" charset="-122"/>
              </a:endParaRPr>
            </a:p>
          </p:txBody>
        </p:sp>
      </p:grpSp>
      <p:grpSp>
        <p:nvGrpSpPr>
          <p:cNvPr id="695858" name="Group 562"/>
          <p:cNvGrpSpPr>
            <a:grpSpLocks/>
          </p:cNvGrpSpPr>
          <p:nvPr/>
        </p:nvGrpSpPr>
        <p:grpSpPr bwMode="auto">
          <a:xfrm>
            <a:off x="864536" y="4246340"/>
            <a:ext cx="4318397" cy="423862"/>
            <a:chOff x="428" y="3249"/>
            <a:chExt cx="2511" cy="267"/>
          </a:xfrm>
        </p:grpSpPr>
        <p:sp>
          <p:nvSpPr>
            <p:cNvPr id="695837" name="Line 541"/>
            <p:cNvSpPr>
              <a:spLocks noChangeShapeType="1"/>
            </p:cNvSpPr>
            <p:nvPr/>
          </p:nvSpPr>
          <p:spPr bwMode="auto">
            <a:xfrm>
              <a:off x="428" y="3382"/>
              <a:ext cx="2511" cy="12"/>
            </a:xfrm>
            <a:prstGeom prst="line">
              <a:avLst/>
            </a:prstGeom>
            <a:noFill/>
            <a:ln w="5715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38" name="Rectangle 542"/>
            <p:cNvSpPr>
              <a:spLocks noChangeArrowheads="1"/>
            </p:cNvSpPr>
            <p:nvPr/>
          </p:nvSpPr>
          <p:spPr bwMode="auto">
            <a:xfrm>
              <a:off x="1047" y="3249"/>
              <a:ext cx="568" cy="267"/>
            </a:xfrm>
            <a:prstGeom prst="rect">
              <a:avLst/>
            </a:prstGeom>
            <a:solidFill>
              <a:srgbClr val="99FF66"/>
            </a:solidFill>
            <a:ln w="9525" algn="ctr">
              <a:solidFill>
                <a:schemeClr val="tx2"/>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PK</a:t>
              </a:r>
              <a:r>
                <a:rPr kumimoji="1" lang="en-US" altLang="zh-CN" sz="1800" b="1" baseline="-25000">
                  <a:solidFill>
                    <a:srgbClr val="000099"/>
                  </a:solidFill>
                  <a:latin typeface="+mn-lt"/>
                  <a:ea typeface="黑体" pitchFamily="2" charset="-122"/>
                </a:rPr>
                <a:t>A</a:t>
              </a:r>
            </a:p>
          </p:txBody>
        </p:sp>
      </p:grpSp>
      <p:grpSp>
        <p:nvGrpSpPr>
          <p:cNvPr id="695861" name="Group 565"/>
          <p:cNvGrpSpPr>
            <a:grpSpLocks/>
          </p:cNvGrpSpPr>
          <p:nvPr/>
        </p:nvGrpSpPr>
        <p:grpSpPr bwMode="auto">
          <a:xfrm>
            <a:off x="5182932" y="4408265"/>
            <a:ext cx="4320117" cy="779462"/>
            <a:chOff x="2939" y="3351"/>
            <a:chExt cx="2512" cy="491"/>
          </a:xfrm>
        </p:grpSpPr>
        <p:sp>
          <p:nvSpPr>
            <p:cNvPr id="695839" name="Line 543"/>
            <p:cNvSpPr>
              <a:spLocks noChangeShapeType="1"/>
            </p:cNvSpPr>
            <p:nvPr/>
          </p:nvSpPr>
          <p:spPr bwMode="auto">
            <a:xfrm flipH="1">
              <a:off x="2939" y="3711"/>
              <a:ext cx="2512" cy="12"/>
            </a:xfrm>
            <a:prstGeom prst="line">
              <a:avLst/>
            </a:prstGeom>
            <a:noFill/>
            <a:ln w="57150">
              <a:solidFill>
                <a:srgbClr val="C00000"/>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40" name="Rectangle 544"/>
            <p:cNvSpPr>
              <a:spLocks noChangeArrowheads="1"/>
            </p:cNvSpPr>
            <p:nvPr/>
          </p:nvSpPr>
          <p:spPr bwMode="auto">
            <a:xfrm>
              <a:off x="4693" y="3575"/>
              <a:ext cx="567" cy="267"/>
            </a:xfrm>
            <a:prstGeom prst="rect">
              <a:avLst/>
            </a:prstGeom>
            <a:solidFill>
              <a:srgbClr val="FF9900"/>
            </a:solidFill>
            <a:ln w="9525">
              <a:solidFill>
                <a:schemeClr val="tx2"/>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DATA</a:t>
              </a:r>
              <a:endParaRPr kumimoji="1" lang="en-US" altLang="zh-CN" sz="1800" b="1" i="1" baseline="-25000">
                <a:solidFill>
                  <a:srgbClr val="000099"/>
                </a:solidFill>
                <a:latin typeface="+mn-lt"/>
                <a:ea typeface="黑体" pitchFamily="2" charset="-122"/>
              </a:endParaRPr>
            </a:p>
          </p:txBody>
        </p:sp>
        <p:pic>
          <p:nvPicPr>
            <p:cNvPr id="695841" name="Picture 54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90" y="3427"/>
              <a:ext cx="227" cy="2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95842" name="Text Box 546"/>
            <p:cNvSpPr txBox="1">
              <a:spLocks noChangeArrowheads="1"/>
            </p:cNvSpPr>
            <p:nvPr/>
          </p:nvSpPr>
          <p:spPr bwMode="auto">
            <a:xfrm>
              <a:off x="4272" y="3351"/>
              <a:ext cx="358"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1800" b="1" i="1">
                  <a:solidFill>
                    <a:srgbClr val="000099"/>
                  </a:solidFill>
                  <a:latin typeface="+mn-lt"/>
                  <a:ea typeface="黑体" pitchFamily="2" charset="-122"/>
                </a:rPr>
                <a:t>PK</a:t>
              </a:r>
              <a:r>
                <a:rPr lang="en-US" altLang="zh-CN" sz="1800" b="1" baseline="-25000">
                  <a:solidFill>
                    <a:srgbClr val="000099"/>
                  </a:solidFill>
                  <a:latin typeface="+mn-lt"/>
                  <a:ea typeface="黑体" pitchFamily="2" charset="-122"/>
                </a:rPr>
                <a:t>C</a:t>
              </a:r>
            </a:p>
          </p:txBody>
        </p:sp>
      </p:grpSp>
      <p:grpSp>
        <p:nvGrpSpPr>
          <p:cNvPr id="695860" name="Group 564"/>
          <p:cNvGrpSpPr>
            <a:grpSpLocks/>
          </p:cNvGrpSpPr>
          <p:nvPr/>
        </p:nvGrpSpPr>
        <p:grpSpPr bwMode="auto">
          <a:xfrm>
            <a:off x="864536" y="4600352"/>
            <a:ext cx="4318397" cy="776288"/>
            <a:chOff x="428" y="3472"/>
            <a:chExt cx="2511" cy="489"/>
          </a:xfrm>
        </p:grpSpPr>
        <p:sp>
          <p:nvSpPr>
            <p:cNvPr id="695843" name="Line 547"/>
            <p:cNvSpPr>
              <a:spLocks noChangeShapeType="1"/>
            </p:cNvSpPr>
            <p:nvPr/>
          </p:nvSpPr>
          <p:spPr bwMode="auto">
            <a:xfrm flipH="1">
              <a:off x="428" y="3830"/>
              <a:ext cx="2511" cy="12"/>
            </a:xfrm>
            <a:prstGeom prst="line">
              <a:avLst/>
            </a:prstGeom>
            <a:noFill/>
            <a:ln w="5715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695844" name="Rectangle 548"/>
            <p:cNvSpPr>
              <a:spLocks noChangeArrowheads="1"/>
            </p:cNvSpPr>
            <p:nvPr/>
          </p:nvSpPr>
          <p:spPr bwMode="auto">
            <a:xfrm>
              <a:off x="2166" y="3694"/>
              <a:ext cx="568" cy="267"/>
            </a:xfrm>
            <a:prstGeom prst="rect">
              <a:avLst/>
            </a:prstGeom>
            <a:solidFill>
              <a:srgbClr val="FF9900"/>
            </a:solidFill>
            <a:ln w="9525" algn="ctr">
              <a:solidFill>
                <a:schemeClr val="tx2"/>
              </a:solidFill>
              <a:miter lim="800000"/>
              <a:headEnd/>
              <a:tailEnd/>
            </a:ln>
            <a:effectLst>
              <a:outerShdw dist="35921" dir="2700000" algn="ctr" rotWithShape="0">
                <a:schemeClr val="bg2"/>
              </a:outerShdw>
            </a:effectLst>
          </p:spPr>
          <p:txBody>
            <a:bodyPr wrap="none" anchor="ctr"/>
            <a:lstStyle/>
            <a:p>
              <a:r>
                <a:rPr kumimoji="1" lang="en-US" altLang="zh-CN" sz="1800" b="1" i="1">
                  <a:solidFill>
                    <a:srgbClr val="000099"/>
                  </a:solidFill>
                  <a:latin typeface="+mn-lt"/>
                  <a:ea typeface="黑体" pitchFamily="2" charset="-122"/>
                </a:rPr>
                <a:t>DATA</a:t>
              </a:r>
            </a:p>
          </p:txBody>
        </p:sp>
        <p:pic>
          <p:nvPicPr>
            <p:cNvPr id="695845" name="Picture 549"/>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64" y="3546"/>
              <a:ext cx="226" cy="2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95846" name="Text Box 550"/>
            <p:cNvSpPr txBox="1">
              <a:spLocks noChangeArrowheads="1"/>
            </p:cNvSpPr>
            <p:nvPr/>
          </p:nvSpPr>
          <p:spPr bwMode="auto">
            <a:xfrm>
              <a:off x="1737" y="3472"/>
              <a:ext cx="358"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1800" b="1" i="1">
                  <a:solidFill>
                    <a:srgbClr val="000099"/>
                  </a:solidFill>
                  <a:latin typeface="+mn-lt"/>
                  <a:ea typeface="黑体" pitchFamily="2" charset="-122"/>
                </a:rPr>
                <a:t>PK</a:t>
              </a:r>
              <a:r>
                <a:rPr lang="en-US" altLang="zh-CN" sz="1800" b="1" baseline="-25000">
                  <a:solidFill>
                    <a:srgbClr val="000099"/>
                  </a:solidFill>
                  <a:latin typeface="+mn-lt"/>
                  <a:ea typeface="黑体" pitchFamily="2" charset="-122"/>
                </a:rPr>
                <a:t>A</a:t>
              </a:r>
            </a:p>
          </p:txBody>
        </p:sp>
      </p:grpSp>
      <p:sp>
        <p:nvSpPr>
          <p:cNvPr id="695847" name="Text Box 551"/>
          <p:cNvSpPr txBox="1">
            <a:spLocks noChangeArrowheads="1"/>
          </p:cNvSpPr>
          <p:nvPr/>
        </p:nvSpPr>
        <p:spPr bwMode="auto">
          <a:xfrm>
            <a:off x="274221" y="5001990"/>
            <a:ext cx="6463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1800" b="1" dirty="0">
                <a:solidFill>
                  <a:srgbClr val="000099"/>
                </a:solidFill>
                <a:latin typeface="+mn-lt"/>
                <a:ea typeface="黑体" pitchFamily="2" charset="-122"/>
              </a:rPr>
              <a:t>时间</a:t>
            </a:r>
          </a:p>
        </p:txBody>
      </p:sp>
      <p:sp>
        <p:nvSpPr>
          <p:cNvPr id="2" name="矩形 1"/>
          <p:cNvSpPr/>
          <p:nvPr/>
        </p:nvSpPr>
        <p:spPr>
          <a:xfrm>
            <a:off x="1703795" y="5589240"/>
            <a:ext cx="6983214" cy="720079"/>
          </a:xfrm>
          <a:prstGeom prst="rect">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zh-CN" sz="2400" b="1" dirty="0">
                <a:solidFill>
                  <a:srgbClr val="000066"/>
                </a:solidFill>
                <a:latin typeface="+mn-lt"/>
                <a:ea typeface="黑体" pitchFamily="2" charset="-122"/>
              </a:rPr>
              <a:t>由此可见，公钥的分配以及认证公钥的真实性也是一个非常重要的问题。</a:t>
            </a:r>
            <a:endParaRPr lang="zh-CN" altLang="en-US" sz="2400" b="1" dirty="0">
              <a:solidFill>
                <a:srgbClr val="000066"/>
              </a:solidFill>
              <a:latin typeface="+mn-lt"/>
              <a:ea typeface="黑体" pitchFamily="2" charset="-122"/>
            </a:endParaRPr>
          </a:p>
        </p:txBody>
      </p:sp>
    </p:spTree>
    <p:extLst>
      <p:ext uri="{BB962C8B-B14F-4D97-AF65-F5344CB8AC3E}">
        <p14:creationId xmlns:p14="http://schemas.microsoft.com/office/powerpoint/2010/main" xmlns="" val="1890052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500"/>
                                  </p:stCondLst>
                                  <p:childTnLst>
                                    <p:set>
                                      <p:cBhvr>
                                        <p:cTn id="6" dur="1" fill="hold">
                                          <p:stCondLst>
                                            <p:cond delay="0"/>
                                          </p:stCondLst>
                                        </p:cTn>
                                        <p:tgtEl>
                                          <p:spTgt spid="695849"/>
                                        </p:tgtEl>
                                        <p:attrNameLst>
                                          <p:attrName>style.visibility</p:attrName>
                                        </p:attrNameLst>
                                      </p:cBhvr>
                                      <p:to>
                                        <p:strVal val="visible"/>
                                      </p:to>
                                    </p:set>
                                    <p:animEffect transition="in" filter="wipe(left)">
                                      <p:cBhvr>
                                        <p:cTn id="7" dur="2000"/>
                                        <p:tgtEl>
                                          <p:spTgt spid="695849"/>
                                        </p:tgtEl>
                                      </p:cBhvr>
                                    </p:animEffect>
                                  </p:childTnLst>
                                </p:cTn>
                              </p:par>
                            </p:childTnLst>
                          </p:cTn>
                        </p:par>
                        <p:par>
                          <p:cTn id="8" fill="hold" nodeType="afterGroup">
                            <p:stCondLst>
                              <p:cond delay="2500"/>
                            </p:stCondLst>
                            <p:childTnLst>
                              <p:par>
                                <p:cTn id="9" presetID="22" presetClass="entr" presetSubtype="8" fill="hold" nodeType="afterEffect">
                                  <p:stCondLst>
                                    <p:cond delay="500"/>
                                  </p:stCondLst>
                                  <p:childTnLst>
                                    <p:set>
                                      <p:cBhvr>
                                        <p:cTn id="10" dur="1" fill="hold">
                                          <p:stCondLst>
                                            <p:cond delay="0"/>
                                          </p:stCondLst>
                                        </p:cTn>
                                        <p:tgtEl>
                                          <p:spTgt spid="695850"/>
                                        </p:tgtEl>
                                        <p:attrNameLst>
                                          <p:attrName>style.visibility</p:attrName>
                                        </p:attrNameLst>
                                      </p:cBhvr>
                                      <p:to>
                                        <p:strVal val="visible"/>
                                      </p:to>
                                    </p:set>
                                    <p:animEffect transition="in" filter="wipe(left)">
                                      <p:cBhvr>
                                        <p:cTn id="11" dur="2000"/>
                                        <p:tgtEl>
                                          <p:spTgt spid="695850"/>
                                        </p:tgtEl>
                                      </p:cBhvr>
                                    </p:animEffect>
                                  </p:childTnLst>
                                </p:cTn>
                              </p:par>
                            </p:childTnLst>
                          </p:cTn>
                        </p:par>
                        <p:par>
                          <p:cTn id="12" fill="hold" nodeType="afterGroup">
                            <p:stCondLst>
                              <p:cond delay="5000"/>
                            </p:stCondLst>
                            <p:childTnLst>
                              <p:par>
                                <p:cTn id="13" presetID="22" presetClass="entr" presetSubtype="2" fill="hold" nodeType="afterEffect">
                                  <p:stCondLst>
                                    <p:cond delay="500"/>
                                  </p:stCondLst>
                                  <p:childTnLst>
                                    <p:set>
                                      <p:cBhvr>
                                        <p:cTn id="14" dur="1" fill="hold">
                                          <p:stCondLst>
                                            <p:cond delay="0"/>
                                          </p:stCondLst>
                                        </p:cTn>
                                        <p:tgtEl>
                                          <p:spTgt spid="695851"/>
                                        </p:tgtEl>
                                        <p:attrNameLst>
                                          <p:attrName>style.visibility</p:attrName>
                                        </p:attrNameLst>
                                      </p:cBhvr>
                                      <p:to>
                                        <p:strVal val="visible"/>
                                      </p:to>
                                    </p:set>
                                    <p:animEffect transition="in" filter="wipe(right)">
                                      <p:cBhvr>
                                        <p:cTn id="15" dur="2000"/>
                                        <p:tgtEl>
                                          <p:spTgt spid="695851"/>
                                        </p:tgtEl>
                                      </p:cBhvr>
                                    </p:animEffect>
                                  </p:childTnLst>
                                </p:cTn>
                              </p:par>
                            </p:childTnLst>
                          </p:cTn>
                        </p:par>
                        <p:par>
                          <p:cTn id="16" fill="hold" nodeType="afterGroup">
                            <p:stCondLst>
                              <p:cond delay="7500"/>
                            </p:stCondLst>
                            <p:childTnLst>
                              <p:par>
                                <p:cTn id="17" presetID="22" presetClass="entr" presetSubtype="2" fill="hold" nodeType="afterEffect">
                                  <p:stCondLst>
                                    <p:cond delay="500"/>
                                  </p:stCondLst>
                                  <p:childTnLst>
                                    <p:set>
                                      <p:cBhvr>
                                        <p:cTn id="18" dur="1" fill="hold">
                                          <p:stCondLst>
                                            <p:cond delay="0"/>
                                          </p:stCondLst>
                                        </p:cTn>
                                        <p:tgtEl>
                                          <p:spTgt spid="695852"/>
                                        </p:tgtEl>
                                        <p:attrNameLst>
                                          <p:attrName>style.visibility</p:attrName>
                                        </p:attrNameLst>
                                      </p:cBhvr>
                                      <p:to>
                                        <p:strVal val="visible"/>
                                      </p:to>
                                    </p:set>
                                    <p:animEffect transition="in" filter="wipe(right)">
                                      <p:cBhvr>
                                        <p:cTn id="19" dur="2000"/>
                                        <p:tgtEl>
                                          <p:spTgt spid="695852"/>
                                        </p:tgtEl>
                                      </p:cBhvr>
                                    </p:animEffect>
                                  </p:childTnLst>
                                </p:cTn>
                              </p:par>
                            </p:childTnLst>
                          </p:cTn>
                        </p:par>
                        <p:par>
                          <p:cTn id="20" fill="hold" nodeType="afterGroup">
                            <p:stCondLst>
                              <p:cond delay="10000"/>
                            </p:stCondLst>
                            <p:childTnLst>
                              <p:par>
                                <p:cTn id="21" presetID="22" presetClass="entr" presetSubtype="8" fill="hold" nodeType="afterEffect">
                                  <p:stCondLst>
                                    <p:cond delay="500"/>
                                  </p:stCondLst>
                                  <p:childTnLst>
                                    <p:set>
                                      <p:cBhvr>
                                        <p:cTn id="22" dur="1" fill="hold">
                                          <p:stCondLst>
                                            <p:cond delay="0"/>
                                          </p:stCondLst>
                                        </p:cTn>
                                        <p:tgtEl>
                                          <p:spTgt spid="695854"/>
                                        </p:tgtEl>
                                        <p:attrNameLst>
                                          <p:attrName>style.visibility</p:attrName>
                                        </p:attrNameLst>
                                      </p:cBhvr>
                                      <p:to>
                                        <p:strVal val="visible"/>
                                      </p:to>
                                    </p:set>
                                    <p:animEffect transition="in" filter="wipe(left)">
                                      <p:cBhvr>
                                        <p:cTn id="23" dur="2000"/>
                                        <p:tgtEl>
                                          <p:spTgt spid="695854"/>
                                        </p:tgtEl>
                                      </p:cBhvr>
                                    </p:animEffect>
                                  </p:childTnLst>
                                </p:cTn>
                              </p:par>
                            </p:childTnLst>
                          </p:cTn>
                        </p:par>
                        <p:par>
                          <p:cTn id="24" fill="hold" nodeType="afterGroup">
                            <p:stCondLst>
                              <p:cond delay="12500"/>
                            </p:stCondLst>
                            <p:childTnLst>
                              <p:par>
                                <p:cTn id="25" presetID="22" presetClass="entr" presetSubtype="8" fill="hold" nodeType="afterEffect">
                                  <p:stCondLst>
                                    <p:cond delay="500"/>
                                  </p:stCondLst>
                                  <p:childTnLst>
                                    <p:set>
                                      <p:cBhvr>
                                        <p:cTn id="26" dur="1" fill="hold">
                                          <p:stCondLst>
                                            <p:cond delay="0"/>
                                          </p:stCondLst>
                                        </p:cTn>
                                        <p:tgtEl>
                                          <p:spTgt spid="695853"/>
                                        </p:tgtEl>
                                        <p:attrNameLst>
                                          <p:attrName>style.visibility</p:attrName>
                                        </p:attrNameLst>
                                      </p:cBhvr>
                                      <p:to>
                                        <p:strVal val="visible"/>
                                      </p:to>
                                    </p:set>
                                    <p:animEffect transition="in" filter="wipe(left)">
                                      <p:cBhvr>
                                        <p:cTn id="27" dur="2000"/>
                                        <p:tgtEl>
                                          <p:spTgt spid="695853"/>
                                        </p:tgtEl>
                                      </p:cBhvr>
                                    </p:animEffect>
                                  </p:childTnLst>
                                </p:cTn>
                              </p:par>
                            </p:childTnLst>
                          </p:cTn>
                        </p:par>
                        <p:par>
                          <p:cTn id="28" fill="hold" nodeType="afterGroup">
                            <p:stCondLst>
                              <p:cond delay="15000"/>
                            </p:stCondLst>
                            <p:childTnLst>
                              <p:par>
                                <p:cTn id="29" presetID="22" presetClass="entr" presetSubtype="2" fill="hold" nodeType="afterEffect">
                                  <p:stCondLst>
                                    <p:cond delay="500"/>
                                  </p:stCondLst>
                                  <p:childTnLst>
                                    <p:set>
                                      <p:cBhvr>
                                        <p:cTn id="30" dur="1" fill="hold">
                                          <p:stCondLst>
                                            <p:cond delay="0"/>
                                          </p:stCondLst>
                                        </p:cTn>
                                        <p:tgtEl>
                                          <p:spTgt spid="695855"/>
                                        </p:tgtEl>
                                        <p:attrNameLst>
                                          <p:attrName>style.visibility</p:attrName>
                                        </p:attrNameLst>
                                      </p:cBhvr>
                                      <p:to>
                                        <p:strVal val="visible"/>
                                      </p:to>
                                    </p:set>
                                    <p:animEffect transition="in" filter="wipe(right)">
                                      <p:cBhvr>
                                        <p:cTn id="31" dur="2000"/>
                                        <p:tgtEl>
                                          <p:spTgt spid="695855"/>
                                        </p:tgtEl>
                                      </p:cBhvr>
                                    </p:animEffect>
                                  </p:childTnLst>
                                </p:cTn>
                              </p:par>
                            </p:childTnLst>
                          </p:cTn>
                        </p:par>
                        <p:par>
                          <p:cTn id="32" fill="hold" nodeType="afterGroup">
                            <p:stCondLst>
                              <p:cond delay="17500"/>
                            </p:stCondLst>
                            <p:childTnLst>
                              <p:par>
                                <p:cTn id="33" presetID="22" presetClass="entr" presetSubtype="2" fill="hold" nodeType="afterEffect">
                                  <p:stCondLst>
                                    <p:cond delay="500"/>
                                  </p:stCondLst>
                                  <p:childTnLst>
                                    <p:set>
                                      <p:cBhvr>
                                        <p:cTn id="34" dur="1" fill="hold">
                                          <p:stCondLst>
                                            <p:cond delay="0"/>
                                          </p:stCondLst>
                                        </p:cTn>
                                        <p:tgtEl>
                                          <p:spTgt spid="695856"/>
                                        </p:tgtEl>
                                        <p:attrNameLst>
                                          <p:attrName>style.visibility</p:attrName>
                                        </p:attrNameLst>
                                      </p:cBhvr>
                                      <p:to>
                                        <p:strVal val="visible"/>
                                      </p:to>
                                    </p:set>
                                    <p:animEffect transition="in" filter="wipe(right)">
                                      <p:cBhvr>
                                        <p:cTn id="35" dur="2000"/>
                                        <p:tgtEl>
                                          <p:spTgt spid="695856"/>
                                        </p:tgtEl>
                                      </p:cBhvr>
                                    </p:animEffect>
                                  </p:childTnLst>
                                </p:cTn>
                              </p:par>
                            </p:childTnLst>
                          </p:cTn>
                        </p:par>
                        <p:par>
                          <p:cTn id="36" fill="hold" nodeType="afterGroup">
                            <p:stCondLst>
                              <p:cond delay="20000"/>
                            </p:stCondLst>
                            <p:childTnLst>
                              <p:par>
                                <p:cTn id="37" presetID="22" presetClass="entr" presetSubtype="8" fill="hold" nodeType="afterEffect">
                                  <p:stCondLst>
                                    <p:cond delay="500"/>
                                  </p:stCondLst>
                                  <p:childTnLst>
                                    <p:set>
                                      <p:cBhvr>
                                        <p:cTn id="38" dur="1" fill="hold">
                                          <p:stCondLst>
                                            <p:cond delay="0"/>
                                          </p:stCondLst>
                                        </p:cTn>
                                        <p:tgtEl>
                                          <p:spTgt spid="695859"/>
                                        </p:tgtEl>
                                        <p:attrNameLst>
                                          <p:attrName>style.visibility</p:attrName>
                                        </p:attrNameLst>
                                      </p:cBhvr>
                                      <p:to>
                                        <p:strVal val="visible"/>
                                      </p:to>
                                    </p:set>
                                    <p:animEffect transition="in" filter="wipe(left)">
                                      <p:cBhvr>
                                        <p:cTn id="39" dur="2000"/>
                                        <p:tgtEl>
                                          <p:spTgt spid="695859"/>
                                        </p:tgtEl>
                                      </p:cBhvr>
                                    </p:animEffect>
                                  </p:childTnLst>
                                </p:cTn>
                              </p:par>
                            </p:childTnLst>
                          </p:cTn>
                        </p:par>
                        <p:par>
                          <p:cTn id="40" fill="hold" nodeType="afterGroup">
                            <p:stCondLst>
                              <p:cond delay="22500"/>
                            </p:stCondLst>
                            <p:childTnLst>
                              <p:par>
                                <p:cTn id="41" presetID="22" presetClass="entr" presetSubtype="8" fill="hold" nodeType="afterEffect">
                                  <p:stCondLst>
                                    <p:cond delay="500"/>
                                  </p:stCondLst>
                                  <p:childTnLst>
                                    <p:set>
                                      <p:cBhvr>
                                        <p:cTn id="42" dur="1" fill="hold">
                                          <p:stCondLst>
                                            <p:cond delay="0"/>
                                          </p:stCondLst>
                                        </p:cTn>
                                        <p:tgtEl>
                                          <p:spTgt spid="695858"/>
                                        </p:tgtEl>
                                        <p:attrNameLst>
                                          <p:attrName>style.visibility</p:attrName>
                                        </p:attrNameLst>
                                      </p:cBhvr>
                                      <p:to>
                                        <p:strVal val="visible"/>
                                      </p:to>
                                    </p:set>
                                    <p:animEffect transition="in" filter="wipe(left)">
                                      <p:cBhvr>
                                        <p:cTn id="43" dur="2000"/>
                                        <p:tgtEl>
                                          <p:spTgt spid="695858"/>
                                        </p:tgtEl>
                                      </p:cBhvr>
                                    </p:animEffect>
                                  </p:childTnLst>
                                </p:cTn>
                              </p:par>
                            </p:childTnLst>
                          </p:cTn>
                        </p:par>
                        <p:par>
                          <p:cTn id="44" fill="hold" nodeType="afterGroup">
                            <p:stCondLst>
                              <p:cond delay="25000"/>
                            </p:stCondLst>
                            <p:childTnLst>
                              <p:par>
                                <p:cTn id="45" presetID="22" presetClass="entr" presetSubtype="2" fill="hold" nodeType="afterEffect">
                                  <p:stCondLst>
                                    <p:cond delay="500"/>
                                  </p:stCondLst>
                                  <p:childTnLst>
                                    <p:set>
                                      <p:cBhvr>
                                        <p:cTn id="46" dur="1" fill="hold">
                                          <p:stCondLst>
                                            <p:cond delay="0"/>
                                          </p:stCondLst>
                                        </p:cTn>
                                        <p:tgtEl>
                                          <p:spTgt spid="695861"/>
                                        </p:tgtEl>
                                        <p:attrNameLst>
                                          <p:attrName>style.visibility</p:attrName>
                                        </p:attrNameLst>
                                      </p:cBhvr>
                                      <p:to>
                                        <p:strVal val="visible"/>
                                      </p:to>
                                    </p:set>
                                    <p:animEffect transition="in" filter="wipe(right)">
                                      <p:cBhvr>
                                        <p:cTn id="47" dur="2000"/>
                                        <p:tgtEl>
                                          <p:spTgt spid="695861"/>
                                        </p:tgtEl>
                                      </p:cBhvr>
                                    </p:animEffect>
                                  </p:childTnLst>
                                </p:cTn>
                              </p:par>
                            </p:childTnLst>
                          </p:cTn>
                        </p:par>
                        <p:par>
                          <p:cTn id="48" fill="hold" nodeType="afterGroup">
                            <p:stCondLst>
                              <p:cond delay="27500"/>
                            </p:stCondLst>
                            <p:childTnLst>
                              <p:par>
                                <p:cTn id="49" presetID="22" presetClass="entr" presetSubtype="2" fill="hold" nodeType="afterEffect">
                                  <p:stCondLst>
                                    <p:cond delay="500"/>
                                  </p:stCondLst>
                                  <p:childTnLst>
                                    <p:set>
                                      <p:cBhvr>
                                        <p:cTn id="50" dur="1" fill="hold">
                                          <p:stCondLst>
                                            <p:cond delay="0"/>
                                          </p:stCondLst>
                                        </p:cTn>
                                        <p:tgtEl>
                                          <p:spTgt spid="695860"/>
                                        </p:tgtEl>
                                        <p:attrNameLst>
                                          <p:attrName>style.visibility</p:attrName>
                                        </p:attrNameLst>
                                      </p:cBhvr>
                                      <p:to>
                                        <p:strVal val="visible"/>
                                      </p:to>
                                    </p:set>
                                    <p:animEffect transition="in" filter="wipe(right)">
                                      <p:cBhvr>
                                        <p:cTn id="51" dur="2000"/>
                                        <p:tgtEl>
                                          <p:spTgt spid="695860"/>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pPr algn="ctr"/>
            <a:r>
              <a:rPr lang="zh-CN" altLang="en-US"/>
              <a:t>中间人攻击说明</a:t>
            </a:r>
          </a:p>
        </p:txBody>
      </p:sp>
      <p:sp>
        <p:nvSpPr>
          <p:cNvPr id="69734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ts val="1200"/>
              </a:spcBef>
            </a:pPr>
            <a:r>
              <a:rPr lang="en-US" altLang="zh-CN" sz="2800" dirty="0"/>
              <a:t>A </a:t>
            </a:r>
            <a:r>
              <a:rPr lang="zh-CN" altLang="en-US" sz="2800" dirty="0"/>
              <a:t>向 </a:t>
            </a:r>
            <a:r>
              <a:rPr lang="en-US" altLang="zh-CN" sz="2800" dirty="0"/>
              <a:t>B </a:t>
            </a:r>
            <a:r>
              <a:rPr lang="zh-CN" altLang="en-US" sz="2800" dirty="0"/>
              <a:t>发送“我是 </a:t>
            </a:r>
            <a:r>
              <a:rPr lang="en-US" altLang="zh-CN" sz="2800" dirty="0"/>
              <a:t>A”</a:t>
            </a:r>
            <a:r>
              <a:rPr lang="zh-CN" altLang="en-US" sz="2800" dirty="0"/>
              <a:t>的报文，并给出了自己的身份。此报文被“中间人” </a:t>
            </a:r>
            <a:r>
              <a:rPr lang="en-US" altLang="zh-CN" sz="2800" dirty="0"/>
              <a:t>C </a:t>
            </a:r>
            <a:r>
              <a:rPr lang="zh-CN" altLang="en-US" sz="2800" dirty="0"/>
              <a:t>截获，</a:t>
            </a:r>
            <a:r>
              <a:rPr lang="en-US" altLang="zh-CN" sz="2800" dirty="0"/>
              <a:t>C </a:t>
            </a:r>
            <a:r>
              <a:rPr lang="zh-CN" altLang="en-US" sz="2800" dirty="0"/>
              <a:t>把此报文原封不动地转发给 </a:t>
            </a:r>
            <a:r>
              <a:rPr lang="en-US" altLang="zh-CN" sz="2800" dirty="0"/>
              <a:t>B</a:t>
            </a:r>
            <a:r>
              <a:rPr lang="zh-CN" altLang="en-US" sz="2800" dirty="0"/>
              <a:t>。</a:t>
            </a:r>
            <a:r>
              <a:rPr lang="en-US" altLang="zh-CN" sz="2800" dirty="0"/>
              <a:t>B </a:t>
            </a:r>
            <a:r>
              <a:rPr lang="zh-CN" altLang="en-US" sz="2800" dirty="0"/>
              <a:t>选择一个不重数 </a:t>
            </a:r>
            <a:r>
              <a:rPr lang="en-US" altLang="zh-CN" sz="2800" dirty="0"/>
              <a:t>R</a:t>
            </a:r>
            <a:r>
              <a:rPr lang="en-US" altLang="zh-CN" sz="2800" baseline="-25000" dirty="0"/>
              <a:t>B</a:t>
            </a:r>
            <a:r>
              <a:rPr lang="en-US" altLang="zh-CN" sz="2800" dirty="0"/>
              <a:t> </a:t>
            </a:r>
            <a:r>
              <a:rPr lang="zh-CN" altLang="en-US" sz="2800" dirty="0"/>
              <a:t>发送给 </a:t>
            </a:r>
            <a:r>
              <a:rPr lang="en-US" altLang="zh-CN" sz="2800" dirty="0"/>
              <a:t>A</a:t>
            </a:r>
            <a:r>
              <a:rPr lang="zh-CN" altLang="en-US" sz="2800" dirty="0"/>
              <a:t>，但同样被 </a:t>
            </a:r>
            <a:r>
              <a:rPr lang="en-US" altLang="zh-CN" sz="2800" dirty="0"/>
              <a:t>C </a:t>
            </a:r>
            <a:r>
              <a:rPr lang="zh-CN" altLang="en-US" sz="2800" dirty="0"/>
              <a:t>截获后也照样转发给 </a:t>
            </a:r>
            <a:r>
              <a:rPr lang="en-US" altLang="zh-CN" sz="2800" dirty="0"/>
              <a:t>A</a:t>
            </a:r>
            <a:r>
              <a:rPr lang="zh-CN" altLang="en-US" sz="2800" dirty="0"/>
              <a:t>。</a:t>
            </a:r>
          </a:p>
          <a:p>
            <a:pPr>
              <a:spcBef>
                <a:spcPts val="1200"/>
              </a:spcBef>
            </a:pPr>
            <a:r>
              <a:rPr lang="zh-CN" altLang="en-US" sz="2800" dirty="0"/>
              <a:t>中间人 </a:t>
            </a:r>
            <a:r>
              <a:rPr lang="en-US" altLang="zh-CN" sz="2800" dirty="0"/>
              <a:t>C </a:t>
            </a:r>
            <a:r>
              <a:rPr lang="zh-CN" altLang="en-US" sz="2800" dirty="0"/>
              <a:t>用自己的私钥 </a:t>
            </a:r>
            <a:r>
              <a:rPr lang="en-US" altLang="zh-CN" sz="2800" dirty="0"/>
              <a:t>SK</a:t>
            </a:r>
            <a:r>
              <a:rPr lang="en-US" altLang="zh-CN" sz="2800" baseline="-25000" dirty="0"/>
              <a:t>C</a:t>
            </a:r>
            <a:r>
              <a:rPr lang="en-US" altLang="zh-CN" sz="2800" dirty="0"/>
              <a:t> </a:t>
            </a:r>
            <a:r>
              <a:rPr lang="zh-CN" altLang="en-US" sz="2800" dirty="0"/>
              <a:t>对 </a:t>
            </a:r>
            <a:r>
              <a:rPr lang="en-US" altLang="zh-CN" sz="2800" dirty="0"/>
              <a:t>R</a:t>
            </a:r>
            <a:r>
              <a:rPr lang="en-US" altLang="zh-CN" sz="2800" baseline="-25000" dirty="0"/>
              <a:t>B</a:t>
            </a:r>
            <a:r>
              <a:rPr lang="en-US" altLang="zh-CN" sz="2800" dirty="0"/>
              <a:t> </a:t>
            </a:r>
            <a:r>
              <a:rPr lang="zh-CN" altLang="en-US" sz="2800" dirty="0"/>
              <a:t>加密后发回给 </a:t>
            </a:r>
            <a:r>
              <a:rPr lang="en-US" altLang="zh-CN" sz="2800" dirty="0"/>
              <a:t>B</a:t>
            </a:r>
            <a:r>
              <a:rPr lang="zh-CN" altLang="en-US" sz="2800" dirty="0"/>
              <a:t>，使 </a:t>
            </a:r>
            <a:r>
              <a:rPr lang="en-US" altLang="zh-CN" sz="2800" dirty="0"/>
              <a:t>B </a:t>
            </a:r>
            <a:r>
              <a:rPr lang="zh-CN" altLang="en-US" sz="2800" dirty="0"/>
              <a:t>误以为是 </a:t>
            </a:r>
            <a:r>
              <a:rPr lang="en-US" altLang="zh-CN" sz="2800" dirty="0"/>
              <a:t>A </a:t>
            </a:r>
            <a:r>
              <a:rPr lang="zh-CN" altLang="en-US" sz="2800" dirty="0"/>
              <a:t>发来的。</a:t>
            </a:r>
            <a:r>
              <a:rPr lang="en-US" altLang="zh-CN" sz="2800" dirty="0"/>
              <a:t>A </a:t>
            </a:r>
            <a:r>
              <a:rPr lang="zh-CN" altLang="en-US" sz="2800" dirty="0"/>
              <a:t>收到 </a:t>
            </a:r>
            <a:r>
              <a:rPr lang="en-US" altLang="zh-CN" sz="2800" dirty="0"/>
              <a:t>R</a:t>
            </a:r>
            <a:r>
              <a:rPr lang="en-US" altLang="zh-CN" sz="2800" baseline="-25000" dirty="0"/>
              <a:t>B</a:t>
            </a:r>
            <a:r>
              <a:rPr lang="en-US" altLang="zh-CN" sz="2800" dirty="0"/>
              <a:t> </a:t>
            </a:r>
            <a:r>
              <a:rPr lang="zh-CN" altLang="en-US" sz="2800" dirty="0"/>
              <a:t>后也用自己的私钥 </a:t>
            </a:r>
            <a:r>
              <a:rPr lang="en-US" altLang="zh-CN" sz="2800" dirty="0"/>
              <a:t>SK</a:t>
            </a:r>
            <a:r>
              <a:rPr lang="en-US" altLang="zh-CN" sz="2800" baseline="-25000" dirty="0"/>
              <a:t>A</a:t>
            </a:r>
            <a:r>
              <a:rPr lang="en-US" altLang="zh-CN" sz="2800" dirty="0"/>
              <a:t> </a:t>
            </a:r>
            <a:r>
              <a:rPr lang="zh-CN" altLang="en-US" sz="2800" dirty="0"/>
              <a:t>对 </a:t>
            </a:r>
            <a:r>
              <a:rPr lang="en-US" altLang="zh-CN" sz="2800" dirty="0"/>
              <a:t>R</a:t>
            </a:r>
            <a:r>
              <a:rPr lang="en-US" altLang="zh-CN" sz="2800" baseline="-25000" dirty="0"/>
              <a:t>B</a:t>
            </a:r>
            <a:r>
              <a:rPr lang="en-US" altLang="zh-CN" sz="2800" dirty="0"/>
              <a:t> </a:t>
            </a:r>
            <a:r>
              <a:rPr lang="zh-CN" altLang="en-US" sz="2800" dirty="0"/>
              <a:t>加密后发回给 </a:t>
            </a:r>
            <a:r>
              <a:rPr lang="en-US" altLang="zh-CN" sz="2800" dirty="0"/>
              <a:t>B</a:t>
            </a:r>
            <a:r>
              <a:rPr lang="zh-CN" altLang="en-US" sz="2800" dirty="0"/>
              <a:t>，中途被 </a:t>
            </a:r>
            <a:r>
              <a:rPr lang="en-US" altLang="zh-CN" sz="2800" dirty="0"/>
              <a:t>C </a:t>
            </a:r>
            <a:r>
              <a:rPr lang="zh-CN" altLang="en-US" sz="2800" dirty="0"/>
              <a:t>截获并丢弃。</a:t>
            </a:r>
            <a:r>
              <a:rPr lang="en-US" altLang="zh-CN" sz="2800" dirty="0"/>
              <a:t>B </a:t>
            </a:r>
            <a:r>
              <a:rPr lang="zh-CN" altLang="en-US" sz="2800" dirty="0"/>
              <a:t>向 </a:t>
            </a:r>
            <a:r>
              <a:rPr lang="en-US" altLang="zh-CN" sz="2800" dirty="0"/>
              <a:t>A </a:t>
            </a:r>
            <a:r>
              <a:rPr lang="zh-CN" altLang="en-US" sz="2800" dirty="0"/>
              <a:t>索取其公钥，此报文被 </a:t>
            </a:r>
            <a:r>
              <a:rPr lang="en-US" altLang="zh-CN" sz="2800" dirty="0"/>
              <a:t>C</a:t>
            </a:r>
            <a:r>
              <a:rPr lang="zh-CN" altLang="en-US" sz="2800" dirty="0"/>
              <a:t>截获后转发给 </a:t>
            </a:r>
            <a:r>
              <a:rPr lang="en-US" altLang="zh-CN" sz="2800" dirty="0"/>
              <a:t>A</a:t>
            </a:r>
            <a:r>
              <a:rPr lang="zh-CN" altLang="en-US" sz="2800" dirty="0"/>
              <a:t>。</a:t>
            </a:r>
          </a:p>
        </p:txBody>
      </p:sp>
    </p:spTree>
    <p:extLst>
      <p:ext uri="{BB962C8B-B14F-4D97-AF65-F5344CB8AC3E}">
        <p14:creationId xmlns:p14="http://schemas.microsoft.com/office/powerpoint/2010/main" xmlns="" val="1175947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pPr algn="ctr"/>
            <a:r>
              <a:rPr lang="zh-CN" altLang="en-US"/>
              <a:t>中间人攻击说明</a:t>
            </a:r>
          </a:p>
        </p:txBody>
      </p:sp>
      <p:sp>
        <p:nvSpPr>
          <p:cNvPr id="697347" name="Rectangle 3"/>
          <p:cNvSpPr>
            <a:spLocks noGrp="1" noChangeArrowheads="1"/>
          </p:cNvSpPr>
          <p:nvPr>
            <p:ph idx="1"/>
          </p:nvPr>
        </p:nvSpPr>
        <p:spPr/>
        <p:txBody>
          <a:bodyPr/>
          <a:lstStyle/>
          <a:p>
            <a:pPr>
              <a:spcBef>
                <a:spcPts val="1200"/>
              </a:spcBef>
            </a:pPr>
            <a:r>
              <a:rPr lang="en-US" altLang="zh-CN" sz="2800" dirty="0" smtClean="0"/>
              <a:t>C </a:t>
            </a:r>
            <a:r>
              <a:rPr lang="zh-CN" altLang="en-US" sz="2800" dirty="0"/>
              <a:t>把自己的公钥 </a:t>
            </a:r>
            <a:r>
              <a:rPr lang="en-US" altLang="zh-CN" sz="2800" i="1" dirty="0"/>
              <a:t>PK</a:t>
            </a:r>
            <a:r>
              <a:rPr lang="en-US" altLang="zh-CN" sz="2800" baseline="-25000" dirty="0"/>
              <a:t>C </a:t>
            </a:r>
            <a:r>
              <a:rPr lang="zh-CN" altLang="en-US" sz="2800" dirty="0"/>
              <a:t>冒充是 </a:t>
            </a:r>
            <a:r>
              <a:rPr lang="en-US" altLang="zh-CN" sz="2800" dirty="0"/>
              <a:t>A </a:t>
            </a:r>
            <a:r>
              <a:rPr lang="zh-CN" altLang="en-US" sz="2800" dirty="0"/>
              <a:t>的发送给 </a:t>
            </a:r>
            <a:r>
              <a:rPr lang="en-US" altLang="zh-CN" sz="2800" dirty="0"/>
              <a:t>B</a:t>
            </a:r>
            <a:r>
              <a:rPr lang="zh-CN" altLang="en-US" sz="2800" dirty="0"/>
              <a:t>，而 </a:t>
            </a:r>
            <a:r>
              <a:rPr lang="en-US" altLang="zh-CN" sz="2800" dirty="0"/>
              <a:t>C </a:t>
            </a:r>
            <a:r>
              <a:rPr lang="zh-CN" altLang="en-US" sz="2800" dirty="0"/>
              <a:t>也截获到 </a:t>
            </a:r>
            <a:r>
              <a:rPr lang="en-US" altLang="zh-CN" sz="2800" dirty="0"/>
              <a:t>A </a:t>
            </a:r>
            <a:r>
              <a:rPr lang="zh-CN" altLang="en-US" sz="2800" dirty="0"/>
              <a:t>发送给 </a:t>
            </a:r>
            <a:r>
              <a:rPr lang="en-US" altLang="zh-CN" sz="2800" dirty="0"/>
              <a:t>B </a:t>
            </a:r>
            <a:r>
              <a:rPr lang="zh-CN" altLang="en-US" sz="2800" dirty="0"/>
              <a:t>的公钥 </a:t>
            </a:r>
            <a:r>
              <a:rPr lang="en-US" altLang="zh-CN" sz="2800" i="1" dirty="0"/>
              <a:t>PK</a:t>
            </a:r>
            <a:r>
              <a:rPr lang="en-US" altLang="zh-CN" sz="2800" baseline="-25000" dirty="0"/>
              <a:t>A</a:t>
            </a:r>
            <a:r>
              <a:rPr lang="zh-CN" altLang="en-US" sz="2800" dirty="0"/>
              <a:t>。</a:t>
            </a:r>
          </a:p>
          <a:p>
            <a:pPr>
              <a:spcBef>
                <a:spcPts val="1200"/>
              </a:spcBef>
            </a:pPr>
            <a:r>
              <a:rPr lang="en-US" altLang="zh-CN" sz="2800" dirty="0"/>
              <a:t>B </a:t>
            </a:r>
            <a:r>
              <a:rPr lang="zh-CN" altLang="en-US" sz="2800" dirty="0"/>
              <a:t>用收到的公钥 </a:t>
            </a:r>
            <a:r>
              <a:rPr lang="en-US" altLang="zh-CN" sz="2800" i="1" dirty="0"/>
              <a:t>PK</a:t>
            </a:r>
            <a:r>
              <a:rPr lang="en-US" altLang="zh-CN" sz="2800" baseline="-25000" dirty="0"/>
              <a:t>C</a:t>
            </a:r>
            <a:r>
              <a:rPr lang="zh-CN" altLang="en-US" sz="2800" dirty="0"/>
              <a:t>（以为是 </a:t>
            </a:r>
            <a:r>
              <a:rPr lang="en-US" altLang="zh-CN" sz="2800" dirty="0"/>
              <a:t>A </a:t>
            </a:r>
            <a:r>
              <a:rPr lang="zh-CN" altLang="en-US" sz="2800" dirty="0"/>
              <a:t>的）对数据加密发送给 </a:t>
            </a:r>
            <a:r>
              <a:rPr lang="en-US" altLang="zh-CN" sz="2800" dirty="0"/>
              <a:t>A</a:t>
            </a:r>
            <a:r>
              <a:rPr lang="zh-CN" altLang="en-US" sz="2800" dirty="0"/>
              <a:t>。</a:t>
            </a:r>
            <a:r>
              <a:rPr lang="en-US" altLang="zh-CN" sz="2800" dirty="0"/>
              <a:t>C </a:t>
            </a:r>
            <a:r>
              <a:rPr lang="zh-CN" altLang="en-US" sz="2800" dirty="0"/>
              <a:t>截获后用自己的私钥 </a:t>
            </a:r>
            <a:r>
              <a:rPr lang="en-US" altLang="zh-CN" sz="2800" i="1" dirty="0"/>
              <a:t>SK</a:t>
            </a:r>
            <a:r>
              <a:rPr lang="en-US" altLang="zh-CN" sz="2800" baseline="-25000" dirty="0"/>
              <a:t>C </a:t>
            </a:r>
            <a:r>
              <a:rPr lang="zh-CN" altLang="en-US" sz="2800" dirty="0"/>
              <a:t>解密，复制一份留下，再用 </a:t>
            </a:r>
            <a:r>
              <a:rPr lang="en-US" altLang="zh-CN" sz="2800" dirty="0"/>
              <a:t>A </a:t>
            </a:r>
            <a:r>
              <a:rPr lang="zh-CN" altLang="en-US" sz="2800" dirty="0"/>
              <a:t>的公钥 </a:t>
            </a:r>
            <a:r>
              <a:rPr lang="en-US" altLang="zh-CN" sz="2800" i="1" dirty="0"/>
              <a:t>PK</a:t>
            </a:r>
            <a:r>
              <a:rPr lang="en-US" altLang="zh-CN" sz="2800" baseline="-25000" dirty="0"/>
              <a:t>A </a:t>
            </a:r>
            <a:r>
              <a:rPr lang="zh-CN" altLang="en-US" sz="2800" dirty="0"/>
              <a:t>对数据加密后发送给 </a:t>
            </a:r>
            <a:r>
              <a:rPr lang="en-US" altLang="zh-CN" sz="2800" dirty="0"/>
              <a:t>A</a:t>
            </a:r>
            <a:r>
              <a:rPr lang="zh-CN" altLang="en-US" sz="2800" dirty="0" smtClean="0"/>
              <a:t>。</a:t>
            </a:r>
            <a:endParaRPr lang="en-US" altLang="zh-CN" sz="2800" dirty="0" smtClean="0"/>
          </a:p>
          <a:p>
            <a:pPr>
              <a:spcBef>
                <a:spcPts val="1200"/>
              </a:spcBef>
            </a:pPr>
            <a:r>
              <a:rPr lang="en-US" altLang="zh-CN" sz="2800" dirty="0" smtClean="0"/>
              <a:t>A </a:t>
            </a:r>
            <a:r>
              <a:rPr lang="zh-CN" altLang="en-US" sz="2800" dirty="0"/>
              <a:t>收到数据后，用自己的私钥 </a:t>
            </a:r>
            <a:r>
              <a:rPr lang="en-US" altLang="zh-CN" sz="2800" i="1" dirty="0"/>
              <a:t>SK</a:t>
            </a:r>
            <a:r>
              <a:rPr lang="en-US" altLang="zh-CN" sz="2800" baseline="-25000" dirty="0"/>
              <a:t>A </a:t>
            </a:r>
            <a:r>
              <a:rPr lang="zh-CN" altLang="en-US" sz="2800" dirty="0"/>
              <a:t>解密，以为和</a:t>
            </a:r>
            <a:r>
              <a:rPr lang="en-US" altLang="zh-CN" sz="2800" dirty="0"/>
              <a:t>B</a:t>
            </a:r>
            <a:r>
              <a:rPr lang="zh-CN" altLang="en-US" sz="2800" dirty="0"/>
              <a:t>进行了保密通信。其实，</a:t>
            </a:r>
            <a:r>
              <a:rPr lang="en-US" altLang="zh-CN" sz="2800" dirty="0"/>
              <a:t>B</a:t>
            </a:r>
            <a:r>
              <a:rPr lang="zh-CN" altLang="en-US" sz="2800" dirty="0"/>
              <a:t>发送给</a:t>
            </a:r>
            <a:r>
              <a:rPr lang="en-US" altLang="zh-CN" sz="2800" dirty="0"/>
              <a:t>A</a:t>
            </a:r>
            <a:r>
              <a:rPr lang="zh-CN" altLang="en-US" sz="2800" dirty="0"/>
              <a:t>的加密数据已被中间人 </a:t>
            </a:r>
            <a:r>
              <a:rPr lang="en-US" altLang="zh-CN" sz="2800" dirty="0"/>
              <a:t>C </a:t>
            </a:r>
            <a:r>
              <a:rPr lang="zh-CN" altLang="en-US" sz="2800" dirty="0"/>
              <a:t>截获并解密了一份。但 </a:t>
            </a:r>
            <a:r>
              <a:rPr lang="en-US" altLang="zh-CN" sz="2800" dirty="0"/>
              <a:t>A </a:t>
            </a:r>
            <a:r>
              <a:rPr lang="zh-CN" altLang="en-US" sz="2800" dirty="0"/>
              <a:t>和 </a:t>
            </a:r>
            <a:r>
              <a:rPr lang="en-US" altLang="zh-CN" sz="2800" dirty="0"/>
              <a:t>B </a:t>
            </a:r>
            <a:r>
              <a:rPr lang="zh-CN" altLang="en-US" sz="2800" dirty="0"/>
              <a:t>却都不知道。 </a:t>
            </a:r>
          </a:p>
        </p:txBody>
      </p:sp>
    </p:spTree>
    <p:extLst>
      <p:ext uri="{BB962C8B-B14F-4D97-AF65-F5344CB8AC3E}">
        <p14:creationId xmlns:p14="http://schemas.microsoft.com/office/powerpoint/2010/main" xmlns="" val="19509863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r>
              <a:rPr lang="en-US" altLang="zh-CN" sz="4800" dirty="0"/>
              <a:t>7.5  </a:t>
            </a:r>
            <a:r>
              <a:rPr lang="zh-CN" altLang="zh-CN" sz="4800" dirty="0"/>
              <a:t>密钥分配</a:t>
            </a:r>
            <a:endParaRPr lang="zh-CN" altLang="en-US" sz="4800" dirty="0"/>
          </a:p>
        </p:txBody>
      </p:sp>
      <p:sp>
        <p:nvSpPr>
          <p:cNvPr id="59494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dirty="0"/>
              <a:t>7.5.1  </a:t>
            </a:r>
            <a:r>
              <a:rPr lang="zh-CN" altLang="zh-CN" dirty="0"/>
              <a:t>对称密钥的分配</a:t>
            </a:r>
          </a:p>
          <a:p>
            <a:r>
              <a:rPr lang="en-US" altLang="zh-CN" dirty="0" smtClean="0"/>
              <a:t>7.5.2  </a:t>
            </a:r>
            <a:r>
              <a:rPr lang="zh-CN" altLang="zh-CN" dirty="0"/>
              <a:t>公钥的分配</a:t>
            </a:r>
          </a:p>
        </p:txBody>
      </p:sp>
    </p:spTree>
    <p:extLst>
      <p:ext uri="{BB962C8B-B14F-4D97-AF65-F5344CB8AC3E}">
        <p14:creationId xmlns:p14="http://schemas.microsoft.com/office/powerpoint/2010/main" xmlns="" val="18645347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zh-CN" dirty="0"/>
              <a:t>7.5   </a:t>
            </a:r>
            <a:r>
              <a:rPr lang="zh-CN" altLang="en-US" dirty="0"/>
              <a:t>密钥分配 </a:t>
            </a:r>
          </a:p>
        </p:txBody>
      </p:sp>
      <p:sp>
        <p:nvSpPr>
          <p:cNvPr id="60518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dirty="0"/>
              <a:t>由于密码算法是公开的，网络的安全性就完全基于密钥的安全保护上。因此在密码学中出现了一个重要的分支——密钥管理。</a:t>
            </a:r>
            <a:endParaRPr lang="en-US" altLang="zh-CN" dirty="0" smtClean="0"/>
          </a:p>
          <a:p>
            <a:r>
              <a:rPr lang="zh-CN" altLang="en-US" dirty="0" smtClean="0">
                <a:solidFill>
                  <a:srgbClr val="FF0000"/>
                </a:solidFill>
              </a:rPr>
              <a:t>密钥管理</a:t>
            </a:r>
            <a:r>
              <a:rPr lang="zh-CN" altLang="en-US" dirty="0">
                <a:solidFill>
                  <a:srgbClr val="FF0000"/>
                </a:solidFill>
              </a:rPr>
              <a:t>包括：</a:t>
            </a:r>
            <a:r>
              <a:rPr lang="zh-CN" altLang="en-US" dirty="0"/>
              <a:t>密钥的产生、分配、注入、验证和使用。本节只讨论密钥的分配。</a:t>
            </a:r>
          </a:p>
          <a:p>
            <a:r>
              <a:rPr lang="zh-CN" altLang="en-US" dirty="0"/>
              <a:t>密钥分配是密钥管理中最大的问题。密钥必须通过最安全的通路进行分配</a:t>
            </a:r>
            <a:r>
              <a:rPr lang="zh-CN" altLang="en-US" dirty="0" smtClean="0"/>
              <a:t>。</a:t>
            </a:r>
            <a:endParaRPr lang="en-US" altLang="zh-CN" dirty="0" smtClean="0"/>
          </a:p>
        </p:txBody>
      </p:sp>
    </p:spTree>
    <p:extLst>
      <p:ext uri="{BB962C8B-B14F-4D97-AF65-F5344CB8AC3E}">
        <p14:creationId xmlns:p14="http://schemas.microsoft.com/office/powerpoint/2010/main" xmlns="" val="4029461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5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zh-CN" dirty="0"/>
              <a:t>7.5   </a:t>
            </a:r>
            <a:r>
              <a:rPr lang="zh-CN" altLang="en-US" dirty="0"/>
              <a:t>密钥分配 </a:t>
            </a:r>
          </a:p>
        </p:txBody>
      </p:sp>
      <p:sp>
        <p:nvSpPr>
          <p:cNvPr id="60518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dirty="0">
                <a:solidFill>
                  <a:srgbClr val="FF0000"/>
                </a:solidFill>
              </a:rPr>
              <a:t>网外分配</a:t>
            </a:r>
            <a:r>
              <a:rPr lang="zh-CN" altLang="zh-CN" dirty="0" smtClean="0">
                <a:solidFill>
                  <a:srgbClr val="FF0000"/>
                </a:solidFill>
              </a:rPr>
              <a:t>方式</a:t>
            </a:r>
            <a:r>
              <a:rPr lang="zh-CN" altLang="en-US" dirty="0" smtClean="0">
                <a:solidFill>
                  <a:srgbClr val="FF0000"/>
                </a:solidFill>
              </a:rPr>
              <a:t>：</a:t>
            </a:r>
            <a:r>
              <a:rPr lang="zh-CN" altLang="zh-CN" dirty="0"/>
              <a:t>派非常可靠的信使携带密钥分配给互相通信的各</a:t>
            </a:r>
            <a:r>
              <a:rPr lang="zh-CN" altLang="zh-CN" dirty="0" smtClean="0"/>
              <a:t>用户</a:t>
            </a:r>
            <a:r>
              <a:rPr lang="zh-CN" altLang="en-US" dirty="0" smtClean="0"/>
              <a:t>。</a:t>
            </a:r>
            <a:endParaRPr lang="en-US" altLang="zh-CN" dirty="0" smtClean="0"/>
          </a:p>
          <a:p>
            <a:r>
              <a:rPr lang="zh-CN" altLang="zh-CN" dirty="0">
                <a:solidFill>
                  <a:srgbClr val="FF0000"/>
                </a:solidFill>
              </a:rPr>
              <a:t>网内分配</a:t>
            </a:r>
            <a:r>
              <a:rPr lang="zh-CN" altLang="zh-CN" dirty="0" smtClean="0">
                <a:solidFill>
                  <a:srgbClr val="FF0000"/>
                </a:solidFill>
              </a:rPr>
              <a:t>方式</a:t>
            </a:r>
            <a:r>
              <a:rPr lang="zh-CN" altLang="en-US" dirty="0" smtClean="0"/>
              <a:t>：</a:t>
            </a:r>
            <a:r>
              <a:rPr lang="zh-CN" altLang="zh-CN" dirty="0"/>
              <a:t>密钥自动</a:t>
            </a:r>
            <a:r>
              <a:rPr lang="zh-CN" altLang="zh-CN" dirty="0" smtClean="0"/>
              <a:t>分配</a:t>
            </a:r>
            <a:r>
              <a:rPr lang="zh-CN" altLang="en-US" dirty="0" smtClean="0"/>
              <a:t>。</a:t>
            </a:r>
            <a:endParaRPr lang="zh-CN" altLang="en-US" dirty="0"/>
          </a:p>
        </p:txBody>
      </p:sp>
      <p:sp>
        <p:nvSpPr>
          <p:cNvPr id="2" name="矩形 1"/>
          <p:cNvSpPr/>
          <p:nvPr/>
        </p:nvSpPr>
        <p:spPr>
          <a:xfrm>
            <a:off x="920552" y="3284984"/>
            <a:ext cx="8568952" cy="1656183"/>
          </a:xfrm>
          <a:prstGeom prst="rect">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110000"/>
              </a:lnSpc>
            </a:pPr>
            <a:r>
              <a:rPr lang="zh-CN" altLang="zh-CN" sz="2800" b="1" dirty="0">
                <a:solidFill>
                  <a:srgbClr val="000066"/>
                </a:solidFill>
                <a:latin typeface="+mn-lt"/>
                <a:ea typeface="黑体" pitchFamily="2" charset="-122"/>
              </a:rPr>
              <a:t>但随着用户的增多和网络流量的增大，密钥更换</a:t>
            </a:r>
            <a:r>
              <a:rPr lang="zh-CN" altLang="zh-CN" sz="2800" b="1" dirty="0" smtClean="0">
                <a:solidFill>
                  <a:srgbClr val="000066"/>
                </a:solidFill>
                <a:latin typeface="+mn-lt"/>
                <a:ea typeface="黑体" pitchFamily="2" charset="-122"/>
              </a:rPr>
              <a:t>频繁</a:t>
            </a:r>
            <a:r>
              <a:rPr lang="zh-CN" altLang="en-US" sz="2800" b="1" dirty="0">
                <a:solidFill>
                  <a:srgbClr val="000066"/>
                </a:solidFill>
                <a:latin typeface="+mn-lt"/>
                <a:ea typeface="黑体" pitchFamily="2" charset="-122"/>
              </a:rPr>
              <a:t>（</a:t>
            </a:r>
            <a:r>
              <a:rPr lang="zh-CN" altLang="zh-CN" sz="2800" b="1" dirty="0" smtClean="0">
                <a:solidFill>
                  <a:srgbClr val="000066"/>
                </a:solidFill>
                <a:latin typeface="+mn-lt"/>
                <a:ea typeface="黑体" pitchFamily="2" charset="-122"/>
              </a:rPr>
              <a:t>密钥</a:t>
            </a:r>
            <a:r>
              <a:rPr lang="zh-CN" altLang="zh-CN" sz="2800" b="1" dirty="0">
                <a:solidFill>
                  <a:srgbClr val="000066"/>
                </a:solidFill>
                <a:latin typeface="+mn-lt"/>
                <a:ea typeface="黑体" pitchFamily="2" charset="-122"/>
              </a:rPr>
              <a:t>必须定期更换才能做到</a:t>
            </a:r>
            <a:r>
              <a:rPr lang="zh-CN" altLang="zh-CN" sz="2800" b="1" dirty="0" smtClean="0">
                <a:solidFill>
                  <a:srgbClr val="000066"/>
                </a:solidFill>
                <a:latin typeface="+mn-lt"/>
                <a:ea typeface="黑体" pitchFamily="2" charset="-122"/>
              </a:rPr>
              <a:t>可靠</a:t>
            </a:r>
            <a:r>
              <a:rPr lang="zh-CN" altLang="en-US" sz="2800" b="1" dirty="0" smtClean="0">
                <a:solidFill>
                  <a:srgbClr val="000066"/>
                </a:solidFill>
                <a:latin typeface="+mn-lt"/>
                <a:ea typeface="黑体" pitchFamily="2" charset="-122"/>
              </a:rPr>
              <a:t>）</a:t>
            </a:r>
            <a:r>
              <a:rPr lang="zh-CN" altLang="zh-CN" sz="2800" b="1" dirty="0" smtClean="0">
                <a:solidFill>
                  <a:srgbClr val="000066"/>
                </a:solidFill>
                <a:latin typeface="+mn-lt"/>
                <a:ea typeface="黑体" pitchFamily="2" charset="-122"/>
              </a:rPr>
              <a:t>，</a:t>
            </a:r>
            <a:r>
              <a:rPr lang="zh-CN" altLang="zh-CN" sz="2800" b="1" dirty="0">
                <a:solidFill>
                  <a:srgbClr val="000066"/>
                </a:solidFill>
                <a:latin typeface="+mn-lt"/>
                <a:ea typeface="黑体" pitchFamily="2" charset="-122"/>
              </a:rPr>
              <a:t>派信使的办法已不再适用，而应采用网内分配</a:t>
            </a:r>
            <a:r>
              <a:rPr lang="zh-CN" altLang="zh-CN" sz="2800" b="1" dirty="0" smtClean="0">
                <a:solidFill>
                  <a:srgbClr val="000066"/>
                </a:solidFill>
                <a:latin typeface="+mn-lt"/>
                <a:ea typeface="黑体" pitchFamily="2" charset="-122"/>
              </a:rPr>
              <a:t>方式</a:t>
            </a:r>
            <a:r>
              <a:rPr lang="zh-CN" altLang="en-US" sz="2800" b="1" dirty="0" smtClean="0">
                <a:solidFill>
                  <a:srgbClr val="000066"/>
                </a:solidFill>
                <a:latin typeface="+mn-lt"/>
                <a:ea typeface="黑体" pitchFamily="2" charset="-122"/>
              </a:rPr>
              <a:t>。</a:t>
            </a:r>
            <a:endParaRPr lang="zh-CN" altLang="en-US" sz="2800" b="1" dirty="0">
              <a:solidFill>
                <a:srgbClr val="000066"/>
              </a:solidFill>
              <a:latin typeface="+mn-lt"/>
              <a:ea typeface="黑体" pitchFamily="2" charset="-122"/>
            </a:endParaRPr>
          </a:p>
        </p:txBody>
      </p:sp>
    </p:spTree>
    <p:extLst>
      <p:ext uri="{BB962C8B-B14F-4D97-AF65-F5344CB8AC3E}">
        <p14:creationId xmlns:p14="http://schemas.microsoft.com/office/powerpoint/2010/main" xmlns="" val="1369060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endParaRPr lang="zh-CN" altLang="en-US" smtClean="0"/>
          </a:p>
        </p:txBody>
      </p:sp>
      <p:sp>
        <p:nvSpPr>
          <p:cNvPr id="9219" name="内容占位符 2"/>
          <p:cNvSpPr>
            <a:spLocks noGrp="1"/>
          </p:cNvSpPr>
          <p:nvPr>
            <p:ph idx="1"/>
          </p:nvPr>
        </p:nvSpPr>
        <p:spPr/>
        <p:txBody>
          <a:bodyPr/>
          <a:lstStyle/>
          <a:p>
            <a:pPr eaLnBrk="1" hangingPunct="1">
              <a:lnSpc>
                <a:spcPct val="90000"/>
              </a:lnSpc>
              <a:buFont typeface="Wingdings" pitchFamily="2" charset="2"/>
              <a:buNone/>
            </a:pPr>
            <a:r>
              <a:rPr lang="en-US" altLang="zh-CN" smtClean="0"/>
              <a:t>(2) </a:t>
            </a:r>
            <a:r>
              <a:rPr lang="zh-CN" altLang="en-US" smtClean="0"/>
              <a:t>计算机蠕虫</a:t>
            </a:r>
            <a:r>
              <a:rPr lang="en-US" altLang="zh-CN" smtClean="0"/>
              <a:t>——</a:t>
            </a:r>
            <a:r>
              <a:rPr lang="zh-CN" altLang="en-US" smtClean="0"/>
              <a:t>通过网络的通信功能将自身从一个结点发送到另一个结点并启动运行的程序。</a:t>
            </a:r>
            <a:endParaRPr lang="en-US" altLang="zh-CN" smtClean="0"/>
          </a:p>
          <a:p>
            <a:pPr eaLnBrk="1" hangingPunct="1">
              <a:lnSpc>
                <a:spcPct val="90000"/>
              </a:lnSpc>
              <a:buFont typeface="Wingdings" pitchFamily="2" charset="2"/>
              <a:buNone/>
            </a:pPr>
            <a:r>
              <a:rPr lang="zh-CN" altLang="en-US" smtClean="0">
                <a:solidFill>
                  <a:srgbClr val="FF0000"/>
                </a:solidFill>
              </a:rPr>
              <a:t>例如熊猫烧香</a:t>
            </a:r>
            <a:endParaRPr lang="en-US" altLang="zh-CN" smtClean="0">
              <a:solidFill>
                <a:srgbClr val="FF0000"/>
              </a:solidFill>
            </a:endParaRPr>
          </a:p>
          <a:p>
            <a:pPr eaLnBrk="1" hangingPunct="1">
              <a:lnSpc>
                <a:spcPct val="90000"/>
              </a:lnSpc>
              <a:buFont typeface="Wingdings" pitchFamily="2" charset="2"/>
              <a:buNone/>
            </a:pPr>
            <a:r>
              <a:rPr lang="zh-CN" altLang="en-US" smtClean="0">
                <a:solidFill>
                  <a:srgbClr val="FF0000"/>
                </a:solidFill>
              </a:rPr>
              <a:t>通过电子邮件、恶意网页、</a:t>
            </a:r>
            <a:r>
              <a:rPr lang="en-US" altLang="zh-CN" smtClean="0">
                <a:solidFill>
                  <a:srgbClr val="FF0000"/>
                </a:solidFill>
              </a:rPr>
              <a:t>Web</a:t>
            </a:r>
            <a:r>
              <a:rPr lang="zh-CN" altLang="en-US" smtClean="0">
                <a:solidFill>
                  <a:srgbClr val="FF0000"/>
                </a:solidFill>
                <a:hlinkClick r:id="rId2" action="ppaction://hlinkfile"/>
              </a:rPr>
              <a:t>服务器</a:t>
            </a:r>
            <a:r>
              <a:rPr lang="zh-CN" altLang="en-US" smtClean="0">
                <a:solidFill>
                  <a:srgbClr val="FF0000"/>
                </a:solidFill>
              </a:rPr>
              <a:t>、网络共享、应用程序漏洞等方式传播</a:t>
            </a:r>
          </a:p>
        </p:txBody>
      </p:sp>
      <p:pic>
        <p:nvPicPr>
          <p:cNvPr id="9220" name="图片 4" descr="1.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28228" y="4724400"/>
            <a:ext cx="2751667"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1" name="图片 5" descr="2.jp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783542" y="4724401"/>
            <a:ext cx="2572808" cy="1973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841492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en-US" altLang="zh-CN" dirty="0"/>
              <a:t>7.5.1  </a:t>
            </a:r>
            <a:r>
              <a:rPr lang="zh-CN" altLang="en-US" dirty="0"/>
              <a:t>对称密钥的分配</a:t>
            </a:r>
          </a:p>
        </p:txBody>
      </p:sp>
      <p:sp>
        <p:nvSpPr>
          <p:cNvPr id="699395"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目前常用的密钥分配方式是设立</a:t>
            </a:r>
            <a:r>
              <a:rPr lang="zh-CN" altLang="en-US" dirty="0">
                <a:solidFill>
                  <a:srgbClr val="FF0000"/>
                </a:solidFill>
              </a:rPr>
              <a:t>密钥分配中心 </a:t>
            </a:r>
            <a:r>
              <a:rPr lang="en-US" altLang="zh-CN" dirty="0">
                <a:solidFill>
                  <a:srgbClr val="FF0000"/>
                </a:solidFill>
              </a:rPr>
              <a:t>KDC </a:t>
            </a:r>
            <a:r>
              <a:rPr lang="en-US" altLang="zh-CN" dirty="0"/>
              <a:t>(Key Distribution Center)</a:t>
            </a:r>
            <a:r>
              <a:rPr lang="zh-CN" altLang="en-US" dirty="0"/>
              <a:t>。</a:t>
            </a:r>
          </a:p>
          <a:p>
            <a:r>
              <a:rPr lang="en-US" altLang="zh-CN" dirty="0"/>
              <a:t>KDC </a:t>
            </a:r>
            <a:r>
              <a:rPr lang="zh-CN" altLang="en-US" dirty="0"/>
              <a:t>是大家都信任的机构，其任务就是给需要进行秘密通信的用户</a:t>
            </a:r>
            <a:r>
              <a:rPr lang="zh-CN" altLang="en-US" dirty="0">
                <a:solidFill>
                  <a:srgbClr val="FF0000"/>
                </a:solidFill>
              </a:rPr>
              <a:t>临时分配</a:t>
            </a:r>
            <a:r>
              <a:rPr lang="zh-CN" altLang="en-US" dirty="0"/>
              <a:t>一个会话密钥（</a:t>
            </a:r>
            <a:r>
              <a:rPr lang="zh-CN" altLang="en-US" dirty="0">
                <a:solidFill>
                  <a:srgbClr val="FF0000"/>
                </a:solidFill>
              </a:rPr>
              <a:t>仅使用一次</a:t>
            </a:r>
            <a:r>
              <a:rPr lang="zh-CN" altLang="en-US" dirty="0"/>
              <a:t>）。</a:t>
            </a:r>
          </a:p>
          <a:p>
            <a:r>
              <a:rPr lang="zh-CN" altLang="en-US" dirty="0" smtClean="0"/>
              <a:t>假设用户 </a:t>
            </a:r>
            <a:r>
              <a:rPr lang="en-US" altLang="zh-CN" dirty="0"/>
              <a:t>A </a:t>
            </a:r>
            <a:r>
              <a:rPr lang="zh-CN" altLang="en-US" dirty="0"/>
              <a:t>和 </a:t>
            </a:r>
            <a:r>
              <a:rPr lang="en-US" altLang="zh-CN" dirty="0"/>
              <a:t>B </a:t>
            </a:r>
            <a:r>
              <a:rPr lang="zh-CN" altLang="en-US" dirty="0"/>
              <a:t>都是 </a:t>
            </a:r>
            <a:r>
              <a:rPr lang="en-US" altLang="zh-CN" dirty="0"/>
              <a:t>KDC </a:t>
            </a:r>
            <a:r>
              <a:rPr lang="zh-CN" altLang="en-US" dirty="0"/>
              <a:t>的登记用户，并已经在 </a:t>
            </a:r>
            <a:r>
              <a:rPr lang="en-US" altLang="zh-CN" dirty="0"/>
              <a:t>KDC </a:t>
            </a:r>
            <a:r>
              <a:rPr lang="zh-CN" altLang="en-US" dirty="0"/>
              <a:t>的服务器上安装了各自和 </a:t>
            </a:r>
            <a:r>
              <a:rPr lang="en-US" altLang="zh-CN" dirty="0"/>
              <a:t>KDC </a:t>
            </a:r>
            <a:r>
              <a:rPr lang="zh-CN" altLang="en-US" dirty="0"/>
              <a:t>进行通信的</a:t>
            </a:r>
            <a:r>
              <a:rPr lang="zh-CN" altLang="en-US" dirty="0">
                <a:solidFill>
                  <a:srgbClr val="FF0000"/>
                </a:solidFill>
              </a:rPr>
              <a:t>主密钥</a:t>
            </a:r>
            <a:r>
              <a:rPr lang="zh-CN" altLang="en-US" dirty="0"/>
              <a:t>（</a:t>
            </a:r>
            <a:r>
              <a:rPr lang="en-US" altLang="zh-CN" dirty="0"/>
              <a:t>master key</a:t>
            </a:r>
            <a:r>
              <a:rPr lang="zh-CN" altLang="en-US" dirty="0"/>
              <a:t>）</a:t>
            </a:r>
            <a:r>
              <a:rPr lang="en-US" altLang="zh-CN" dirty="0"/>
              <a:t>KA </a:t>
            </a:r>
            <a:r>
              <a:rPr lang="zh-CN" altLang="en-US" dirty="0"/>
              <a:t>和 </a:t>
            </a:r>
            <a:r>
              <a:rPr lang="en-US" altLang="zh-CN" dirty="0"/>
              <a:t>KB</a:t>
            </a:r>
            <a:r>
              <a:rPr lang="zh-CN" altLang="en-US" dirty="0"/>
              <a:t>。 “主密钥”可简称为“密钥”。  </a:t>
            </a:r>
          </a:p>
        </p:txBody>
      </p:sp>
    </p:spTree>
    <p:extLst>
      <p:ext uri="{BB962C8B-B14F-4D97-AF65-F5344CB8AC3E}">
        <p14:creationId xmlns:p14="http://schemas.microsoft.com/office/powerpoint/2010/main" xmlns="" val="1234095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20" name="Rectangle 4"/>
          <p:cNvSpPr>
            <a:spLocks noGrp="1" noChangeArrowheads="1"/>
          </p:cNvSpPr>
          <p:nvPr>
            <p:ph type="title"/>
          </p:nvPr>
        </p:nvSpPr>
        <p:spPr/>
        <p:txBody>
          <a:bodyPr/>
          <a:lstStyle/>
          <a:p>
            <a:pPr algn="ctr"/>
            <a:r>
              <a:rPr lang="zh-CN" altLang="en-US" dirty="0"/>
              <a:t>对称密钥的分配</a:t>
            </a:r>
          </a:p>
        </p:txBody>
      </p:sp>
      <p:sp>
        <p:nvSpPr>
          <p:cNvPr id="700424" name="Text Box 8"/>
          <p:cNvSpPr txBox="1">
            <a:spLocks noChangeArrowheads="1"/>
          </p:cNvSpPr>
          <p:nvPr/>
        </p:nvSpPr>
        <p:spPr bwMode="auto">
          <a:xfrm>
            <a:off x="460693" y="2193577"/>
            <a:ext cx="37061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A</a:t>
            </a:r>
          </a:p>
        </p:txBody>
      </p:sp>
      <p:grpSp>
        <p:nvGrpSpPr>
          <p:cNvPr id="700425" name="Group 9"/>
          <p:cNvGrpSpPr>
            <a:grpSpLocks/>
          </p:cNvGrpSpPr>
          <p:nvPr/>
        </p:nvGrpSpPr>
        <p:grpSpPr bwMode="auto">
          <a:xfrm>
            <a:off x="715222" y="2249139"/>
            <a:ext cx="577850" cy="577850"/>
            <a:chOff x="921" y="2412"/>
            <a:chExt cx="284" cy="265"/>
          </a:xfrm>
        </p:grpSpPr>
        <p:grpSp>
          <p:nvGrpSpPr>
            <p:cNvPr id="700426" name="Group 10"/>
            <p:cNvGrpSpPr>
              <a:grpSpLocks/>
            </p:cNvGrpSpPr>
            <p:nvPr/>
          </p:nvGrpSpPr>
          <p:grpSpPr bwMode="auto">
            <a:xfrm>
              <a:off x="928" y="2417"/>
              <a:ext cx="277" cy="260"/>
              <a:chOff x="928" y="2417"/>
              <a:chExt cx="277" cy="260"/>
            </a:xfrm>
          </p:grpSpPr>
          <p:sp>
            <p:nvSpPr>
              <p:cNvPr id="700427" name="Freeform 11"/>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28" name="Freeform 12"/>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29" name="Freeform 13"/>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30" name="Freeform 14"/>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31" name="Rectangle 15"/>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32" name="Rectangle 16"/>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33" name="Rectangle 17"/>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34" name="Line 18"/>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700435" name="Group 19"/>
              <p:cNvGrpSpPr>
                <a:grpSpLocks/>
              </p:cNvGrpSpPr>
              <p:nvPr/>
            </p:nvGrpSpPr>
            <p:grpSpPr bwMode="auto">
              <a:xfrm>
                <a:off x="928" y="2639"/>
                <a:ext cx="277" cy="38"/>
                <a:chOff x="928" y="2639"/>
                <a:chExt cx="277" cy="38"/>
              </a:xfrm>
            </p:grpSpPr>
            <p:sp>
              <p:nvSpPr>
                <p:cNvPr id="700436" name="Freeform 20"/>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37" name="Freeform 21"/>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38" name="Rectangle 22"/>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700439" name="Group 23"/>
            <p:cNvGrpSpPr>
              <a:grpSpLocks/>
            </p:cNvGrpSpPr>
            <p:nvPr/>
          </p:nvGrpSpPr>
          <p:grpSpPr bwMode="auto">
            <a:xfrm>
              <a:off x="921" y="2412"/>
              <a:ext cx="277" cy="261"/>
              <a:chOff x="921" y="2412"/>
              <a:chExt cx="277" cy="261"/>
            </a:xfrm>
          </p:grpSpPr>
          <p:sp>
            <p:nvSpPr>
              <p:cNvPr id="700440" name="Freeform 24"/>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41" name="Freeform 25"/>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42" name="Freeform 26"/>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43" name="Freeform 27"/>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44" name="Rectangle 28"/>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45" name="Rectangle 29"/>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46" name="Rectangle 30"/>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47" name="Line 31"/>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700448" name="Group 32"/>
              <p:cNvGrpSpPr>
                <a:grpSpLocks/>
              </p:cNvGrpSpPr>
              <p:nvPr/>
            </p:nvGrpSpPr>
            <p:grpSpPr bwMode="auto">
              <a:xfrm>
                <a:off x="921" y="2635"/>
                <a:ext cx="277" cy="38"/>
                <a:chOff x="921" y="2635"/>
                <a:chExt cx="277" cy="38"/>
              </a:xfrm>
            </p:grpSpPr>
            <p:sp>
              <p:nvSpPr>
                <p:cNvPr id="700449" name="Freeform 33"/>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50" name="Freeform 34"/>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51" name="Rectangle 35"/>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grpSp>
        <p:nvGrpSpPr>
          <p:cNvPr id="700452" name="Group 36"/>
          <p:cNvGrpSpPr>
            <a:grpSpLocks/>
          </p:cNvGrpSpPr>
          <p:nvPr/>
        </p:nvGrpSpPr>
        <p:grpSpPr bwMode="auto">
          <a:xfrm>
            <a:off x="9100924" y="2196751"/>
            <a:ext cx="835149" cy="630238"/>
            <a:chOff x="3923" y="543"/>
            <a:chExt cx="460" cy="346"/>
          </a:xfrm>
        </p:grpSpPr>
        <p:sp>
          <p:nvSpPr>
            <p:cNvPr id="700453" name="Text Box 37"/>
            <p:cNvSpPr txBox="1">
              <a:spLocks noChangeArrowheads="1"/>
            </p:cNvSpPr>
            <p:nvPr/>
          </p:nvSpPr>
          <p:spPr bwMode="auto">
            <a:xfrm>
              <a:off x="4179" y="543"/>
              <a:ext cx="204" cy="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B</a:t>
              </a:r>
            </a:p>
          </p:txBody>
        </p:sp>
        <p:grpSp>
          <p:nvGrpSpPr>
            <p:cNvPr id="700454" name="Group 38"/>
            <p:cNvGrpSpPr>
              <a:grpSpLocks/>
            </p:cNvGrpSpPr>
            <p:nvPr/>
          </p:nvGrpSpPr>
          <p:grpSpPr bwMode="auto">
            <a:xfrm>
              <a:off x="3923" y="572"/>
              <a:ext cx="318" cy="317"/>
              <a:chOff x="921" y="2412"/>
              <a:chExt cx="284" cy="265"/>
            </a:xfrm>
          </p:grpSpPr>
          <p:grpSp>
            <p:nvGrpSpPr>
              <p:cNvPr id="700455" name="Group 39"/>
              <p:cNvGrpSpPr>
                <a:grpSpLocks/>
              </p:cNvGrpSpPr>
              <p:nvPr/>
            </p:nvGrpSpPr>
            <p:grpSpPr bwMode="auto">
              <a:xfrm>
                <a:off x="928" y="2417"/>
                <a:ext cx="277" cy="260"/>
                <a:chOff x="928" y="2417"/>
                <a:chExt cx="277" cy="260"/>
              </a:xfrm>
            </p:grpSpPr>
            <p:sp>
              <p:nvSpPr>
                <p:cNvPr id="700456" name="Freeform 40"/>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57" name="Freeform 41"/>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Lst>
                  <a:ahLst/>
                  <a:cxnLst>
                    <a:cxn ang="0">
                      <a:pos x="T0" y="T1"/>
                    </a:cxn>
                    <a:cxn ang="0">
                      <a:pos x="T2" y="T3"/>
                    </a:cxn>
                    <a:cxn ang="0">
                      <a:pos x="T4" y="T5"/>
                    </a:cxn>
                    <a:cxn ang="0">
                      <a:pos x="T6" y="T7"/>
                    </a:cxn>
                    <a:cxn ang="0">
                      <a:pos x="T8" y="T9"/>
                    </a:cxn>
                  </a:cxnLst>
                  <a:rect l="0" t="0" r="r" b="b"/>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58" name="Freeform 42"/>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59" name="Freeform 43"/>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Lst>
                  <a:ahLst/>
                  <a:cxnLst>
                    <a:cxn ang="0">
                      <a:pos x="T0" y="T1"/>
                    </a:cxn>
                    <a:cxn ang="0">
                      <a:pos x="T2" y="T3"/>
                    </a:cxn>
                    <a:cxn ang="0">
                      <a:pos x="T4" y="T5"/>
                    </a:cxn>
                    <a:cxn ang="0">
                      <a:pos x="T6" y="T7"/>
                    </a:cxn>
                    <a:cxn ang="0">
                      <a:pos x="T8" y="T9"/>
                    </a:cxn>
                  </a:cxnLst>
                  <a:rect l="0" t="0" r="r" b="b"/>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60" name="Rectangle 44"/>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61" name="Rectangle 45"/>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62" name="Rectangle 46"/>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63" name="Line 47"/>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700464" name="Group 48"/>
                <p:cNvGrpSpPr>
                  <a:grpSpLocks/>
                </p:cNvGrpSpPr>
                <p:nvPr/>
              </p:nvGrpSpPr>
              <p:grpSpPr bwMode="auto">
                <a:xfrm>
                  <a:off x="928" y="2639"/>
                  <a:ext cx="277" cy="38"/>
                  <a:chOff x="928" y="2639"/>
                  <a:chExt cx="277" cy="38"/>
                </a:xfrm>
              </p:grpSpPr>
              <p:sp>
                <p:nvSpPr>
                  <p:cNvPr id="700465" name="Freeform 49"/>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66" name="Freeform 50"/>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Lst>
                    <a:ahLst/>
                    <a:cxnLst>
                      <a:cxn ang="0">
                        <a:pos x="T0" y="T1"/>
                      </a:cxn>
                      <a:cxn ang="0">
                        <a:pos x="T2" y="T3"/>
                      </a:cxn>
                      <a:cxn ang="0">
                        <a:pos x="T4" y="T5"/>
                      </a:cxn>
                      <a:cxn ang="0">
                        <a:pos x="T6" y="T7"/>
                      </a:cxn>
                      <a:cxn ang="0">
                        <a:pos x="T8" y="T9"/>
                      </a:cxn>
                    </a:cxnLst>
                    <a:rect l="0" t="0" r="r" b="b"/>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67" name="Rectangle 51"/>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nvGrpSpPr>
              <p:cNvPr id="700468" name="Group 52"/>
              <p:cNvGrpSpPr>
                <a:grpSpLocks/>
              </p:cNvGrpSpPr>
              <p:nvPr/>
            </p:nvGrpSpPr>
            <p:grpSpPr bwMode="auto">
              <a:xfrm>
                <a:off x="921" y="2412"/>
                <a:ext cx="277" cy="261"/>
                <a:chOff x="921" y="2412"/>
                <a:chExt cx="277" cy="261"/>
              </a:xfrm>
            </p:grpSpPr>
            <p:sp>
              <p:nvSpPr>
                <p:cNvPr id="700469" name="Freeform 53"/>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70" name="Freeform 54"/>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Lst>
                  <a:ahLst/>
                  <a:cxnLst>
                    <a:cxn ang="0">
                      <a:pos x="T0" y="T1"/>
                    </a:cxn>
                    <a:cxn ang="0">
                      <a:pos x="T2" y="T3"/>
                    </a:cxn>
                    <a:cxn ang="0">
                      <a:pos x="T4" y="T5"/>
                    </a:cxn>
                    <a:cxn ang="0">
                      <a:pos x="T6" y="T7"/>
                    </a:cxn>
                    <a:cxn ang="0">
                      <a:pos x="T8" y="T9"/>
                    </a:cxn>
                  </a:cxnLst>
                  <a:rect l="0" t="0" r="r" b="b"/>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71" name="Freeform 55"/>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72" name="Freeform 56"/>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Lst>
                  <a:ahLst/>
                  <a:cxnLst>
                    <a:cxn ang="0">
                      <a:pos x="T0" y="T1"/>
                    </a:cxn>
                    <a:cxn ang="0">
                      <a:pos x="T2" y="T3"/>
                    </a:cxn>
                    <a:cxn ang="0">
                      <a:pos x="T4" y="T5"/>
                    </a:cxn>
                    <a:cxn ang="0">
                      <a:pos x="T6" y="T7"/>
                    </a:cxn>
                    <a:cxn ang="0">
                      <a:pos x="T8" y="T9"/>
                    </a:cxn>
                  </a:cxnLst>
                  <a:rect l="0" t="0" r="r" b="b"/>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73" name="Rectangle 57"/>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74" name="Rectangle 58"/>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75" name="Rectangle 59"/>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sp>
              <p:nvSpPr>
                <p:cNvPr id="700476" name="Line 60"/>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黑体" pitchFamily="2" charset="-122"/>
                  </a:endParaRPr>
                </a:p>
              </p:txBody>
            </p:sp>
            <p:grpSp>
              <p:nvGrpSpPr>
                <p:cNvPr id="700477" name="Group 61"/>
                <p:cNvGrpSpPr>
                  <a:grpSpLocks/>
                </p:cNvGrpSpPr>
                <p:nvPr/>
              </p:nvGrpSpPr>
              <p:grpSpPr bwMode="auto">
                <a:xfrm>
                  <a:off x="921" y="2635"/>
                  <a:ext cx="277" cy="38"/>
                  <a:chOff x="921" y="2635"/>
                  <a:chExt cx="277" cy="38"/>
                </a:xfrm>
              </p:grpSpPr>
              <p:sp>
                <p:nvSpPr>
                  <p:cNvPr id="700478" name="Freeform 62"/>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79" name="Freeform 63"/>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Lst>
                    <a:ahLst/>
                    <a:cxnLst>
                      <a:cxn ang="0">
                        <a:pos x="T0" y="T1"/>
                      </a:cxn>
                      <a:cxn ang="0">
                        <a:pos x="T2" y="T3"/>
                      </a:cxn>
                      <a:cxn ang="0">
                        <a:pos x="T4" y="T5"/>
                      </a:cxn>
                      <a:cxn ang="0">
                        <a:pos x="T6" y="T7"/>
                      </a:cxn>
                      <a:cxn ang="0">
                        <a:pos x="T8" y="T9"/>
                      </a:cxn>
                    </a:cxnLst>
                    <a:rect l="0" t="0" r="r" b="b"/>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黑体" pitchFamily="2" charset="-122"/>
                    </a:endParaRPr>
                  </a:p>
                </p:txBody>
              </p:sp>
              <p:sp>
                <p:nvSpPr>
                  <p:cNvPr id="700480" name="Rectangle 64"/>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b="1">
                      <a:solidFill>
                        <a:srgbClr val="000099"/>
                      </a:solidFill>
                      <a:latin typeface="+mn-lt"/>
                      <a:ea typeface="黑体" pitchFamily="2" charset="-122"/>
                    </a:endParaRPr>
                  </a:p>
                </p:txBody>
              </p:sp>
            </p:grpSp>
          </p:grpSp>
        </p:grpSp>
      </p:grpSp>
      <p:sp>
        <p:nvSpPr>
          <p:cNvPr id="700481" name="Line 65"/>
          <p:cNvSpPr>
            <a:spLocks noChangeShapeType="1"/>
          </p:cNvSpPr>
          <p:nvPr/>
        </p:nvSpPr>
        <p:spPr bwMode="auto">
          <a:xfrm rot="5400000">
            <a:off x="-301108" y="4200905"/>
            <a:ext cx="2581275" cy="1719"/>
          </a:xfrm>
          <a:prstGeom prst="line">
            <a:avLst/>
          </a:prstGeom>
          <a:noFill/>
          <a:ln w="19050">
            <a:solidFill>
              <a:srgbClr val="000099"/>
            </a:solidFill>
            <a:round/>
            <a:headEnd type="none" w="sm"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482" name="Line 66"/>
          <p:cNvSpPr>
            <a:spLocks noChangeShapeType="1"/>
          </p:cNvSpPr>
          <p:nvPr/>
        </p:nvSpPr>
        <p:spPr bwMode="auto">
          <a:xfrm rot="5400000">
            <a:off x="8052250" y="4239600"/>
            <a:ext cx="2692400" cy="6879"/>
          </a:xfrm>
          <a:prstGeom prst="line">
            <a:avLst/>
          </a:prstGeom>
          <a:noFill/>
          <a:ln w="19050">
            <a:solidFill>
              <a:srgbClr val="000099"/>
            </a:solidFill>
            <a:round/>
            <a:headEnd type="none" w="sm"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490" name="Line 74"/>
          <p:cNvSpPr>
            <a:spLocks noChangeShapeType="1"/>
          </p:cNvSpPr>
          <p:nvPr/>
        </p:nvSpPr>
        <p:spPr bwMode="auto">
          <a:xfrm rot="16200000" flipH="1">
            <a:off x="4270427" y="3248206"/>
            <a:ext cx="2052638" cy="6879"/>
          </a:xfrm>
          <a:prstGeom prst="line">
            <a:avLst/>
          </a:prstGeom>
          <a:noFill/>
          <a:ln w="19050">
            <a:solidFill>
              <a:srgbClr val="000099"/>
            </a:solidFill>
            <a:round/>
            <a:headEnd type="none" w="sm"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491" name="Text Box 75"/>
          <p:cNvSpPr txBox="1">
            <a:spLocks noChangeArrowheads="1"/>
          </p:cNvSpPr>
          <p:nvPr/>
        </p:nvSpPr>
        <p:spPr bwMode="auto">
          <a:xfrm>
            <a:off x="3387779" y="1412527"/>
            <a:ext cx="159754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r"/>
            <a:r>
              <a:rPr kumimoji="1" lang="zh-CN" altLang="en-US" sz="2000" b="1" dirty="0">
                <a:solidFill>
                  <a:srgbClr val="000099"/>
                </a:solidFill>
                <a:latin typeface="+mn-lt"/>
                <a:ea typeface="黑体" pitchFamily="2" charset="-122"/>
              </a:rPr>
              <a:t>密钥</a:t>
            </a:r>
          </a:p>
          <a:p>
            <a:pPr algn="r"/>
            <a:r>
              <a:rPr kumimoji="1" lang="zh-CN" altLang="en-US" sz="2000" b="1" dirty="0">
                <a:solidFill>
                  <a:srgbClr val="000099"/>
                </a:solidFill>
                <a:latin typeface="+mn-lt"/>
                <a:ea typeface="黑体" pitchFamily="2" charset="-122"/>
              </a:rPr>
              <a:t>分配中心</a:t>
            </a:r>
          </a:p>
          <a:p>
            <a:pPr algn="r"/>
            <a:r>
              <a:rPr kumimoji="1" lang="en-US" altLang="zh-CN" sz="2000" b="1" dirty="0">
                <a:solidFill>
                  <a:srgbClr val="000099"/>
                </a:solidFill>
                <a:latin typeface="+mn-lt"/>
                <a:ea typeface="黑体" pitchFamily="2" charset="-122"/>
              </a:rPr>
              <a:t>KDC</a:t>
            </a:r>
          </a:p>
        </p:txBody>
      </p:sp>
      <p:grpSp>
        <p:nvGrpSpPr>
          <p:cNvPr id="700517" name="Group 101"/>
          <p:cNvGrpSpPr>
            <a:grpSpLocks/>
          </p:cNvGrpSpPr>
          <p:nvPr/>
        </p:nvGrpSpPr>
        <p:grpSpPr bwMode="auto">
          <a:xfrm>
            <a:off x="954274" y="4516090"/>
            <a:ext cx="8402902" cy="879475"/>
            <a:chOff x="439" y="3117"/>
            <a:chExt cx="4886" cy="554"/>
          </a:xfrm>
        </p:grpSpPr>
        <p:sp>
          <p:nvSpPr>
            <p:cNvPr id="700421" name="Line 5"/>
            <p:cNvSpPr>
              <a:spLocks noChangeShapeType="1"/>
            </p:cNvSpPr>
            <p:nvPr/>
          </p:nvSpPr>
          <p:spPr bwMode="auto">
            <a:xfrm>
              <a:off x="466" y="3540"/>
              <a:ext cx="4859" cy="1"/>
            </a:xfrm>
            <a:prstGeom prst="line">
              <a:avLst/>
            </a:prstGeom>
            <a:noFill/>
            <a:ln w="3810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422" name="Rectangle 6"/>
            <p:cNvSpPr>
              <a:spLocks noChangeArrowheads="1"/>
            </p:cNvSpPr>
            <p:nvPr/>
          </p:nvSpPr>
          <p:spPr bwMode="auto">
            <a:xfrm>
              <a:off x="2356" y="3410"/>
              <a:ext cx="670" cy="261"/>
            </a:xfrm>
            <a:prstGeom prst="rect">
              <a:avLst/>
            </a:prstGeom>
            <a:solidFill>
              <a:srgbClr val="FF66FF"/>
            </a:solidFill>
            <a:ln w="9525">
              <a:solidFill>
                <a:schemeClr val="tx1"/>
              </a:solidFill>
              <a:miter lim="800000"/>
              <a:headEnd/>
              <a:tailEnd/>
            </a:ln>
            <a:effectLst>
              <a:outerShdw dist="35921" dir="2700000" algn="ctr" rotWithShape="0">
                <a:schemeClr val="bg2"/>
              </a:outerShdw>
            </a:effectLst>
          </p:spPr>
          <p:txBody>
            <a:bodyPr wrap="none" anchor="ctr"/>
            <a:lstStyle/>
            <a:p>
              <a:r>
                <a:rPr kumimoji="1" lang="en-US" altLang="zh-CN" sz="2000" b="1">
                  <a:solidFill>
                    <a:srgbClr val="000099"/>
                  </a:solidFill>
                  <a:latin typeface="+mn-lt"/>
                  <a:ea typeface="黑体" pitchFamily="2" charset="-122"/>
                </a:rPr>
                <a:t>A</a:t>
              </a:r>
              <a:r>
                <a:rPr kumimoji="1" lang="en-US" altLang="zh-CN" sz="2000" b="1" i="1">
                  <a:solidFill>
                    <a:srgbClr val="000099"/>
                  </a:solidFill>
                  <a:latin typeface="+mn-lt"/>
                  <a:ea typeface="黑体" pitchFamily="2" charset="-122"/>
                </a:rPr>
                <a:t>, </a:t>
              </a:r>
              <a:r>
                <a:rPr kumimoji="1" lang="en-US" altLang="zh-CN" sz="2000" b="1">
                  <a:solidFill>
                    <a:srgbClr val="000099"/>
                  </a:solidFill>
                  <a:latin typeface="+mn-lt"/>
                  <a:ea typeface="黑体" pitchFamily="2" charset="-122"/>
                </a:rPr>
                <a:t>B</a:t>
              </a:r>
              <a:r>
                <a:rPr kumimoji="1" lang="en-US" altLang="zh-CN" sz="2000" b="1" i="1">
                  <a:solidFill>
                    <a:srgbClr val="000099"/>
                  </a:solidFill>
                  <a:latin typeface="+mn-lt"/>
                  <a:ea typeface="黑体" pitchFamily="2" charset="-122"/>
                </a:rPr>
                <a:t>, K</a:t>
              </a:r>
              <a:r>
                <a:rPr kumimoji="1" lang="en-US" altLang="zh-CN" sz="2000" b="1" baseline="-25000">
                  <a:solidFill>
                    <a:srgbClr val="000099"/>
                  </a:solidFill>
                  <a:latin typeface="+mn-lt"/>
                  <a:ea typeface="黑体" pitchFamily="2" charset="-122"/>
                </a:rPr>
                <a:t>AB</a:t>
              </a:r>
            </a:p>
          </p:txBody>
        </p:sp>
        <p:sp>
          <p:nvSpPr>
            <p:cNvPr id="700487" name="Text Box 71"/>
            <p:cNvSpPr txBox="1">
              <a:spLocks noChangeArrowheads="1"/>
            </p:cNvSpPr>
            <p:nvPr/>
          </p:nvSpPr>
          <p:spPr bwMode="auto">
            <a:xfrm>
              <a:off x="1943" y="3117"/>
              <a:ext cx="287"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2000" b="1" i="1">
                  <a:solidFill>
                    <a:srgbClr val="000099"/>
                  </a:solidFill>
                  <a:latin typeface="+mn-lt"/>
                  <a:ea typeface="黑体" pitchFamily="2" charset="-122"/>
                </a:rPr>
                <a:t>K</a:t>
              </a:r>
              <a:r>
                <a:rPr lang="en-US" altLang="zh-CN" sz="2000" b="1" baseline="-25000">
                  <a:solidFill>
                    <a:srgbClr val="000099"/>
                  </a:solidFill>
                  <a:latin typeface="+mn-lt"/>
                  <a:ea typeface="黑体" pitchFamily="2" charset="-122"/>
                </a:rPr>
                <a:t>B</a:t>
              </a:r>
            </a:p>
          </p:txBody>
        </p:sp>
        <p:sp>
          <p:nvSpPr>
            <p:cNvPr id="700494" name="Text Box 78"/>
            <p:cNvSpPr txBox="1">
              <a:spLocks noChangeArrowheads="1"/>
            </p:cNvSpPr>
            <p:nvPr/>
          </p:nvSpPr>
          <p:spPr bwMode="auto">
            <a:xfrm>
              <a:off x="439" y="3207"/>
              <a:ext cx="347"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3600" b="1">
                  <a:solidFill>
                    <a:srgbClr val="000099"/>
                  </a:solidFill>
                  <a:latin typeface="+mn-lt"/>
                  <a:ea typeface="黑体" pitchFamily="2" charset="-122"/>
                  <a:sym typeface="Wingdings 2" pitchFamily="18" charset="2"/>
                </a:rPr>
                <a:t></a:t>
              </a:r>
            </a:p>
          </p:txBody>
        </p:sp>
        <p:pic>
          <p:nvPicPr>
            <p:cNvPr id="700497" name="Picture 81"/>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92" y="3182"/>
              <a:ext cx="259" cy="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pic>
        <p:nvPicPr>
          <p:cNvPr id="700498" name="Picture 82"/>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82026" y="1836390"/>
            <a:ext cx="668998" cy="1081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00499" name="Rectangle 83"/>
          <p:cNvSpPr>
            <a:spLocks noChangeArrowheads="1"/>
          </p:cNvSpPr>
          <p:nvPr/>
        </p:nvSpPr>
        <p:spPr bwMode="auto">
          <a:xfrm>
            <a:off x="6529837" y="1718915"/>
            <a:ext cx="2055151" cy="2058987"/>
          </a:xfrm>
          <a:prstGeom prst="rect">
            <a:avLst/>
          </a:prstGeom>
          <a:solidFill>
            <a:srgbClr val="FFFF66"/>
          </a:solidFill>
          <a:ln w="28575">
            <a:solidFill>
              <a:schemeClr val="tx2"/>
            </a:solidFill>
            <a:miter lim="800000"/>
            <a:headEnd/>
            <a:tailEnd/>
          </a:ln>
          <a:effectLst>
            <a:outerShdw dist="1796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700500" name="Rectangle 84"/>
          <p:cNvSpPr>
            <a:spLocks noChangeArrowheads="1"/>
          </p:cNvSpPr>
          <p:nvPr/>
        </p:nvSpPr>
        <p:spPr bwMode="auto">
          <a:xfrm>
            <a:off x="6703536" y="2114202"/>
            <a:ext cx="1568450" cy="1541463"/>
          </a:xfrm>
          <a:prstGeom prst="rect">
            <a:avLst/>
          </a:prstGeom>
          <a:solidFill>
            <a:schemeClr val="bg1"/>
          </a:solidFill>
          <a:ln w="19050">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501" name="Line 85"/>
          <p:cNvSpPr>
            <a:spLocks noChangeShapeType="1"/>
          </p:cNvSpPr>
          <p:nvPr/>
        </p:nvSpPr>
        <p:spPr bwMode="auto">
          <a:xfrm>
            <a:off x="6703536" y="2465039"/>
            <a:ext cx="1549533" cy="0"/>
          </a:xfrm>
          <a:prstGeom prst="line">
            <a:avLst/>
          </a:prstGeom>
          <a:noFill/>
          <a:ln w="1905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502" name="Line 86"/>
          <p:cNvSpPr>
            <a:spLocks noChangeShapeType="1"/>
          </p:cNvSpPr>
          <p:nvPr/>
        </p:nvSpPr>
        <p:spPr bwMode="auto">
          <a:xfrm flipV="1">
            <a:off x="6703537" y="3152426"/>
            <a:ext cx="1525456" cy="7938"/>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503" name="Line 87"/>
          <p:cNvSpPr>
            <a:spLocks noChangeShapeType="1"/>
          </p:cNvSpPr>
          <p:nvPr/>
        </p:nvSpPr>
        <p:spPr bwMode="auto">
          <a:xfrm rot="16200000" flipH="1">
            <a:off x="6511648" y="2872828"/>
            <a:ext cx="1544637" cy="5160"/>
          </a:xfrm>
          <a:prstGeom prst="line">
            <a:avLst/>
          </a:prstGeom>
          <a:noFill/>
          <a:ln w="1905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504" name="Text Box 88"/>
          <p:cNvSpPr txBox="1">
            <a:spLocks noChangeArrowheads="1"/>
          </p:cNvSpPr>
          <p:nvPr/>
        </p:nvSpPr>
        <p:spPr bwMode="auto">
          <a:xfrm rot="-5400000">
            <a:off x="6451033" y="3060421"/>
            <a:ext cx="69762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4000" b="1">
                <a:solidFill>
                  <a:srgbClr val="000099"/>
                </a:solidFill>
                <a:latin typeface="+mn-lt"/>
                <a:ea typeface="黑体" pitchFamily="2" charset="-122"/>
              </a:rPr>
              <a:t>…</a:t>
            </a:r>
          </a:p>
        </p:txBody>
      </p:sp>
      <p:sp>
        <p:nvSpPr>
          <p:cNvPr id="700505" name="Text Box 89"/>
          <p:cNvSpPr txBox="1">
            <a:spLocks noChangeArrowheads="1"/>
          </p:cNvSpPr>
          <p:nvPr/>
        </p:nvSpPr>
        <p:spPr bwMode="auto">
          <a:xfrm rot="-5400000">
            <a:off x="7309208" y="3060421"/>
            <a:ext cx="69762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4000" b="1">
                <a:solidFill>
                  <a:srgbClr val="000099"/>
                </a:solidFill>
                <a:latin typeface="+mn-lt"/>
                <a:ea typeface="黑体" pitchFamily="2" charset="-122"/>
              </a:rPr>
              <a:t>…</a:t>
            </a:r>
          </a:p>
        </p:txBody>
      </p:sp>
      <p:sp>
        <p:nvSpPr>
          <p:cNvPr id="700506" name="Text Box 90"/>
          <p:cNvSpPr txBox="1">
            <a:spLocks noChangeArrowheads="1"/>
          </p:cNvSpPr>
          <p:nvPr/>
        </p:nvSpPr>
        <p:spPr bwMode="auto">
          <a:xfrm>
            <a:off x="6485123" y="1703039"/>
            <a:ext cx="2099865"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000099"/>
                </a:solidFill>
                <a:latin typeface="+mn-lt"/>
                <a:ea typeface="黑体" pitchFamily="2" charset="-122"/>
              </a:rPr>
              <a:t>用户专用主密钥</a:t>
            </a:r>
          </a:p>
        </p:txBody>
      </p:sp>
      <p:sp>
        <p:nvSpPr>
          <p:cNvPr id="700507" name="Text Box 91"/>
          <p:cNvSpPr txBox="1">
            <a:spLocks noChangeArrowheads="1"/>
          </p:cNvSpPr>
          <p:nvPr/>
        </p:nvSpPr>
        <p:spPr bwMode="auto">
          <a:xfrm>
            <a:off x="6689742" y="2070434"/>
            <a:ext cx="1649811"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lnSpc>
                <a:spcPct val="120000"/>
              </a:lnSpc>
            </a:pPr>
            <a:r>
              <a:rPr kumimoji="1" lang="zh-CN" altLang="en-US" sz="2000" b="1" dirty="0">
                <a:solidFill>
                  <a:srgbClr val="000099"/>
                </a:solidFill>
                <a:latin typeface="+mn-lt"/>
                <a:ea typeface="黑体" pitchFamily="2" charset="-122"/>
              </a:rPr>
              <a:t>用户 主密钥</a:t>
            </a:r>
          </a:p>
          <a:p>
            <a:pPr algn="l">
              <a:lnSpc>
                <a:spcPct val="120000"/>
              </a:lnSpc>
            </a:pPr>
            <a:r>
              <a:rPr kumimoji="1" lang="zh-CN" altLang="en-US" sz="2000" b="1" dirty="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A  </a:t>
            </a:r>
            <a:r>
              <a:rPr kumimoji="1" lang="en-US" altLang="zh-CN" sz="1200" b="1" dirty="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      </a:t>
            </a:r>
            <a:r>
              <a:rPr kumimoji="1" lang="en-US" altLang="zh-CN" sz="2000" b="1" i="1" dirty="0">
                <a:solidFill>
                  <a:srgbClr val="000099"/>
                </a:solidFill>
                <a:latin typeface="+mn-lt"/>
                <a:ea typeface="黑体" pitchFamily="2" charset="-122"/>
              </a:rPr>
              <a:t>K</a:t>
            </a:r>
            <a:r>
              <a:rPr kumimoji="1" lang="en-US" altLang="zh-CN" sz="2000" b="1" baseline="-25000" dirty="0">
                <a:solidFill>
                  <a:srgbClr val="000099"/>
                </a:solidFill>
                <a:latin typeface="+mn-lt"/>
                <a:ea typeface="黑体" pitchFamily="2" charset="-122"/>
              </a:rPr>
              <a:t>A</a:t>
            </a:r>
          </a:p>
          <a:p>
            <a:pPr algn="l">
              <a:lnSpc>
                <a:spcPct val="120000"/>
              </a:lnSpc>
            </a:pPr>
            <a:r>
              <a:rPr kumimoji="1" lang="en-US" altLang="zh-CN" sz="2000" b="1" dirty="0">
                <a:solidFill>
                  <a:srgbClr val="000099"/>
                </a:solidFill>
                <a:latin typeface="+mn-lt"/>
                <a:ea typeface="黑体" pitchFamily="2" charset="-122"/>
              </a:rPr>
              <a:t>  B  </a:t>
            </a:r>
            <a:r>
              <a:rPr kumimoji="1" lang="en-US" altLang="zh-CN" sz="500" b="1" dirty="0">
                <a:solidFill>
                  <a:srgbClr val="000099"/>
                </a:solidFill>
                <a:latin typeface="+mn-lt"/>
                <a:ea typeface="黑体" pitchFamily="2" charset="-122"/>
              </a:rPr>
              <a:t> </a:t>
            </a:r>
            <a:r>
              <a:rPr kumimoji="1" lang="en-US" altLang="zh-CN" sz="1000" b="1" dirty="0">
                <a:solidFill>
                  <a:srgbClr val="000099"/>
                </a:solidFill>
                <a:latin typeface="+mn-lt"/>
                <a:ea typeface="黑体" pitchFamily="2" charset="-122"/>
              </a:rPr>
              <a:t>             </a:t>
            </a:r>
            <a:r>
              <a:rPr kumimoji="1" lang="en-US" altLang="zh-CN" sz="2000" b="1" i="1" dirty="0">
                <a:solidFill>
                  <a:srgbClr val="000099"/>
                </a:solidFill>
                <a:latin typeface="+mn-lt"/>
                <a:ea typeface="黑体" pitchFamily="2" charset="-122"/>
              </a:rPr>
              <a:t>K</a:t>
            </a:r>
            <a:r>
              <a:rPr kumimoji="1" lang="en-US" altLang="zh-CN" sz="2000" b="1" baseline="-25000" dirty="0">
                <a:solidFill>
                  <a:srgbClr val="000099"/>
                </a:solidFill>
                <a:latin typeface="+mn-lt"/>
                <a:ea typeface="黑体" pitchFamily="2" charset="-122"/>
              </a:rPr>
              <a:t>B</a:t>
            </a:r>
            <a:r>
              <a:rPr kumimoji="1" lang="en-US" altLang="zh-CN" sz="2000" b="1" dirty="0">
                <a:solidFill>
                  <a:srgbClr val="000099"/>
                </a:solidFill>
                <a:latin typeface="+mn-lt"/>
                <a:ea typeface="黑体" pitchFamily="2" charset="-122"/>
              </a:rPr>
              <a:t>   </a:t>
            </a:r>
          </a:p>
        </p:txBody>
      </p:sp>
      <p:sp>
        <p:nvSpPr>
          <p:cNvPr id="700508" name="Rectangle 92"/>
          <p:cNvSpPr>
            <a:spLocks noChangeArrowheads="1"/>
          </p:cNvSpPr>
          <p:nvPr/>
        </p:nvSpPr>
        <p:spPr bwMode="auto">
          <a:xfrm>
            <a:off x="5238274" y="2415826"/>
            <a:ext cx="165100" cy="24765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509" name="Freeform 93"/>
          <p:cNvSpPr>
            <a:spLocks/>
          </p:cNvSpPr>
          <p:nvPr/>
        </p:nvSpPr>
        <p:spPr bwMode="auto">
          <a:xfrm>
            <a:off x="5401655" y="1725265"/>
            <a:ext cx="1123023" cy="2052637"/>
          </a:xfrm>
          <a:custGeom>
            <a:avLst/>
            <a:gdLst>
              <a:gd name="T0" fmla="*/ 0 w 618"/>
              <a:gd name="T1" fmla="*/ 381 h 1125"/>
              <a:gd name="T2" fmla="*/ 615 w 618"/>
              <a:gd name="T3" fmla="*/ 0 h 1125"/>
              <a:gd name="T4" fmla="*/ 618 w 618"/>
              <a:gd name="T5" fmla="*/ 1125 h 1125"/>
              <a:gd name="T6" fmla="*/ 6 w 618"/>
              <a:gd name="T7" fmla="*/ 519 h 1125"/>
              <a:gd name="T8" fmla="*/ 0 w 618"/>
              <a:gd name="T9" fmla="*/ 381 h 1125"/>
            </a:gdLst>
            <a:ahLst/>
            <a:cxnLst>
              <a:cxn ang="0">
                <a:pos x="T0" y="T1"/>
              </a:cxn>
              <a:cxn ang="0">
                <a:pos x="T2" y="T3"/>
              </a:cxn>
              <a:cxn ang="0">
                <a:pos x="T4" y="T5"/>
              </a:cxn>
              <a:cxn ang="0">
                <a:pos x="T6" y="T7"/>
              </a:cxn>
              <a:cxn ang="0">
                <a:pos x="T8" y="T9"/>
              </a:cxn>
            </a:cxnLst>
            <a:rect l="0" t="0" r="r" b="b"/>
            <a:pathLst>
              <a:path w="618" h="1125">
                <a:moveTo>
                  <a:pt x="0" y="381"/>
                </a:moveTo>
                <a:lnTo>
                  <a:pt x="615" y="0"/>
                </a:lnTo>
                <a:lnTo>
                  <a:pt x="618" y="1125"/>
                </a:lnTo>
                <a:lnTo>
                  <a:pt x="6" y="519"/>
                </a:lnTo>
                <a:lnTo>
                  <a:pt x="0" y="381"/>
                </a:lnTo>
                <a:close/>
              </a:path>
            </a:pathLst>
          </a:custGeom>
          <a:gradFill rotWithShape="1">
            <a:gsLst>
              <a:gs pos="0">
                <a:srgbClr val="FFFF99">
                  <a:gamma/>
                  <a:shade val="46275"/>
                  <a:invGamma/>
                </a:srgbClr>
              </a:gs>
              <a:gs pos="100000">
                <a:srgbClr val="FFFF66"/>
              </a:gs>
            </a:gsLst>
            <a:lin ang="0" scaled="1"/>
          </a:gradFill>
          <a:ln>
            <a:noFill/>
          </a:ln>
          <a:effectLst/>
        </p:spPr>
        <p:txBody>
          <a:bodyPr/>
          <a:lstStyle/>
          <a:p>
            <a:endParaRPr lang="zh-CN" altLang="en-US" b="1">
              <a:solidFill>
                <a:srgbClr val="000099"/>
              </a:solidFill>
              <a:latin typeface="+mn-lt"/>
              <a:ea typeface="黑体" pitchFamily="2" charset="-122"/>
            </a:endParaRPr>
          </a:p>
        </p:txBody>
      </p:sp>
      <p:sp>
        <p:nvSpPr>
          <p:cNvPr id="700510" name="Line 94"/>
          <p:cNvSpPr>
            <a:spLocks noChangeShapeType="1"/>
          </p:cNvSpPr>
          <p:nvPr/>
        </p:nvSpPr>
        <p:spPr bwMode="auto">
          <a:xfrm>
            <a:off x="6710415" y="2803176"/>
            <a:ext cx="1570170"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700516" name="Group 100"/>
          <p:cNvGrpSpPr>
            <a:grpSpLocks/>
          </p:cNvGrpSpPr>
          <p:nvPr/>
        </p:nvGrpSpPr>
        <p:grpSpPr bwMode="auto">
          <a:xfrm>
            <a:off x="988669" y="3325465"/>
            <a:ext cx="4301199" cy="1108075"/>
            <a:chOff x="459" y="2367"/>
            <a:chExt cx="2501" cy="698"/>
          </a:xfrm>
        </p:grpSpPr>
        <p:sp>
          <p:nvSpPr>
            <p:cNvPr id="700483" name="Line 67"/>
            <p:cNvSpPr>
              <a:spLocks noChangeShapeType="1"/>
            </p:cNvSpPr>
            <p:nvPr/>
          </p:nvSpPr>
          <p:spPr bwMode="auto">
            <a:xfrm flipH="1">
              <a:off x="459" y="2789"/>
              <a:ext cx="2501" cy="14"/>
            </a:xfrm>
            <a:prstGeom prst="line">
              <a:avLst/>
            </a:prstGeom>
            <a:noFill/>
            <a:ln w="3810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484" name="Rectangle 68"/>
            <p:cNvSpPr>
              <a:spLocks noChangeArrowheads="1"/>
            </p:cNvSpPr>
            <p:nvPr/>
          </p:nvSpPr>
          <p:spPr bwMode="auto">
            <a:xfrm>
              <a:off x="1158" y="2527"/>
              <a:ext cx="1324" cy="538"/>
            </a:xfrm>
            <a:prstGeom prst="rect">
              <a:avLst/>
            </a:prstGeom>
            <a:solidFill>
              <a:srgbClr val="FFFF66"/>
            </a:solidFill>
            <a:ln w="9525">
              <a:solidFill>
                <a:schemeClr val="tx1"/>
              </a:solidFill>
              <a:miter lim="800000"/>
              <a:headEnd/>
              <a:tailEnd/>
            </a:ln>
            <a:effectLst>
              <a:outerShdw dist="35921" dir="2700000" algn="ctr" rotWithShape="0">
                <a:schemeClr val="bg2"/>
              </a:outerShdw>
            </a:effectLst>
          </p:spPr>
          <p:txBody>
            <a:bodyPr wrap="none" anchor="ctr"/>
            <a:lstStyle/>
            <a:p>
              <a:endParaRPr kumimoji="1" lang="zh-CN" altLang="zh-CN" sz="2000" b="1">
                <a:solidFill>
                  <a:srgbClr val="000099"/>
                </a:solidFill>
                <a:latin typeface="+mn-lt"/>
                <a:ea typeface="黑体" pitchFamily="2" charset="-122"/>
              </a:endParaRPr>
            </a:p>
          </p:txBody>
        </p:sp>
        <p:sp>
          <p:nvSpPr>
            <p:cNvPr id="700485" name="Rectangle 69"/>
            <p:cNvSpPr>
              <a:spLocks noChangeArrowheads="1"/>
            </p:cNvSpPr>
            <p:nvPr/>
          </p:nvSpPr>
          <p:spPr bwMode="auto">
            <a:xfrm>
              <a:off x="1733" y="2778"/>
              <a:ext cx="670" cy="261"/>
            </a:xfrm>
            <a:prstGeom prst="rect">
              <a:avLst/>
            </a:prstGeom>
            <a:solidFill>
              <a:srgbClr val="FF66FF"/>
            </a:solidFill>
            <a:ln w="9525">
              <a:solidFill>
                <a:schemeClr val="tx1"/>
              </a:solidFill>
              <a:miter lim="800000"/>
              <a:headEnd/>
              <a:tailEnd/>
            </a:ln>
            <a:effectLst>
              <a:outerShdw dist="35921" dir="2700000" algn="ctr" rotWithShape="0">
                <a:schemeClr val="bg2"/>
              </a:outerShdw>
            </a:effectLst>
          </p:spPr>
          <p:txBody>
            <a:bodyPr wrap="none" anchor="ctr"/>
            <a:lstStyle/>
            <a:p>
              <a:r>
                <a:rPr kumimoji="1" lang="en-US" altLang="zh-CN" sz="2000" b="1" dirty="0">
                  <a:solidFill>
                    <a:srgbClr val="000099"/>
                  </a:solidFill>
                  <a:latin typeface="+mn-lt"/>
                  <a:ea typeface="黑体" pitchFamily="2" charset="-122"/>
                </a:rPr>
                <a:t>A</a:t>
              </a:r>
              <a:r>
                <a:rPr kumimoji="1" lang="en-US" altLang="zh-CN" sz="2000" b="1" i="1" dirty="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B</a:t>
              </a:r>
              <a:r>
                <a:rPr kumimoji="1" lang="en-US" altLang="zh-CN" sz="2000" b="1" i="1" dirty="0">
                  <a:solidFill>
                    <a:srgbClr val="000099"/>
                  </a:solidFill>
                  <a:latin typeface="+mn-lt"/>
                  <a:ea typeface="黑体" pitchFamily="2" charset="-122"/>
                </a:rPr>
                <a:t>, K</a:t>
              </a:r>
              <a:r>
                <a:rPr kumimoji="1" lang="en-US" altLang="zh-CN" sz="2000" b="1" baseline="-25000" dirty="0">
                  <a:solidFill>
                    <a:srgbClr val="000099"/>
                  </a:solidFill>
                  <a:latin typeface="+mn-lt"/>
                  <a:ea typeface="黑体" pitchFamily="2" charset="-122"/>
                </a:rPr>
                <a:t>AB</a:t>
              </a:r>
            </a:p>
          </p:txBody>
        </p:sp>
        <p:sp>
          <p:nvSpPr>
            <p:cNvPr id="700486" name="Text Box 70"/>
            <p:cNvSpPr txBox="1">
              <a:spLocks noChangeArrowheads="1"/>
            </p:cNvSpPr>
            <p:nvPr/>
          </p:nvSpPr>
          <p:spPr bwMode="auto">
            <a:xfrm>
              <a:off x="1158" y="2752"/>
              <a:ext cx="35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2000" b="1" i="1">
                  <a:solidFill>
                    <a:srgbClr val="000099"/>
                  </a:solidFill>
                  <a:latin typeface="+mn-lt"/>
                  <a:ea typeface="黑体" pitchFamily="2" charset="-122"/>
                </a:rPr>
                <a:t>K</a:t>
              </a:r>
              <a:r>
                <a:rPr kumimoji="1" lang="en-US" altLang="zh-CN" sz="2000" b="1" baseline="-25000">
                  <a:solidFill>
                    <a:srgbClr val="000099"/>
                  </a:solidFill>
                  <a:latin typeface="+mn-lt"/>
                  <a:ea typeface="黑体" pitchFamily="2" charset="-122"/>
                </a:rPr>
                <a:t>AB</a:t>
              </a:r>
            </a:p>
          </p:txBody>
        </p:sp>
        <p:pic>
          <p:nvPicPr>
            <p:cNvPr id="700488" name="Picture 72"/>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4" y="2577"/>
              <a:ext cx="259" cy="3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00489" name="Text Box 73"/>
            <p:cNvSpPr txBox="1">
              <a:spLocks noChangeArrowheads="1"/>
            </p:cNvSpPr>
            <p:nvPr/>
          </p:nvSpPr>
          <p:spPr bwMode="auto">
            <a:xfrm>
              <a:off x="1349" y="2491"/>
              <a:ext cx="287"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2000" b="1" i="1">
                  <a:solidFill>
                    <a:srgbClr val="000099"/>
                  </a:solidFill>
                  <a:latin typeface="+mn-lt"/>
                  <a:ea typeface="黑体" pitchFamily="2" charset="-122"/>
                </a:rPr>
                <a:t>K</a:t>
              </a:r>
              <a:r>
                <a:rPr lang="en-US" altLang="zh-CN" sz="2000" b="1" baseline="-25000">
                  <a:solidFill>
                    <a:srgbClr val="000099"/>
                  </a:solidFill>
                  <a:latin typeface="+mn-lt"/>
                  <a:ea typeface="黑体" pitchFamily="2" charset="-122"/>
                </a:rPr>
                <a:t>B</a:t>
              </a:r>
            </a:p>
          </p:txBody>
        </p:sp>
        <p:sp>
          <p:nvSpPr>
            <p:cNvPr id="700493" name="Text Box 77"/>
            <p:cNvSpPr txBox="1">
              <a:spLocks noChangeArrowheads="1"/>
            </p:cNvSpPr>
            <p:nvPr/>
          </p:nvSpPr>
          <p:spPr bwMode="auto">
            <a:xfrm>
              <a:off x="2608" y="2436"/>
              <a:ext cx="347"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3600" b="1">
                  <a:solidFill>
                    <a:srgbClr val="000099"/>
                  </a:solidFill>
                  <a:latin typeface="+mn-lt"/>
                  <a:ea typeface="黑体" pitchFamily="2" charset="-122"/>
                  <a:sym typeface="Wingdings 2" pitchFamily="18" charset="2"/>
                </a:rPr>
                <a:t></a:t>
              </a:r>
            </a:p>
          </p:txBody>
        </p:sp>
        <p:pic>
          <p:nvPicPr>
            <p:cNvPr id="700495" name="Picture 79"/>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5" y="2367"/>
              <a:ext cx="258" cy="3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00496" name="Text Box 80"/>
            <p:cNvSpPr txBox="1">
              <a:spLocks noChangeArrowheads="1"/>
            </p:cNvSpPr>
            <p:nvPr/>
          </p:nvSpPr>
          <p:spPr bwMode="auto">
            <a:xfrm>
              <a:off x="726" y="2367"/>
              <a:ext cx="432"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r>
                <a:rPr lang="en-US" altLang="zh-CN" sz="2000" b="1" i="1">
                  <a:solidFill>
                    <a:srgbClr val="000099"/>
                  </a:solidFill>
                  <a:latin typeface="+mn-lt"/>
                  <a:ea typeface="黑体" pitchFamily="2" charset="-122"/>
                </a:rPr>
                <a:t>K</a:t>
              </a:r>
              <a:r>
                <a:rPr lang="en-US" altLang="zh-CN" sz="2000" b="1" baseline="-25000">
                  <a:solidFill>
                    <a:srgbClr val="000099"/>
                  </a:solidFill>
                  <a:latin typeface="+mn-lt"/>
                  <a:ea typeface="黑体" pitchFamily="2" charset="-122"/>
                </a:rPr>
                <a:t>A</a:t>
              </a:r>
            </a:p>
          </p:txBody>
        </p:sp>
        <p:sp>
          <p:nvSpPr>
            <p:cNvPr id="700511" name="Text Box 95"/>
            <p:cNvSpPr txBox="1">
              <a:spLocks noChangeArrowheads="1"/>
            </p:cNvSpPr>
            <p:nvPr/>
          </p:nvSpPr>
          <p:spPr bwMode="auto">
            <a:xfrm>
              <a:off x="1446" y="2752"/>
              <a:ext cx="148"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altLang="zh-CN" sz="2000" b="1">
                  <a:solidFill>
                    <a:srgbClr val="000099"/>
                  </a:solidFill>
                  <a:latin typeface="+mn-lt"/>
                  <a:ea typeface="黑体" pitchFamily="2" charset="-122"/>
                </a:rPr>
                <a:t>,</a:t>
              </a:r>
              <a:endParaRPr lang="en-US" altLang="zh-CN" sz="2000" b="1" baseline="-25000">
                <a:solidFill>
                  <a:srgbClr val="000099"/>
                </a:solidFill>
                <a:latin typeface="+mn-lt"/>
                <a:ea typeface="黑体" pitchFamily="2" charset="-122"/>
              </a:endParaRPr>
            </a:p>
          </p:txBody>
        </p:sp>
      </p:grpSp>
      <p:sp>
        <p:nvSpPr>
          <p:cNvPr id="700512" name="Text Box 96"/>
          <p:cNvSpPr txBox="1">
            <a:spLocks noChangeArrowheads="1"/>
          </p:cNvSpPr>
          <p:nvPr/>
        </p:nvSpPr>
        <p:spPr bwMode="auto">
          <a:xfrm>
            <a:off x="295592" y="5024090"/>
            <a:ext cx="69762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时间</a:t>
            </a:r>
          </a:p>
        </p:txBody>
      </p:sp>
      <p:grpSp>
        <p:nvGrpSpPr>
          <p:cNvPr id="700515" name="Group 99"/>
          <p:cNvGrpSpPr>
            <a:grpSpLocks/>
          </p:cNvGrpSpPr>
          <p:nvPr/>
        </p:nvGrpSpPr>
        <p:grpSpPr bwMode="auto">
          <a:xfrm>
            <a:off x="985230" y="2636490"/>
            <a:ext cx="4335594" cy="719137"/>
            <a:chOff x="457" y="1933"/>
            <a:chExt cx="2521" cy="453"/>
          </a:xfrm>
        </p:grpSpPr>
        <p:sp>
          <p:nvSpPr>
            <p:cNvPr id="700423" name="Line 7"/>
            <p:cNvSpPr>
              <a:spLocks noChangeShapeType="1"/>
            </p:cNvSpPr>
            <p:nvPr/>
          </p:nvSpPr>
          <p:spPr bwMode="auto">
            <a:xfrm>
              <a:off x="457" y="2260"/>
              <a:ext cx="2521" cy="3"/>
            </a:xfrm>
            <a:prstGeom prst="line">
              <a:avLst/>
            </a:prstGeom>
            <a:noFill/>
            <a:ln w="38100">
              <a:solidFill>
                <a:srgbClr val="000099"/>
              </a:solidFill>
              <a:round/>
              <a:headEnd type="none" w="sm" len="me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700492" name="Text Box 76"/>
            <p:cNvSpPr txBox="1">
              <a:spLocks noChangeArrowheads="1"/>
            </p:cNvSpPr>
            <p:nvPr/>
          </p:nvSpPr>
          <p:spPr bwMode="auto">
            <a:xfrm>
              <a:off x="511" y="1933"/>
              <a:ext cx="347"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kumimoji="1" lang="en-US" altLang="zh-CN" sz="3600" b="1">
                  <a:solidFill>
                    <a:srgbClr val="000099"/>
                  </a:solidFill>
                  <a:latin typeface="+mn-lt"/>
                  <a:ea typeface="黑体" pitchFamily="2" charset="-122"/>
                  <a:sym typeface="Wingdings 2" pitchFamily="18" charset="2"/>
                </a:rPr>
                <a:t></a:t>
              </a:r>
            </a:p>
          </p:txBody>
        </p:sp>
        <p:sp>
          <p:nvSpPr>
            <p:cNvPr id="700513" name="Rectangle 97"/>
            <p:cNvSpPr>
              <a:spLocks noChangeArrowheads="1"/>
            </p:cNvSpPr>
            <p:nvPr/>
          </p:nvSpPr>
          <p:spPr bwMode="auto">
            <a:xfrm>
              <a:off x="1235" y="2126"/>
              <a:ext cx="619" cy="260"/>
            </a:xfrm>
            <a:prstGeom prst="rect">
              <a:avLst/>
            </a:prstGeom>
            <a:solidFill>
              <a:srgbClr val="66FF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A, B</a:t>
              </a:r>
              <a:endParaRPr kumimoji="1" lang="en-US" altLang="zh-CN" sz="2000" b="1" baseline="-25000">
                <a:solidFill>
                  <a:srgbClr val="000099"/>
                </a:solidFill>
                <a:latin typeface="+mn-lt"/>
                <a:ea typeface="黑体" pitchFamily="2" charset="-122"/>
              </a:endParaRPr>
            </a:p>
          </p:txBody>
        </p:sp>
      </p:grpSp>
    </p:spTree>
    <p:extLst>
      <p:ext uri="{BB962C8B-B14F-4D97-AF65-F5344CB8AC3E}">
        <p14:creationId xmlns:p14="http://schemas.microsoft.com/office/powerpoint/2010/main" xmlns="" val="11531376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500"/>
                                  </p:stCondLst>
                                  <p:childTnLst>
                                    <p:set>
                                      <p:cBhvr>
                                        <p:cTn id="6" dur="1" fill="hold">
                                          <p:stCondLst>
                                            <p:cond delay="0"/>
                                          </p:stCondLst>
                                        </p:cTn>
                                        <p:tgtEl>
                                          <p:spTgt spid="700515"/>
                                        </p:tgtEl>
                                        <p:attrNameLst>
                                          <p:attrName>style.visibility</p:attrName>
                                        </p:attrNameLst>
                                      </p:cBhvr>
                                      <p:to>
                                        <p:strVal val="visible"/>
                                      </p:to>
                                    </p:set>
                                    <p:animEffect transition="in" filter="wipe(left)">
                                      <p:cBhvr>
                                        <p:cTn id="7" dur="2000"/>
                                        <p:tgtEl>
                                          <p:spTgt spid="700515"/>
                                        </p:tgtEl>
                                      </p:cBhvr>
                                    </p:animEffect>
                                  </p:childTnLst>
                                </p:cTn>
                              </p:par>
                            </p:childTnLst>
                          </p:cTn>
                        </p:par>
                        <p:par>
                          <p:cTn id="8" fill="hold" nodeType="afterGroup">
                            <p:stCondLst>
                              <p:cond delay="2500"/>
                            </p:stCondLst>
                            <p:childTnLst>
                              <p:par>
                                <p:cTn id="9" presetID="22" presetClass="entr" presetSubtype="2" fill="hold" nodeType="afterEffect">
                                  <p:stCondLst>
                                    <p:cond delay="500"/>
                                  </p:stCondLst>
                                  <p:childTnLst>
                                    <p:set>
                                      <p:cBhvr>
                                        <p:cTn id="10" dur="1" fill="hold">
                                          <p:stCondLst>
                                            <p:cond delay="0"/>
                                          </p:stCondLst>
                                        </p:cTn>
                                        <p:tgtEl>
                                          <p:spTgt spid="700516"/>
                                        </p:tgtEl>
                                        <p:attrNameLst>
                                          <p:attrName>style.visibility</p:attrName>
                                        </p:attrNameLst>
                                      </p:cBhvr>
                                      <p:to>
                                        <p:strVal val="visible"/>
                                      </p:to>
                                    </p:set>
                                    <p:animEffect transition="in" filter="wipe(right)">
                                      <p:cBhvr>
                                        <p:cTn id="11" dur="2000"/>
                                        <p:tgtEl>
                                          <p:spTgt spid="700516"/>
                                        </p:tgtEl>
                                      </p:cBhvr>
                                    </p:animEffect>
                                  </p:childTnLst>
                                </p:cTn>
                              </p:par>
                            </p:childTnLst>
                          </p:cTn>
                        </p:par>
                        <p:par>
                          <p:cTn id="12" fill="hold" nodeType="afterGroup">
                            <p:stCondLst>
                              <p:cond delay="5000"/>
                            </p:stCondLst>
                            <p:childTnLst>
                              <p:par>
                                <p:cTn id="13" presetID="22" presetClass="entr" presetSubtype="8" fill="hold" nodeType="afterEffect">
                                  <p:stCondLst>
                                    <p:cond delay="500"/>
                                  </p:stCondLst>
                                  <p:childTnLst>
                                    <p:set>
                                      <p:cBhvr>
                                        <p:cTn id="14" dur="1" fill="hold">
                                          <p:stCondLst>
                                            <p:cond delay="0"/>
                                          </p:stCondLst>
                                        </p:cTn>
                                        <p:tgtEl>
                                          <p:spTgt spid="700517"/>
                                        </p:tgtEl>
                                        <p:attrNameLst>
                                          <p:attrName>style.visibility</p:attrName>
                                        </p:attrNameLst>
                                      </p:cBhvr>
                                      <p:to>
                                        <p:strVal val="visible"/>
                                      </p:to>
                                    </p:set>
                                    <p:animEffect transition="in" filter="wipe(left)">
                                      <p:cBhvr>
                                        <p:cTn id="15" dur="2000"/>
                                        <p:tgtEl>
                                          <p:spTgt spid="700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对称密钥的</a:t>
            </a:r>
            <a:r>
              <a:rPr lang="zh-CN" altLang="en-US" dirty="0" smtClean="0"/>
              <a:t>分配说明</a:t>
            </a:r>
            <a:endParaRPr lang="zh-CN" altLang="en-US" dirty="0"/>
          </a:p>
        </p:txBody>
      </p:sp>
      <p:sp>
        <p:nvSpPr>
          <p:cNvPr id="3" name="内容占位符 2"/>
          <p:cNvSpPr>
            <a:spLocks noGrp="1"/>
          </p:cNvSpPr>
          <p:nvPr>
            <p:ph idx="1"/>
          </p:nvPr>
        </p:nvSpPr>
        <p:spPr/>
        <p:txBody>
          <a:bodyPr/>
          <a:lstStyle/>
          <a:p>
            <a:r>
              <a:rPr lang="en-US" altLang="zh-CN" sz="2600" dirty="0">
                <a:sym typeface="Wingdings"/>
              </a:rPr>
              <a:t></a:t>
            </a:r>
            <a:r>
              <a:rPr lang="en-US" altLang="zh-CN" sz="2600" dirty="0"/>
              <a:t> </a:t>
            </a:r>
            <a:r>
              <a:rPr lang="zh-CN" altLang="zh-CN" sz="2600" dirty="0" smtClean="0"/>
              <a:t>用户</a:t>
            </a:r>
            <a:r>
              <a:rPr lang="en-US" altLang="zh-CN" sz="2600" dirty="0" smtClean="0"/>
              <a:t> A </a:t>
            </a:r>
            <a:r>
              <a:rPr lang="zh-CN" altLang="zh-CN" sz="2600" dirty="0" smtClean="0"/>
              <a:t>向密钥分配中心</a:t>
            </a:r>
            <a:r>
              <a:rPr lang="en-US" altLang="zh-CN" sz="2600" dirty="0" smtClean="0"/>
              <a:t> KDC </a:t>
            </a:r>
            <a:r>
              <a:rPr lang="zh-CN" altLang="zh-CN" sz="2600" dirty="0" smtClean="0"/>
              <a:t>发送</a:t>
            </a:r>
            <a:r>
              <a:rPr lang="zh-CN" altLang="zh-CN" sz="2600" dirty="0"/>
              <a:t>时用明文，说明想和用户</a:t>
            </a:r>
            <a:r>
              <a:rPr lang="en-US" altLang="zh-CN" sz="2600" dirty="0"/>
              <a:t>B</a:t>
            </a:r>
            <a:r>
              <a:rPr lang="zh-CN" altLang="zh-CN" sz="2600" dirty="0"/>
              <a:t>通信。在明文中给</a:t>
            </a:r>
            <a:r>
              <a:rPr lang="zh-CN" altLang="zh-CN" sz="2600" dirty="0" smtClean="0"/>
              <a:t>出</a:t>
            </a:r>
            <a:r>
              <a:rPr lang="en-US" altLang="zh-CN" sz="2600" dirty="0" smtClean="0"/>
              <a:t> A </a:t>
            </a:r>
            <a:r>
              <a:rPr lang="zh-CN" altLang="zh-CN" sz="2600" dirty="0" smtClean="0"/>
              <a:t>和</a:t>
            </a:r>
            <a:r>
              <a:rPr lang="en-US" altLang="zh-CN" sz="2600" dirty="0" smtClean="0"/>
              <a:t> B </a:t>
            </a:r>
            <a:r>
              <a:rPr lang="zh-CN" altLang="zh-CN" sz="2600" dirty="0" smtClean="0"/>
              <a:t>在</a:t>
            </a:r>
            <a:r>
              <a:rPr lang="en-US" altLang="zh-CN" sz="2600" dirty="0" smtClean="0"/>
              <a:t> KDC </a:t>
            </a:r>
            <a:r>
              <a:rPr lang="zh-CN" altLang="zh-CN" sz="2600" dirty="0" smtClean="0"/>
              <a:t>登记</a:t>
            </a:r>
            <a:r>
              <a:rPr lang="zh-CN" altLang="zh-CN" sz="2600" dirty="0"/>
              <a:t>的身份。</a:t>
            </a:r>
          </a:p>
          <a:p>
            <a:r>
              <a:rPr lang="en-US" altLang="zh-CN" sz="2600" dirty="0" smtClean="0">
                <a:sym typeface="Wingdings"/>
              </a:rPr>
              <a:t> </a:t>
            </a:r>
            <a:r>
              <a:rPr lang="en-US" altLang="zh-CN" sz="2600" dirty="0" smtClean="0"/>
              <a:t>KDC </a:t>
            </a:r>
            <a:r>
              <a:rPr lang="zh-CN" altLang="zh-CN" sz="2600" dirty="0" smtClean="0"/>
              <a:t>用</a:t>
            </a:r>
            <a:r>
              <a:rPr lang="zh-CN" altLang="zh-CN" sz="2600" dirty="0"/>
              <a:t>随机数产生“一次一密”的</a:t>
            </a:r>
            <a:r>
              <a:rPr lang="zh-CN" altLang="zh-CN" sz="2600" dirty="0" smtClean="0"/>
              <a:t>会话密钥</a:t>
            </a:r>
            <a:r>
              <a:rPr lang="en-US" altLang="zh-CN" sz="2600" dirty="0" smtClean="0"/>
              <a:t> </a:t>
            </a:r>
            <a:r>
              <a:rPr lang="en-US" altLang="zh-CN" sz="2600" i="1" dirty="0" smtClean="0"/>
              <a:t>K</a:t>
            </a:r>
            <a:r>
              <a:rPr lang="en-US" altLang="zh-CN" sz="2600" baseline="-25000" dirty="0" smtClean="0"/>
              <a:t>AB</a:t>
            </a:r>
            <a:r>
              <a:rPr lang="en-US" altLang="zh-CN" sz="2600" dirty="0" smtClean="0"/>
              <a:t> </a:t>
            </a:r>
            <a:r>
              <a:rPr lang="zh-CN" altLang="zh-CN" sz="2600" dirty="0" smtClean="0"/>
              <a:t>供</a:t>
            </a:r>
            <a:r>
              <a:rPr lang="en-US" altLang="zh-CN" sz="2600" dirty="0" smtClean="0"/>
              <a:t> A </a:t>
            </a:r>
            <a:r>
              <a:rPr lang="zh-CN" altLang="zh-CN" sz="2600" dirty="0" smtClean="0"/>
              <a:t>和</a:t>
            </a:r>
            <a:r>
              <a:rPr lang="en-US" altLang="zh-CN" sz="2600" dirty="0" smtClean="0"/>
              <a:t> B </a:t>
            </a:r>
            <a:r>
              <a:rPr lang="zh-CN" altLang="zh-CN" sz="2600" dirty="0" smtClean="0"/>
              <a:t>的</a:t>
            </a:r>
            <a:r>
              <a:rPr lang="zh-CN" altLang="zh-CN" sz="2600" dirty="0"/>
              <a:t>这次会话使用，然后</a:t>
            </a:r>
            <a:r>
              <a:rPr lang="zh-CN" altLang="zh-CN" sz="2600" dirty="0" smtClean="0"/>
              <a:t>向</a:t>
            </a:r>
            <a:r>
              <a:rPr lang="en-US" altLang="zh-CN" sz="2600" dirty="0" smtClean="0"/>
              <a:t> A </a:t>
            </a:r>
            <a:r>
              <a:rPr lang="zh-CN" altLang="zh-CN" sz="2600" dirty="0" smtClean="0"/>
              <a:t>发送</a:t>
            </a:r>
            <a:r>
              <a:rPr lang="zh-CN" altLang="zh-CN" sz="2600" dirty="0"/>
              <a:t>回答报文。这个回答报文</a:t>
            </a:r>
            <a:r>
              <a:rPr lang="zh-CN" altLang="zh-CN" sz="2600" dirty="0" smtClean="0"/>
              <a:t>用</a:t>
            </a:r>
            <a:r>
              <a:rPr lang="en-US" altLang="zh-CN" sz="2600" dirty="0" smtClean="0"/>
              <a:t> A </a:t>
            </a:r>
            <a:r>
              <a:rPr lang="zh-CN" altLang="zh-CN" sz="2600" dirty="0" smtClean="0"/>
              <a:t>的密钥</a:t>
            </a:r>
            <a:r>
              <a:rPr lang="en-US" altLang="zh-CN" sz="2600" dirty="0" smtClean="0"/>
              <a:t> </a:t>
            </a:r>
            <a:r>
              <a:rPr lang="en-US" altLang="zh-CN" sz="2600" i="1" dirty="0" smtClean="0"/>
              <a:t>K</a:t>
            </a:r>
            <a:r>
              <a:rPr lang="en-US" altLang="zh-CN" sz="2600" baseline="-25000" dirty="0" smtClean="0"/>
              <a:t>A</a:t>
            </a:r>
            <a:r>
              <a:rPr lang="en-US" altLang="zh-CN" sz="2600" dirty="0" smtClean="0"/>
              <a:t> </a:t>
            </a:r>
            <a:r>
              <a:rPr lang="zh-CN" altLang="zh-CN" sz="2600" dirty="0" smtClean="0"/>
              <a:t>加密</a:t>
            </a:r>
            <a:r>
              <a:rPr lang="zh-CN" altLang="zh-CN" sz="2600" dirty="0"/>
              <a:t>。这个报文中包含有这次会话使用的</a:t>
            </a:r>
            <a:r>
              <a:rPr lang="zh-CN" altLang="zh-CN" sz="2600" dirty="0" smtClean="0"/>
              <a:t>密钥</a:t>
            </a:r>
            <a:r>
              <a:rPr lang="en-US" altLang="zh-CN" sz="2600" dirty="0" smtClean="0"/>
              <a:t> </a:t>
            </a:r>
            <a:r>
              <a:rPr lang="en-US" altLang="zh-CN" sz="2600" i="1" dirty="0" smtClean="0"/>
              <a:t>K</a:t>
            </a:r>
            <a:r>
              <a:rPr lang="en-US" altLang="zh-CN" sz="2600" baseline="-25000" dirty="0" smtClean="0"/>
              <a:t>AB</a:t>
            </a:r>
            <a:r>
              <a:rPr lang="en-US" altLang="zh-CN" sz="2600" dirty="0" smtClean="0"/>
              <a:t> </a:t>
            </a:r>
            <a:r>
              <a:rPr lang="zh-CN" altLang="zh-CN" sz="2600" dirty="0" smtClean="0"/>
              <a:t>和请</a:t>
            </a:r>
            <a:r>
              <a:rPr lang="en-US" altLang="zh-CN" sz="2600" dirty="0" smtClean="0"/>
              <a:t> A </a:t>
            </a:r>
            <a:r>
              <a:rPr lang="zh-CN" altLang="zh-CN" sz="2600" dirty="0" smtClean="0"/>
              <a:t>转给</a:t>
            </a:r>
            <a:r>
              <a:rPr lang="en-US" altLang="zh-CN" sz="2600" dirty="0" smtClean="0"/>
              <a:t> B </a:t>
            </a:r>
            <a:r>
              <a:rPr lang="zh-CN" altLang="zh-CN" sz="2600" dirty="0" smtClean="0"/>
              <a:t>的</a:t>
            </a:r>
            <a:r>
              <a:rPr lang="zh-CN" altLang="zh-CN" sz="2600" dirty="0"/>
              <a:t>一个</a:t>
            </a:r>
            <a:r>
              <a:rPr lang="zh-CN" altLang="zh-CN" sz="2600" dirty="0">
                <a:solidFill>
                  <a:srgbClr val="FF0000"/>
                </a:solidFill>
              </a:rPr>
              <a:t>票据</a:t>
            </a:r>
            <a:r>
              <a:rPr lang="en-US" altLang="zh-CN" sz="2600" dirty="0">
                <a:solidFill>
                  <a:srgbClr val="FF0000"/>
                </a:solidFill>
              </a:rPr>
              <a:t>(ticket</a:t>
            </a:r>
            <a:r>
              <a:rPr lang="en-US" altLang="zh-CN" sz="2600" dirty="0" smtClean="0">
                <a:solidFill>
                  <a:srgbClr val="FF0000"/>
                </a:solidFill>
              </a:rPr>
              <a:t>)</a:t>
            </a:r>
            <a:r>
              <a:rPr lang="zh-CN" altLang="zh-CN" sz="2600" dirty="0" smtClean="0">
                <a:solidFill>
                  <a:srgbClr val="FF0000"/>
                </a:solidFill>
              </a:rPr>
              <a:t>，</a:t>
            </a:r>
            <a:r>
              <a:rPr lang="zh-CN" altLang="zh-CN" sz="2600" dirty="0"/>
              <a:t>它</a:t>
            </a:r>
            <a:r>
              <a:rPr lang="zh-CN" altLang="zh-CN" sz="2600" dirty="0" smtClean="0"/>
              <a:t>包含</a:t>
            </a:r>
            <a:r>
              <a:rPr lang="en-US" altLang="zh-CN" sz="2600" dirty="0" smtClean="0"/>
              <a:t> A </a:t>
            </a:r>
            <a:r>
              <a:rPr lang="zh-CN" altLang="zh-CN" sz="2600" dirty="0" smtClean="0"/>
              <a:t>和</a:t>
            </a:r>
            <a:r>
              <a:rPr lang="en-US" altLang="zh-CN" sz="2600" dirty="0" smtClean="0"/>
              <a:t> B </a:t>
            </a:r>
            <a:r>
              <a:rPr lang="zh-CN" altLang="zh-CN" sz="2600" dirty="0" smtClean="0"/>
              <a:t>在</a:t>
            </a:r>
            <a:r>
              <a:rPr lang="en-US" altLang="zh-CN" sz="2600" dirty="0" smtClean="0"/>
              <a:t> KDC </a:t>
            </a:r>
            <a:r>
              <a:rPr lang="zh-CN" altLang="zh-CN" sz="2600" dirty="0" smtClean="0"/>
              <a:t>登记</a:t>
            </a:r>
            <a:r>
              <a:rPr lang="zh-CN" altLang="zh-CN" sz="2600" dirty="0"/>
              <a:t>的身份，以及这次会话将要使用的</a:t>
            </a:r>
            <a:r>
              <a:rPr lang="zh-CN" altLang="zh-CN" sz="2600" dirty="0" smtClean="0"/>
              <a:t>密钥</a:t>
            </a:r>
            <a:r>
              <a:rPr lang="en-US" altLang="zh-CN" sz="2600" dirty="0" smtClean="0"/>
              <a:t> </a:t>
            </a:r>
            <a:r>
              <a:rPr lang="en-US" altLang="zh-CN" sz="2600" i="1" dirty="0" smtClean="0"/>
              <a:t>K</a:t>
            </a:r>
            <a:r>
              <a:rPr lang="en-US" altLang="zh-CN" sz="2600" baseline="-25000" dirty="0" smtClean="0"/>
              <a:t>AB</a:t>
            </a:r>
            <a:r>
              <a:rPr lang="zh-CN" altLang="zh-CN" sz="2600" dirty="0"/>
              <a:t>。这个票据用</a:t>
            </a:r>
            <a:r>
              <a:rPr lang="en-US" altLang="zh-CN" sz="2600" dirty="0"/>
              <a:t>B</a:t>
            </a:r>
            <a:r>
              <a:rPr lang="zh-CN" altLang="zh-CN" sz="2600" dirty="0"/>
              <a:t>的</a:t>
            </a:r>
            <a:r>
              <a:rPr lang="zh-CN" altLang="zh-CN" sz="2600" dirty="0" smtClean="0"/>
              <a:t>密钥</a:t>
            </a:r>
            <a:r>
              <a:rPr lang="en-US" altLang="zh-CN" sz="2600" dirty="0" smtClean="0"/>
              <a:t> </a:t>
            </a:r>
            <a:r>
              <a:rPr lang="en-US" altLang="zh-CN" sz="2600" i="1" dirty="0" smtClean="0"/>
              <a:t>K</a:t>
            </a:r>
            <a:r>
              <a:rPr lang="en-US" altLang="zh-CN" sz="2600" baseline="-25000" dirty="0" smtClean="0"/>
              <a:t>B</a:t>
            </a:r>
            <a:r>
              <a:rPr lang="en-US" altLang="zh-CN" sz="2600" dirty="0" smtClean="0"/>
              <a:t> </a:t>
            </a:r>
            <a:r>
              <a:rPr lang="zh-CN" altLang="zh-CN" sz="2600" dirty="0" smtClean="0"/>
              <a:t>加密</a:t>
            </a:r>
            <a:r>
              <a:rPr lang="zh-CN" altLang="zh-CN" sz="2600" dirty="0"/>
              <a:t>，</a:t>
            </a:r>
            <a:r>
              <a:rPr lang="zh-CN" altLang="zh-CN" sz="2600" dirty="0" smtClean="0"/>
              <a:t>因此</a:t>
            </a:r>
            <a:r>
              <a:rPr lang="en-US" altLang="zh-CN" sz="2600" dirty="0" smtClean="0"/>
              <a:t> A </a:t>
            </a:r>
            <a:r>
              <a:rPr lang="zh-CN" altLang="zh-CN" sz="2600" dirty="0" smtClean="0"/>
              <a:t>无法</a:t>
            </a:r>
            <a:r>
              <a:rPr lang="zh-CN" altLang="zh-CN" sz="2600" dirty="0"/>
              <a:t>知道此票据的内容，</a:t>
            </a:r>
            <a:r>
              <a:rPr lang="zh-CN" altLang="zh-CN" sz="2600" dirty="0" smtClean="0"/>
              <a:t>因为</a:t>
            </a:r>
            <a:r>
              <a:rPr lang="en-US" altLang="zh-CN" sz="2600" dirty="0" smtClean="0"/>
              <a:t> A </a:t>
            </a:r>
            <a:r>
              <a:rPr lang="zh-CN" altLang="zh-CN" sz="2600" dirty="0" smtClean="0"/>
              <a:t>没有</a:t>
            </a:r>
            <a:r>
              <a:rPr lang="en-US" altLang="zh-CN" sz="2600" dirty="0" smtClean="0"/>
              <a:t> B </a:t>
            </a:r>
            <a:r>
              <a:rPr lang="zh-CN" altLang="zh-CN" sz="2600" dirty="0" smtClean="0"/>
              <a:t>的密钥</a:t>
            </a:r>
            <a:r>
              <a:rPr lang="en-US" altLang="zh-CN" sz="2600" dirty="0" smtClean="0"/>
              <a:t> </a:t>
            </a:r>
            <a:r>
              <a:rPr lang="en-US" altLang="zh-CN" sz="2600" i="1" dirty="0" smtClean="0"/>
              <a:t>K</a:t>
            </a:r>
            <a:r>
              <a:rPr lang="en-US" altLang="zh-CN" sz="2600" baseline="-25000" dirty="0" smtClean="0"/>
              <a:t>B</a:t>
            </a:r>
            <a:r>
              <a:rPr lang="zh-CN" altLang="zh-CN" sz="2600" dirty="0"/>
              <a:t>。</a:t>
            </a:r>
            <a:r>
              <a:rPr lang="zh-CN" altLang="zh-CN" sz="2600" dirty="0" smtClean="0"/>
              <a:t>当然</a:t>
            </a:r>
            <a:r>
              <a:rPr lang="en-US" altLang="zh-CN" sz="2600" dirty="0" smtClean="0"/>
              <a:t> A </a:t>
            </a:r>
            <a:r>
              <a:rPr lang="zh-CN" altLang="zh-CN" sz="2600" dirty="0" smtClean="0"/>
              <a:t>也</a:t>
            </a:r>
            <a:r>
              <a:rPr lang="zh-CN" altLang="zh-CN" sz="2600" dirty="0"/>
              <a:t>不需要知道此票据的内容</a:t>
            </a:r>
            <a:r>
              <a:rPr lang="zh-CN" altLang="zh-CN" sz="2600" dirty="0" smtClean="0"/>
              <a:t>。</a:t>
            </a:r>
            <a:endParaRPr lang="en-US" altLang="zh-CN" sz="2600" dirty="0" smtClean="0"/>
          </a:p>
        </p:txBody>
      </p:sp>
    </p:spTree>
    <p:extLst>
      <p:ext uri="{BB962C8B-B14F-4D97-AF65-F5344CB8AC3E}">
        <p14:creationId xmlns:p14="http://schemas.microsoft.com/office/powerpoint/2010/main" xmlns="" val="38846259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对称密钥的</a:t>
            </a:r>
            <a:r>
              <a:rPr lang="zh-CN" altLang="en-US" dirty="0" smtClean="0"/>
              <a:t>分配说明</a:t>
            </a:r>
            <a:endParaRPr lang="zh-CN" altLang="en-US" dirty="0"/>
          </a:p>
        </p:txBody>
      </p:sp>
      <p:sp>
        <p:nvSpPr>
          <p:cNvPr id="3" name="内容占位符 2"/>
          <p:cNvSpPr>
            <a:spLocks noGrp="1"/>
          </p:cNvSpPr>
          <p:nvPr>
            <p:ph idx="1"/>
          </p:nvPr>
        </p:nvSpPr>
        <p:spPr/>
        <p:txBody>
          <a:bodyPr/>
          <a:lstStyle/>
          <a:p>
            <a:r>
              <a:rPr lang="en-US" altLang="zh-CN" sz="2800" dirty="0" smtClean="0">
                <a:sym typeface="Wingdings"/>
              </a:rPr>
              <a:t></a:t>
            </a:r>
            <a:r>
              <a:rPr lang="en-US" altLang="zh-CN" sz="2800" dirty="0" smtClean="0"/>
              <a:t> </a:t>
            </a:r>
            <a:r>
              <a:rPr lang="zh-CN" altLang="zh-CN" sz="2800" dirty="0" smtClean="0"/>
              <a:t>当</a:t>
            </a:r>
            <a:r>
              <a:rPr lang="en-US" altLang="zh-CN" sz="2800" dirty="0" smtClean="0"/>
              <a:t> B </a:t>
            </a:r>
            <a:r>
              <a:rPr lang="zh-CN" altLang="zh-CN" sz="2800" dirty="0" smtClean="0"/>
              <a:t>收到</a:t>
            </a:r>
            <a:r>
              <a:rPr lang="en-US" altLang="zh-CN" sz="2800" dirty="0" smtClean="0"/>
              <a:t> A </a:t>
            </a:r>
            <a:r>
              <a:rPr lang="zh-CN" altLang="zh-CN" sz="2800" dirty="0" smtClean="0"/>
              <a:t>转</a:t>
            </a:r>
            <a:r>
              <a:rPr lang="zh-CN" altLang="zh-CN" sz="2800" dirty="0"/>
              <a:t>来的票据并使用自己的</a:t>
            </a:r>
            <a:r>
              <a:rPr lang="zh-CN" altLang="zh-CN" sz="2800" dirty="0" smtClean="0"/>
              <a:t>密钥</a:t>
            </a:r>
            <a:r>
              <a:rPr lang="en-US" altLang="zh-CN" sz="2800" dirty="0" smtClean="0"/>
              <a:t> </a:t>
            </a:r>
            <a:r>
              <a:rPr lang="en-US" altLang="zh-CN" sz="2800" i="1" dirty="0" smtClean="0"/>
              <a:t>K</a:t>
            </a:r>
            <a:r>
              <a:rPr lang="en-US" altLang="zh-CN" sz="2800" baseline="-25000" dirty="0" smtClean="0"/>
              <a:t>B</a:t>
            </a:r>
            <a:r>
              <a:rPr lang="en-US" altLang="zh-CN" sz="2800" dirty="0" smtClean="0"/>
              <a:t> </a:t>
            </a:r>
            <a:r>
              <a:rPr lang="zh-CN" altLang="zh-CN" sz="2800" dirty="0" smtClean="0"/>
              <a:t>解密</a:t>
            </a:r>
            <a:r>
              <a:rPr lang="zh-CN" altLang="zh-CN" sz="2800" dirty="0"/>
              <a:t>后，就</a:t>
            </a:r>
            <a:r>
              <a:rPr lang="zh-CN" altLang="zh-CN" sz="2800" dirty="0" smtClean="0"/>
              <a:t>知道</a:t>
            </a:r>
            <a:r>
              <a:rPr lang="en-US" altLang="zh-CN" sz="2800" dirty="0" smtClean="0"/>
              <a:t> A </a:t>
            </a:r>
            <a:r>
              <a:rPr lang="zh-CN" altLang="zh-CN" sz="2800" dirty="0" smtClean="0"/>
              <a:t>要</a:t>
            </a:r>
            <a:r>
              <a:rPr lang="zh-CN" altLang="zh-CN" sz="2800" dirty="0"/>
              <a:t>和他通信，同时也</a:t>
            </a:r>
            <a:r>
              <a:rPr lang="zh-CN" altLang="zh-CN" sz="2800" dirty="0" smtClean="0"/>
              <a:t>知道</a:t>
            </a:r>
            <a:r>
              <a:rPr lang="en-US" altLang="zh-CN" sz="2800" dirty="0" smtClean="0"/>
              <a:t> KDC </a:t>
            </a:r>
            <a:r>
              <a:rPr lang="zh-CN" altLang="zh-CN" sz="2800" dirty="0" smtClean="0"/>
              <a:t>为</a:t>
            </a:r>
            <a:r>
              <a:rPr lang="zh-CN" altLang="zh-CN" sz="2800" dirty="0"/>
              <a:t>这次</a:t>
            </a:r>
            <a:r>
              <a:rPr lang="zh-CN" altLang="zh-CN" sz="2800" dirty="0" smtClean="0"/>
              <a:t>和</a:t>
            </a:r>
            <a:r>
              <a:rPr lang="en-US" altLang="zh-CN" sz="2800" dirty="0" smtClean="0"/>
              <a:t> A </a:t>
            </a:r>
            <a:r>
              <a:rPr lang="zh-CN" altLang="zh-CN" sz="2800" dirty="0" smtClean="0"/>
              <a:t>通信</a:t>
            </a:r>
            <a:r>
              <a:rPr lang="zh-CN" altLang="zh-CN" sz="2800" dirty="0"/>
              <a:t>所分配的</a:t>
            </a:r>
            <a:r>
              <a:rPr lang="zh-CN" altLang="zh-CN" sz="2800" dirty="0" smtClean="0"/>
              <a:t>会话密钥</a:t>
            </a:r>
            <a:r>
              <a:rPr lang="en-US" altLang="zh-CN" sz="2800" dirty="0" smtClean="0"/>
              <a:t> </a:t>
            </a:r>
            <a:r>
              <a:rPr lang="en-US" altLang="zh-CN" sz="2800" i="1" dirty="0" smtClean="0"/>
              <a:t>K</a:t>
            </a:r>
            <a:r>
              <a:rPr lang="en-US" altLang="zh-CN" sz="2800" baseline="-25000" dirty="0" smtClean="0"/>
              <a:t>AB</a:t>
            </a:r>
            <a:r>
              <a:rPr lang="en-US" altLang="zh-CN" sz="2800" dirty="0" smtClean="0"/>
              <a:t> </a:t>
            </a:r>
            <a:r>
              <a:rPr lang="zh-CN" altLang="zh-CN" sz="2800" dirty="0" smtClean="0"/>
              <a:t>。</a:t>
            </a:r>
            <a:endParaRPr lang="zh-CN" altLang="zh-CN" sz="2800" dirty="0"/>
          </a:p>
          <a:p>
            <a:r>
              <a:rPr lang="zh-CN" altLang="zh-CN" sz="2800" dirty="0"/>
              <a:t>此后，</a:t>
            </a:r>
            <a:r>
              <a:rPr lang="en-US" altLang="zh-CN" sz="2800" dirty="0" smtClean="0"/>
              <a:t>A </a:t>
            </a:r>
            <a:r>
              <a:rPr lang="zh-CN" altLang="zh-CN" sz="2800" dirty="0" smtClean="0"/>
              <a:t>和</a:t>
            </a:r>
            <a:r>
              <a:rPr lang="en-US" altLang="zh-CN" sz="2800" dirty="0" smtClean="0"/>
              <a:t> B </a:t>
            </a:r>
            <a:r>
              <a:rPr lang="zh-CN" altLang="zh-CN" sz="2800" dirty="0" smtClean="0"/>
              <a:t>就</a:t>
            </a:r>
            <a:r>
              <a:rPr lang="zh-CN" altLang="zh-CN" sz="2800" dirty="0"/>
              <a:t>可使用</a:t>
            </a:r>
            <a:r>
              <a:rPr lang="zh-CN" altLang="zh-CN" sz="2800" dirty="0" smtClean="0"/>
              <a:t>会话密钥</a:t>
            </a:r>
            <a:r>
              <a:rPr lang="en-US" altLang="zh-CN" sz="2800" dirty="0" smtClean="0"/>
              <a:t> </a:t>
            </a:r>
            <a:r>
              <a:rPr lang="en-US" altLang="zh-CN" sz="2800" i="1" dirty="0" smtClean="0"/>
              <a:t>K</a:t>
            </a:r>
            <a:r>
              <a:rPr lang="en-US" altLang="zh-CN" sz="2800" i="1" baseline="-25000" dirty="0" smtClean="0"/>
              <a:t>AB</a:t>
            </a:r>
            <a:r>
              <a:rPr lang="en-US" altLang="zh-CN" sz="2800" i="1" dirty="0" smtClean="0"/>
              <a:t> </a:t>
            </a:r>
            <a:r>
              <a:rPr lang="zh-CN" altLang="zh-CN" sz="2800" dirty="0" smtClean="0"/>
              <a:t>进行</a:t>
            </a:r>
            <a:r>
              <a:rPr lang="zh-CN" altLang="zh-CN" sz="2800" dirty="0"/>
              <a:t>这次通信</a:t>
            </a:r>
            <a:r>
              <a:rPr lang="zh-CN" altLang="zh-CN" sz="2800" dirty="0" smtClean="0"/>
              <a:t>了</a:t>
            </a:r>
            <a:r>
              <a:rPr lang="zh-CN" altLang="en-US" sz="2800" dirty="0" smtClean="0"/>
              <a:t>。</a:t>
            </a:r>
            <a:endParaRPr lang="zh-CN" altLang="zh-CN" sz="2800" dirty="0"/>
          </a:p>
          <a:p>
            <a:endParaRPr lang="zh-CN" altLang="en-US" sz="2800" dirty="0"/>
          </a:p>
        </p:txBody>
      </p:sp>
    </p:spTree>
    <p:extLst>
      <p:ext uri="{BB962C8B-B14F-4D97-AF65-F5344CB8AC3E}">
        <p14:creationId xmlns:p14="http://schemas.microsoft.com/office/powerpoint/2010/main" xmlns="" val="2774187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altLang="zh-CN" dirty="0"/>
              <a:t>7.5.2  </a:t>
            </a:r>
            <a:r>
              <a:rPr lang="zh-CN" altLang="en-US" dirty="0"/>
              <a:t>公钥的分配</a:t>
            </a:r>
          </a:p>
        </p:txBody>
      </p:sp>
      <p:sp>
        <p:nvSpPr>
          <p:cNvPr id="704515"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dirty="0"/>
              <a:t>在公钥密码体制中，如果每个用户都具有其他用户的公钥，就可实现安全通信</a:t>
            </a:r>
            <a:r>
              <a:rPr lang="zh-CN" altLang="zh-CN" dirty="0" smtClean="0"/>
              <a:t>。</a:t>
            </a:r>
            <a:endParaRPr lang="en-US" altLang="zh-CN" dirty="0" smtClean="0"/>
          </a:p>
          <a:p>
            <a:r>
              <a:rPr lang="zh-CN" altLang="zh-CN" dirty="0"/>
              <a:t>看来好像可以随意公布用户的公钥。其实不然</a:t>
            </a:r>
            <a:r>
              <a:rPr lang="zh-CN" altLang="zh-CN" dirty="0" smtClean="0"/>
              <a:t>。</a:t>
            </a:r>
            <a:endParaRPr lang="en-US" altLang="zh-CN" dirty="0" smtClean="0"/>
          </a:p>
          <a:p>
            <a:r>
              <a:rPr lang="zh-CN" altLang="zh-CN" dirty="0" smtClean="0"/>
              <a:t>设想用户</a:t>
            </a:r>
            <a:r>
              <a:rPr lang="en-US" altLang="zh-CN" dirty="0" smtClean="0"/>
              <a:t> A </a:t>
            </a:r>
            <a:r>
              <a:rPr lang="zh-CN" altLang="zh-CN" dirty="0" smtClean="0"/>
              <a:t>要</a:t>
            </a:r>
            <a:r>
              <a:rPr lang="zh-CN" altLang="zh-CN" dirty="0"/>
              <a:t>欺骗</a:t>
            </a:r>
            <a:r>
              <a:rPr lang="zh-CN" altLang="zh-CN" dirty="0" smtClean="0"/>
              <a:t>用户</a:t>
            </a:r>
            <a:r>
              <a:rPr lang="en-US" altLang="zh-CN" dirty="0" smtClean="0"/>
              <a:t> B</a:t>
            </a:r>
            <a:r>
              <a:rPr lang="zh-CN" altLang="zh-CN" dirty="0"/>
              <a:t>。</a:t>
            </a:r>
            <a:r>
              <a:rPr lang="en-US" altLang="zh-CN" dirty="0" smtClean="0"/>
              <a:t>A </a:t>
            </a:r>
            <a:r>
              <a:rPr lang="zh-CN" altLang="zh-CN" dirty="0" smtClean="0"/>
              <a:t>可以向</a:t>
            </a:r>
            <a:r>
              <a:rPr lang="en-US" altLang="zh-CN" dirty="0" smtClean="0"/>
              <a:t> B </a:t>
            </a:r>
            <a:r>
              <a:rPr lang="zh-CN" altLang="zh-CN" dirty="0" smtClean="0"/>
              <a:t>发送</a:t>
            </a:r>
            <a:r>
              <a:rPr lang="zh-CN" altLang="zh-CN" dirty="0"/>
              <a:t>一份伪造</a:t>
            </a:r>
            <a:r>
              <a:rPr lang="zh-CN" altLang="zh-CN" dirty="0" smtClean="0"/>
              <a:t>是</a:t>
            </a:r>
            <a:r>
              <a:rPr lang="en-US" altLang="zh-CN" dirty="0" smtClean="0"/>
              <a:t> C </a:t>
            </a:r>
            <a:r>
              <a:rPr lang="zh-CN" altLang="zh-CN" dirty="0" smtClean="0"/>
              <a:t>发送</a:t>
            </a:r>
            <a:r>
              <a:rPr lang="zh-CN" altLang="zh-CN" dirty="0"/>
              <a:t>的报文。</a:t>
            </a:r>
            <a:r>
              <a:rPr lang="en-US" altLang="zh-CN" dirty="0" smtClean="0"/>
              <a:t>A </a:t>
            </a:r>
            <a:r>
              <a:rPr lang="zh-CN" altLang="zh-CN" dirty="0" smtClean="0"/>
              <a:t>用</a:t>
            </a:r>
            <a:r>
              <a:rPr lang="zh-CN" altLang="zh-CN" dirty="0"/>
              <a:t>自己的秘密密钥进行数字签名，并</a:t>
            </a:r>
            <a:r>
              <a:rPr lang="zh-CN" altLang="zh-CN" dirty="0" smtClean="0"/>
              <a:t>附上</a:t>
            </a:r>
            <a:r>
              <a:rPr lang="en-US" altLang="zh-CN" dirty="0" smtClean="0"/>
              <a:t> A </a:t>
            </a:r>
            <a:r>
              <a:rPr lang="zh-CN" altLang="zh-CN" dirty="0" smtClean="0"/>
              <a:t>自己</a:t>
            </a:r>
            <a:r>
              <a:rPr lang="zh-CN" altLang="zh-CN" dirty="0"/>
              <a:t>的公钥，谎称这公钥</a:t>
            </a:r>
            <a:r>
              <a:rPr lang="zh-CN" altLang="zh-CN" dirty="0" smtClean="0"/>
              <a:t>是</a:t>
            </a:r>
            <a:r>
              <a:rPr lang="en-US" altLang="zh-CN" dirty="0" smtClean="0"/>
              <a:t> C </a:t>
            </a:r>
            <a:r>
              <a:rPr lang="zh-CN" altLang="zh-CN" dirty="0" smtClean="0"/>
              <a:t>的</a:t>
            </a:r>
            <a:r>
              <a:rPr lang="zh-CN" altLang="zh-CN" dirty="0"/>
              <a:t>。</a:t>
            </a:r>
            <a:r>
              <a:rPr lang="en-US" altLang="zh-CN" dirty="0" smtClean="0"/>
              <a:t>B </a:t>
            </a:r>
            <a:r>
              <a:rPr lang="zh-CN" altLang="zh-CN" dirty="0" smtClean="0"/>
              <a:t>如何</a:t>
            </a:r>
            <a:r>
              <a:rPr lang="zh-CN" altLang="zh-CN" dirty="0"/>
              <a:t>知道这个公钥</a:t>
            </a:r>
            <a:r>
              <a:rPr lang="zh-CN" altLang="zh-CN" dirty="0" smtClean="0"/>
              <a:t>不是</a:t>
            </a:r>
            <a:r>
              <a:rPr lang="en-US" altLang="zh-CN" dirty="0" smtClean="0"/>
              <a:t> C </a:t>
            </a:r>
            <a:r>
              <a:rPr lang="zh-CN" altLang="zh-CN" dirty="0" smtClean="0"/>
              <a:t>的</a:t>
            </a:r>
            <a:r>
              <a:rPr lang="zh-CN" altLang="zh-CN" dirty="0"/>
              <a:t>呢？</a:t>
            </a:r>
            <a:endParaRPr lang="en-US" altLang="zh-CN" dirty="0"/>
          </a:p>
          <a:p>
            <a:endParaRPr lang="zh-CN" altLang="en-US" dirty="0"/>
          </a:p>
        </p:txBody>
      </p:sp>
    </p:spTree>
    <p:extLst>
      <p:ext uri="{BB962C8B-B14F-4D97-AF65-F5344CB8AC3E}">
        <p14:creationId xmlns:p14="http://schemas.microsoft.com/office/powerpoint/2010/main" xmlns="" val="17102509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altLang="zh-CN" dirty="0"/>
              <a:t>7.5.2  </a:t>
            </a:r>
            <a:r>
              <a:rPr lang="zh-CN" altLang="en-US" dirty="0"/>
              <a:t>公钥的分配</a:t>
            </a:r>
          </a:p>
        </p:txBody>
      </p:sp>
      <p:sp>
        <p:nvSpPr>
          <p:cNvPr id="704515"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3000" dirty="0"/>
              <a:t>需要有一个值得信赖的机构</a:t>
            </a:r>
            <a:r>
              <a:rPr lang="en-US" altLang="zh-CN" sz="3000" dirty="0"/>
              <a:t>——</a:t>
            </a:r>
            <a:r>
              <a:rPr lang="zh-CN" altLang="en-US" sz="3000" dirty="0"/>
              <a:t>即</a:t>
            </a:r>
            <a:r>
              <a:rPr lang="zh-CN" altLang="en-US" sz="3000" dirty="0">
                <a:solidFill>
                  <a:srgbClr val="FF0000"/>
                </a:solidFill>
              </a:rPr>
              <a:t>认证</a:t>
            </a:r>
            <a:r>
              <a:rPr lang="zh-CN" altLang="en-US" sz="3000" dirty="0" smtClean="0">
                <a:solidFill>
                  <a:srgbClr val="FF0000"/>
                </a:solidFill>
              </a:rPr>
              <a:t>中心 </a:t>
            </a:r>
            <a:r>
              <a:rPr lang="en-US" altLang="zh-CN" sz="3000" dirty="0" smtClean="0">
                <a:solidFill>
                  <a:srgbClr val="FF0000"/>
                </a:solidFill>
              </a:rPr>
              <a:t>CA </a:t>
            </a:r>
            <a:r>
              <a:rPr lang="en-US" altLang="zh-CN" sz="3000" dirty="0"/>
              <a:t>(Certification Authority)</a:t>
            </a:r>
            <a:r>
              <a:rPr lang="zh-CN" altLang="en-US" sz="3000" dirty="0"/>
              <a:t>，来</a:t>
            </a:r>
            <a:r>
              <a:rPr lang="zh-CN" altLang="en-US" sz="3000" dirty="0">
                <a:solidFill>
                  <a:srgbClr val="FF0000"/>
                </a:solidFill>
              </a:rPr>
              <a:t>将公钥与其对应的实体（人或机器）进行绑定</a:t>
            </a:r>
            <a:r>
              <a:rPr lang="en-US" altLang="zh-CN" sz="3000" dirty="0">
                <a:solidFill>
                  <a:srgbClr val="FF0000"/>
                </a:solidFill>
              </a:rPr>
              <a:t>(binding)</a:t>
            </a:r>
            <a:r>
              <a:rPr lang="zh-CN" altLang="en-US" sz="3000" dirty="0">
                <a:solidFill>
                  <a:srgbClr val="FF0000"/>
                </a:solidFill>
              </a:rPr>
              <a:t>。</a:t>
            </a:r>
          </a:p>
          <a:p>
            <a:r>
              <a:rPr lang="zh-CN" altLang="en-US" sz="3000" dirty="0"/>
              <a:t>认证中心一般由政府出资建立。每个实体都</a:t>
            </a:r>
            <a:r>
              <a:rPr lang="zh-CN" altLang="en-US" sz="3000" dirty="0" smtClean="0"/>
              <a:t>有 </a:t>
            </a:r>
            <a:r>
              <a:rPr lang="en-US" altLang="zh-CN" sz="3000" dirty="0" smtClean="0"/>
              <a:t>CA  </a:t>
            </a:r>
            <a:r>
              <a:rPr lang="zh-CN" altLang="en-US" sz="3000" dirty="0" smtClean="0"/>
              <a:t>发</a:t>
            </a:r>
            <a:r>
              <a:rPr lang="zh-CN" altLang="en-US" sz="3000" dirty="0"/>
              <a:t>来的</a:t>
            </a:r>
            <a:r>
              <a:rPr lang="zh-CN" altLang="en-US" sz="3000" dirty="0">
                <a:solidFill>
                  <a:srgbClr val="FF0000"/>
                </a:solidFill>
              </a:rPr>
              <a:t>证书</a:t>
            </a:r>
            <a:r>
              <a:rPr lang="en-US" altLang="zh-CN" sz="3000" dirty="0"/>
              <a:t>(certificate)</a:t>
            </a:r>
            <a:r>
              <a:rPr lang="zh-CN" altLang="en-US" sz="3000" dirty="0"/>
              <a:t>，里面有公钥及其拥有者的标识信息。</a:t>
            </a:r>
            <a:r>
              <a:rPr lang="zh-CN" altLang="en-US" sz="3000" dirty="0">
                <a:solidFill>
                  <a:srgbClr val="FF0000"/>
                </a:solidFill>
              </a:rPr>
              <a:t>此证书被 </a:t>
            </a:r>
            <a:r>
              <a:rPr lang="en-US" altLang="zh-CN" sz="3000" dirty="0">
                <a:solidFill>
                  <a:srgbClr val="FF0000"/>
                </a:solidFill>
              </a:rPr>
              <a:t>CA </a:t>
            </a:r>
            <a:r>
              <a:rPr lang="zh-CN" altLang="en-US" sz="3000" dirty="0">
                <a:solidFill>
                  <a:srgbClr val="FF0000"/>
                </a:solidFill>
              </a:rPr>
              <a:t>进行了数字签名</a:t>
            </a:r>
            <a:r>
              <a:rPr lang="zh-CN" altLang="en-US" sz="3000" dirty="0" smtClean="0">
                <a:solidFill>
                  <a:srgbClr val="FF0000"/>
                </a:solidFill>
              </a:rPr>
              <a:t>。</a:t>
            </a:r>
            <a:r>
              <a:rPr lang="zh-CN" altLang="en-US" sz="3000" dirty="0" smtClean="0"/>
              <a:t>任何</a:t>
            </a:r>
            <a:r>
              <a:rPr lang="zh-CN" altLang="en-US" sz="3000" dirty="0"/>
              <a:t>用户都可从可信的地方获得认证中心 </a:t>
            </a:r>
            <a:r>
              <a:rPr lang="en-US" altLang="zh-CN" sz="3000" dirty="0"/>
              <a:t>CA </a:t>
            </a:r>
            <a:r>
              <a:rPr lang="zh-CN" altLang="en-US" sz="3000" dirty="0"/>
              <a:t>的公钥，</a:t>
            </a:r>
            <a:r>
              <a:rPr lang="zh-CN" altLang="en-US" sz="3000" dirty="0">
                <a:solidFill>
                  <a:srgbClr val="FF0000"/>
                </a:solidFill>
              </a:rPr>
              <a:t>此公钥用来验证某个公钥是否为某个实体所拥有</a:t>
            </a:r>
            <a:r>
              <a:rPr lang="zh-CN" altLang="en-US" sz="3000" dirty="0" smtClean="0">
                <a:solidFill>
                  <a:srgbClr val="FF0000"/>
                </a:solidFill>
              </a:rPr>
              <a:t>。</a:t>
            </a:r>
            <a:endParaRPr lang="en-US" altLang="zh-CN" sz="3000" dirty="0" smtClean="0">
              <a:solidFill>
                <a:srgbClr val="FF0000"/>
              </a:solidFill>
            </a:endParaRPr>
          </a:p>
          <a:p>
            <a:r>
              <a:rPr lang="zh-CN" altLang="en-US" sz="3000" dirty="0" smtClean="0"/>
              <a:t>有</a:t>
            </a:r>
            <a:r>
              <a:rPr lang="zh-CN" altLang="en-US" sz="3000" dirty="0"/>
              <a:t>的大公司也提供认证中心服务。 </a:t>
            </a:r>
          </a:p>
        </p:txBody>
      </p:sp>
    </p:spTree>
    <p:extLst>
      <p:ext uri="{BB962C8B-B14F-4D97-AF65-F5344CB8AC3E}">
        <p14:creationId xmlns:p14="http://schemas.microsoft.com/office/powerpoint/2010/main" xmlns="" val="17530900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CA </a:t>
            </a:r>
            <a:r>
              <a:rPr lang="zh-CN" altLang="en-US" dirty="0" smtClean="0"/>
              <a:t>证书</a:t>
            </a:r>
            <a:endParaRPr lang="zh-CN" altLang="en-US" dirty="0"/>
          </a:p>
        </p:txBody>
      </p:sp>
      <p:sp>
        <p:nvSpPr>
          <p:cNvPr id="3" name="内容占位符 2"/>
          <p:cNvSpPr>
            <a:spLocks noGrp="1"/>
          </p:cNvSpPr>
          <p:nvPr>
            <p:ph idx="1"/>
          </p:nvPr>
        </p:nvSpPr>
        <p:spPr/>
        <p:txBody>
          <a:bodyPr/>
          <a:lstStyle/>
          <a:p>
            <a:r>
              <a:rPr lang="en-US" altLang="zh-CN" dirty="0" smtClean="0"/>
              <a:t>CA </a:t>
            </a:r>
            <a:r>
              <a:rPr lang="zh-CN" altLang="zh-CN" dirty="0" smtClean="0"/>
              <a:t>证书</a:t>
            </a:r>
            <a:r>
              <a:rPr lang="zh-CN" altLang="zh-CN" dirty="0"/>
              <a:t>具有统一的格式，</a:t>
            </a:r>
            <a:r>
              <a:rPr lang="en-US" altLang="zh-CN" dirty="0" smtClean="0"/>
              <a:t>ITU-T </a:t>
            </a:r>
            <a:r>
              <a:rPr lang="zh-CN" altLang="zh-CN" dirty="0" smtClean="0"/>
              <a:t>制定了</a:t>
            </a:r>
            <a:r>
              <a:rPr lang="en-US" altLang="zh-CN" dirty="0" smtClean="0"/>
              <a:t> </a:t>
            </a:r>
            <a:r>
              <a:rPr lang="en-US" altLang="zh-CN" dirty="0" smtClean="0">
                <a:solidFill>
                  <a:srgbClr val="FF0000"/>
                </a:solidFill>
              </a:rPr>
              <a:t>X.509 </a:t>
            </a:r>
            <a:r>
              <a:rPr lang="zh-CN" altLang="zh-CN" dirty="0" smtClean="0"/>
              <a:t>协议</a:t>
            </a:r>
            <a:r>
              <a:rPr lang="zh-CN" altLang="zh-CN" dirty="0"/>
              <a:t>标准，用来描述证书的结构</a:t>
            </a:r>
            <a:r>
              <a:rPr lang="zh-CN" altLang="zh-CN" dirty="0" smtClean="0"/>
              <a:t>。</a:t>
            </a:r>
            <a:endParaRPr lang="en-US" altLang="zh-CN" dirty="0" smtClean="0"/>
          </a:p>
          <a:p>
            <a:r>
              <a:rPr lang="zh-CN" altLang="zh-CN" dirty="0" smtClean="0"/>
              <a:t>在</a:t>
            </a:r>
            <a:r>
              <a:rPr lang="en-US" altLang="zh-CN" dirty="0" smtClean="0"/>
              <a:t> X.509 </a:t>
            </a:r>
            <a:r>
              <a:rPr lang="zh-CN" altLang="zh-CN" dirty="0" smtClean="0"/>
              <a:t>中</a:t>
            </a:r>
            <a:r>
              <a:rPr lang="zh-CN" altLang="zh-CN" dirty="0"/>
              <a:t>规定要</a:t>
            </a:r>
            <a:r>
              <a:rPr lang="zh-CN" altLang="zh-CN" dirty="0" smtClean="0"/>
              <a:t>使用</a:t>
            </a:r>
            <a:r>
              <a:rPr lang="en-US" altLang="zh-CN" dirty="0" smtClean="0"/>
              <a:t> ASN.1</a:t>
            </a:r>
            <a:r>
              <a:rPr lang="zh-CN" altLang="zh-CN" dirty="0" smtClean="0"/>
              <a:t>。</a:t>
            </a:r>
            <a:endParaRPr lang="en-US" altLang="zh-CN" dirty="0" smtClean="0"/>
          </a:p>
          <a:p>
            <a:r>
              <a:rPr lang="en-US" altLang="zh-CN" dirty="0" smtClean="0"/>
              <a:t>IETF </a:t>
            </a:r>
            <a:r>
              <a:rPr lang="zh-CN" altLang="zh-CN" dirty="0" smtClean="0"/>
              <a:t>接受了</a:t>
            </a:r>
            <a:r>
              <a:rPr lang="en-US" altLang="zh-CN" dirty="0" smtClean="0"/>
              <a:t> X.509</a:t>
            </a:r>
            <a:r>
              <a:rPr lang="zh-CN" altLang="zh-CN" dirty="0"/>
              <a:t>（仅有少量的改动），并</a:t>
            </a:r>
            <a:r>
              <a:rPr lang="zh-CN" altLang="zh-CN" dirty="0" smtClean="0"/>
              <a:t>在</a:t>
            </a:r>
            <a:r>
              <a:rPr lang="en-US" altLang="zh-CN" dirty="0" smtClean="0"/>
              <a:t> RFC </a:t>
            </a:r>
            <a:r>
              <a:rPr lang="en-US" altLang="zh-CN" dirty="0"/>
              <a:t>5280</a:t>
            </a:r>
            <a:r>
              <a:rPr lang="zh-CN" altLang="zh-CN" dirty="0"/>
              <a:t>（现在是建议标准）中给出了</a:t>
            </a:r>
            <a:r>
              <a:rPr lang="zh-CN" altLang="zh-CN" dirty="0" smtClean="0">
                <a:solidFill>
                  <a:srgbClr val="FF0000"/>
                </a:solidFill>
              </a:rPr>
              <a:t>互联网</a:t>
            </a:r>
            <a:r>
              <a:rPr lang="en-US" altLang="zh-CN" dirty="0" smtClean="0">
                <a:solidFill>
                  <a:srgbClr val="FF0000"/>
                </a:solidFill>
              </a:rPr>
              <a:t> X.509 </a:t>
            </a:r>
            <a:r>
              <a:rPr lang="zh-CN" altLang="zh-CN" dirty="0" smtClean="0">
                <a:solidFill>
                  <a:srgbClr val="FF0000"/>
                </a:solidFill>
              </a:rPr>
              <a:t>公</a:t>
            </a:r>
            <a:r>
              <a:rPr lang="zh-CN" altLang="zh-CN" dirty="0">
                <a:solidFill>
                  <a:srgbClr val="FF0000"/>
                </a:solidFill>
              </a:rPr>
              <a:t>钥基础</a:t>
            </a:r>
            <a:r>
              <a:rPr lang="zh-CN" altLang="zh-CN" dirty="0" smtClean="0">
                <a:solidFill>
                  <a:srgbClr val="FF0000"/>
                </a:solidFill>
              </a:rPr>
              <a:t>结构</a:t>
            </a:r>
            <a:r>
              <a:rPr lang="en-US" altLang="zh-CN" dirty="0" smtClean="0">
                <a:solidFill>
                  <a:srgbClr val="FF0000"/>
                </a:solidFill>
              </a:rPr>
              <a:t> PKI </a:t>
            </a:r>
            <a:r>
              <a:rPr lang="en-US" altLang="zh-CN" dirty="0"/>
              <a:t>(Public Key Infrastructure)</a:t>
            </a:r>
            <a:r>
              <a:rPr lang="zh-CN" altLang="zh-CN" dirty="0"/>
              <a:t>。</a:t>
            </a:r>
          </a:p>
          <a:p>
            <a:endParaRPr lang="zh-CN" altLang="en-US" dirty="0"/>
          </a:p>
        </p:txBody>
      </p:sp>
    </p:spTree>
    <p:extLst>
      <p:ext uri="{BB962C8B-B14F-4D97-AF65-F5344CB8AC3E}">
        <p14:creationId xmlns:p14="http://schemas.microsoft.com/office/powerpoint/2010/main" xmlns="" val="30608813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0050" y="1989139"/>
            <a:ext cx="9124950" cy="3749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69105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1484314"/>
            <a:ext cx="9144000" cy="4503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397534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r>
              <a:rPr lang="en-US" altLang="zh-CN" sz="4800" dirty="0"/>
              <a:t>7.6  </a:t>
            </a:r>
            <a:r>
              <a:rPr lang="zh-CN" altLang="zh-CN" sz="4800" dirty="0"/>
              <a:t>互联网使用的安全协议</a:t>
            </a:r>
            <a:endParaRPr lang="zh-CN" altLang="en-US" sz="4800" dirty="0"/>
          </a:p>
        </p:txBody>
      </p:sp>
      <p:sp>
        <p:nvSpPr>
          <p:cNvPr id="594947"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dirty="0"/>
              <a:t>7.6.1  </a:t>
            </a:r>
            <a:r>
              <a:rPr lang="zh-CN" altLang="zh-CN" dirty="0"/>
              <a:t>网络层安全协议</a:t>
            </a:r>
          </a:p>
          <a:p>
            <a:r>
              <a:rPr lang="en-US" altLang="zh-CN" dirty="0" smtClean="0"/>
              <a:t>7.6.2  </a:t>
            </a:r>
            <a:r>
              <a:rPr lang="zh-CN" altLang="zh-CN" dirty="0"/>
              <a:t>运输层的安全协议</a:t>
            </a:r>
          </a:p>
          <a:p>
            <a:r>
              <a:rPr lang="en-US" altLang="zh-CN" dirty="0" smtClean="0"/>
              <a:t>7.6.3  </a:t>
            </a:r>
            <a:r>
              <a:rPr lang="zh-CN" altLang="zh-CN" dirty="0"/>
              <a:t>应用层的安全协议</a:t>
            </a:r>
          </a:p>
        </p:txBody>
      </p:sp>
    </p:spTree>
    <p:extLst>
      <p:ext uri="{BB962C8B-B14F-4D97-AF65-F5344CB8AC3E}">
        <p14:creationId xmlns:p14="http://schemas.microsoft.com/office/powerpoint/2010/main" xmlns="" val="2986677521"/>
      </p:ext>
    </p:extLst>
  </p:cSld>
  <p:clrMapOvr>
    <a:masterClrMapping/>
  </p:clrMapOvr>
  <p:timing>
    <p:tnLst>
      <p:par>
        <p:cTn id="1" dur="indefinite" restart="never" nodeType="tmRoot"/>
      </p:par>
    </p:tnLst>
  </p:timing>
</p:sld>
</file>

<file path=ppt/theme/theme1.xml><?xml version="1.0" encoding="utf-8"?>
<a:theme xmlns:a="http://schemas.openxmlformats.org/drawingml/2006/main" name="CN(myzh)Ic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CN(myzh)Icon</Template>
  <TotalTime>437</TotalTime>
  <Words>8075</Words>
  <Application>Microsoft Office PowerPoint</Application>
  <PresentationFormat>A4 纸张(210x297 毫米)</PresentationFormat>
  <Paragraphs>921</Paragraphs>
  <Slides>122</Slides>
  <Notes>78</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122</vt:i4>
      </vt:variant>
    </vt:vector>
  </HeadingPairs>
  <TitlesOfParts>
    <vt:vector size="126" baseType="lpstr">
      <vt:lpstr>CN(myzh)Icon</vt:lpstr>
      <vt:lpstr>VISIO</vt:lpstr>
      <vt:lpstr>包装程序外壳对象</vt:lpstr>
      <vt:lpstr>公式</vt:lpstr>
      <vt:lpstr>第 7 章  网络安全</vt:lpstr>
      <vt:lpstr>第 7 章  网络安全</vt:lpstr>
      <vt:lpstr>7.1  网络安全问题概述</vt:lpstr>
      <vt:lpstr>7.1  网络安全问题概述</vt:lpstr>
      <vt:lpstr>7.1.1  计算机网络面临的安全性威胁</vt:lpstr>
      <vt:lpstr>7.1.1  计算机网络面临的安全性威胁</vt:lpstr>
      <vt:lpstr>7.1.1  计算机网络面临的安全性威胁</vt:lpstr>
      <vt:lpstr>恶意程序(rogue program) </vt:lpstr>
      <vt:lpstr>幻灯片 9</vt:lpstr>
      <vt:lpstr>幻灯片 10</vt:lpstr>
      <vt:lpstr>幻灯片 11</vt:lpstr>
      <vt:lpstr>分布式拒绝服务 DDoS</vt:lpstr>
      <vt:lpstr>计算机网络通信安全的目标</vt:lpstr>
      <vt:lpstr>7.1.2  安全的计算机网络</vt:lpstr>
      <vt:lpstr>7.1.2  安全的计算机网络</vt:lpstr>
      <vt:lpstr>7.1.2  安全的计算机网络</vt:lpstr>
      <vt:lpstr>7.1.2  安全的计算机网络</vt:lpstr>
      <vt:lpstr>7.1.3  数据加密模型</vt:lpstr>
      <vt:lpstr>密钥</vt:lpstr>
      <vt:lpstr>一些重要概念 </vt:lpstr>
      <vt:lpstr>一些重要概念 </vt:lpstr>
      <vt:lpstr>7.2  两类密码体制</vt:lpstr>
      <vt:lpstr>7.2.1   对称密钥密码体制 </vt:lpstr>
      <vt:lpstr>替代密码与置换密码</vt:lpstr>
      <vt:lpstr> 替代密码与置换密码</vt:lpstr>
      <vt:lpstr> 替代密码与置换密码</vt:lpstr>
      <vt:lpstr>幻灯片 27</vt:lpstr>
      <vt:lpstr>幻灯片 28</vt:lpstr>
      <vt:lpstr>幻灯片 29</vt:lpstr>
      <vt:lpstr>幻灯片 30</vt:lpstr>
      <vt:lpstr>密码破译</vt:lpstr>
      <vt:lpstr>幻灯片 32</vt:lpstr>
      <vt:lpstr>幻灯片 33</vt:lpstr>
      <vt:lpstr>幻灯片 34</vt:lpstr>
      <vt:lpstr>幻灯片 35</vt:lpstr>
      <vt:lpstr>幻灯片 36</vt:lpstr>
      <vt:lpstr>幻灯片 37</vt:lpstr>
      <vt:lpstr>数据加密标准 DES</vt:lpstr>
      <vt:lpstr>数据加密标准 DES</vt:lpstr>
      <vt:lpstr>DES 的保密性</vt:lpstr>
      <vt:lpstr>三重 DES</vt:lpstr>
      <vt:lpstr>幻灯片 42</vt:lpstr>
      <vt:lpstr>AES（高级加密标准）</vt:lpstr>
      <vt:lpstr>7.2.2  公钥密码体制</vt:lpstr>
      <vt:lpstr>加密密钥与解密密钥 </vt:lpstr>
      <vt:lpstr>应当注意 </vt:lpstr>
      <vt:lpstr>公钥算法的特点 </vt:lpstr>
      <vt:lpstr>公钥算法的特点 </vt:lpstr>
      <vt:lpstr>公钥密码体制</vt:lpstr>
      <vt:lpstr>公开密钥与对称密钥的区别</vt:lpstr>
      <vt:lpstr>公钥密码体制</vt:lpstr>
      <vt:lpstr>7.3   数字签名</vt:lpstr>
      <vt:lpstr>基于公钥的数字签名的实现</vt:lpstr>
      <vt:lpstr>基于公钥的数字签名的实现</vt:lpstr>
      <vt:lpstr>具有保密性的数字签名 </vt:lpstr>
      <vt:lpstr>其他公开密钥算法</vt:lpstr>
      <vt:lpstr>幻灯片 57</vt:lpstr>
      <vt:lpstr>幻灯片 58</vt:lpstr>
      <vt:lpstr>7.4  鉴别</vt:lpstr>
      <vt:lpstr>7.4  鉴别</vt:lpstr>
      <vt:lpstr>鉴别与授权不同</vt:lpstr>
      <vt:lpstr>鉴别分类</vt:lpstr>
      <vt:lpstr>7.4.1  报文鉴别 </vt:lpstr>
      <vt:lpstr>1. 密码散列函数</vt:lpstr>
      <vt:lpstr>散列函数的两个特点</vt:lpstr>
      <vt:lpstr>密码散列函数的特点</vt:lpstr>
      <vt:lpstr>密码散列函数的特点</vt:lpstr>
      <vt:lpstr>2. 实用的密码散列函数MD5和SHA-1</vt:lpstr>
      <vt:lpstr>MD5 算法</vt:lpstr>
      <vt:lpstr>MD5 算法</vt:lpstr>
      <vt:lpstr>MD5 算法</vt:lpstr>
      <vt:lpstr>安全散列算法（SHA-1）</vt:lpstr>
      <vt:lpstr>安全散列算法（SHA-1）</vt:lpstr>
      <vt:lpstr>3. 报文鉴别码 MAC</vt:lpstr>
      <vt:lpstr>3. 报文鉴别码 MAC</vt:lpstr>
      <vt:lpstr>3. 报文鉴别码 MAC</vt:lpstr>
      <vt:lpstr>3. 报文鉴别码 MAC</vt:lpstr>
      <vt:lpstr>7.4.2  实体鉴别 </vt:lpstr>
      <vt:lpstr>最简单的实体鉴别过程 </vt:lpstr>
      <vt:lpstr>存在明显漏洞</vt:lpstr>
      <vt:lpstr>使用不重数进行鉴别</vt:lpstr>
      <vt:lpstr>使用不重数进行鉴别</vt:lpstr>
      <vt:lpstr>使用不重数进行鉴别</vt:lpstr>
      <vt:lpstr>中间人攻击 </vt:lpstr>
      <vt:lpstr>中间人攻击说明</vt:lpstr>
      <vt:lpstr>中间人攻击说明</vt:lpstr>
      <vt:lpstr>7.5  密钥分配</vt:lpstr>
      <vt:lpstr>7.5   密钥分配 </vt:lpstr>
      <vt:lpstr>7.5   密钥分配 </vt:lpstr>
      <vt:lpstr>7.5.1  对称密钥的分配</vt:lpstr>
      <vt:lpstr>对称密钥的分配</vt:lpstr>
      <vt:lpstr>对称密钥的分配说明</vt:lpstr>
      <vt:lpstr>对称密钥的分配说明</vt:lpstr>
      <vt:lpstr>7.5.2  公钥的分配</vt:lpstr>
      <vt:lpstr>7.5.2  公钥的分配</vt:lpstr>
      <vt:lpstr>CA 证书</vt:lpstr>
      <vt:lpstr>幻灯片 97</vt:lpstr>
      <vt:lpstr>幻灯片 98</vt:lpstr>
      <vt:lpstr>7.6  互联网使用的安全协议</vt:lpstr>
      <vt:lpstr>7.6.1  网络层安全协议</vt:lpstr>
      <vt:lpstr>7.6.1  网络层安全协议</vt:lpstr>
      <vt:lpstr>1.  IPsec 协议</vt:lpstr>
      <vt:lpstr>7.6.2  运输层安全协议</vt:lpstr>
      <vt:lpstr>SSL 和 TLS</vt:lpstr>
      <vt:lpstr>SSL / TLS 的位置 </vt:lpstr>
      <vt:lpstr>SSL 和 TLS</vt:lpstr>
      <vt:lpstr>SSL 和 TLS</vt:lpstr>
      <vt:lpstr>SSL 提供的安全服务</vt:lpstr>
      <vt:lpstr>SSL 安全会话建立过程</vt:lpstr>
      <vt:lpstr>SSL 安全会话建立过程</vt:lpstr>
      <vt:lpstr>7.6.3  应用层的安全协议 </vt:lpstr>
      <vt:lpstr>PGP (Pretty Good Privacy)</vt:lpstr>
      <vt:lpstr>7.7  系统安全：防火墙与入侵检测</vt:lpstr>
      <vt:lpstr>7.7.1  防火墙</vt:lpstr>
      <vt:lpstr>防火墙在互连网络中的位置 </vt:lpstr>
      <vt:lpstr>防火墙的功能</vt:lpstr>
      <vt:lpstr>防火墙技术一般分为两类 </vt:lpstr>
      <vt:lpstr>防火墙技术一般分为两类 </vt:lpstr>
      <vt:lpstr>幻灯片 119</vt:lpstr>
      <vt:lpstr>幻灯片 120</vt:lpstr>
      <vt:lpstr>7.8  一些未来的发展方向</vt:lpstr>
      <vt:lpstr>作业</vt:lpstr>
    </vt:vector>
  </TitlesOfParts>
  <Manager/>
  <Company>920</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subject/>
  <dc:creator>920</dc:creator>
  <cp:keywords/>
  <dc:description/>
  <cp:lastModifiedBy>chelsea</cp:lastModifiedBy>
  <cp:revision>21</cp:revision>
  <dcterms:created xsi:type="dcterms:W3CDTF">2016-10-04T02:36:21Z</dcterms:created>
  <dcterms:modified xsi:type="dcterms:W3CDTF">2018-06-13T05:23:54Z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ies>
</file>